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tags/tag11.xml" ContentType="application/vnd.openxmlformats-officedocument.presentationml.tags+xml"/>
  <Override PartName="/ppt/notesSlides/notesSlide16.xml" ContentType="application/vnd.openxmlformats-officedocument.presentationml.notesSlide+xml"/>
  <Override PartName="/ppt/tags/tag12.xml" ContentType="application/vnd.openxmlformats-officedocument.presentationml.tags+xml"/>
  <Override PartName="/ppt/notesSlides/notesSlide17.xml" ContentType="application/vnd.openxmlformats-officedocument.presentationml.notesSlide+xml"/>
  <Override PartName="/ppt/tags/tag13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6" r:id="rId1"/>
  </p:sldMasterIdLst>
  <p:notesMasterIdLst>
    <p:notesMasterId r:id="rId43"/>
  </p:notesMasterIdLst>
  <p:sldIdLst>
    <p:sldId id="495" r:id="rId2"/>
    <p:sldId id="352" r:id="rId3"/>
    <p:sldId id="496" r:id="rId4"/>
    <p:sldId id="497" r:id="rId5"/>
    <p:sldId id="498" r:id="rId6"/>
    <p:sldId id="499" r:id="rId7"/>
    <p:sldId id="482" r:id="rId8"/>
    <p:sldId id="354" r:id="rId9"/>
    <p:sldId id="355" r:id="rId10"/>
    <p:sldId id="356" r:id="rId11"/>
    <p:sldId id="357" r:id="rId12"/>
    <p:sldId id="358" r:id="rId13"/>
    <p:sldId id="359" r:id="rId14"/>
    <p:sldId id="360" r:id="rId15"/>
    <p:sldId id="361" r:id="rId16"/>
    <p:sldId id="464" r:id="rId17"/>
    <p:sldId id="493" r:id="rId18"/>
    <p:sldId id="492" r:id="rId19"/>
    <p:sldId id="463" r:id="rId20"/>
    <p:sldId id="348" r:id="rId21"/>
    <p:sldId id="318" r:id="rId22"/>
    <p:sldId id="483" r:id="rId23"/>
    <p:sldId id="466" r:id="rId24"/>
    <p:sldId id="467" r:id="rId25"/>
    <p:sldId id="484" r:id="rId26"/>
    <p:sldId id="485" r:id="rId27"/>
    <p:sldId id="486" r:id="rId28"/>
    <p:sldId id="487" r:id="rId29"/>
    <p:sldId id="488" r:id="rId30"/>
    <p:sldId id="468" r:id="rId31"/>
    <p:sldId id="494" r:id="rId32"/>
    <p:sldId id="470" r:id="rId33"/>
    <p:sldId id="472" r:id="rId34"/>
    <p:sldId id="475" r:id="rId35"/>
    <p:sldId id="477" r:id="rId36"/>
    <p:sldId id="476" r:id="rId37"/>
    <p:sldId id="478" r:id="rId38"/>
    <p:sldId id="479" r:id="rId39"/>
    <p:sldId id="480" r:id="rId40"/>
    <p:sldId id="481" r:id="rId41"/>
    <p:sldId id="491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oannis Demertzis" initials="ID" lastIdx="3" clrIdx="0">
    <p:extLst>
      <p:ext uri="{19B8F6BF-5375-455C-9EA6-DF929625EA0E}">
        <p15:presenceInfo xmlns:p15="http://schemas.microsoft.com/office/powerpoint/2012/main" userId="16effc0c-a811-4c6f-84c2-d79c7f79aec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621"/>
    <a:srgbClr val="008000"/>
    <a:srgbClr val="8AC38C"/>
    <a:srgbClr val="C5888A"/>
    <a:srgbClr val="97A4B4"/>
    <a:srgbClr val="800000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68"/>
    <p:restoredTop sz="83888"/>
  </p:normalViewPr>
  <p:slideViewPr>
    <p:cSldViewPr snapToGrid="0" snapToObjects="1">
      <p:cViewPr varScale="1">
        <p:scale>
          <a:sx n="104" d="100"/>
          <a:sy n="104" d="100"/>
        </p:scale>
        <p:origin x="344" y="208"/>
      </p:cViewPr>
      <p:guideLst/>
    </p:cSldViewPr>
  </p:slideViewPr>
  <p:outlineViewPr>
    <p:cViewPr>
      <p:scale>
        <a:sx n="33" d="100"/>
        <a:sy n="33" d="100"/>
      </p:scale>
      <p:origin x="0" y="-2216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66A086-8ECB-0F4A-95D5-8F09A8FE095A}" type="datetimeFigureOut">
              <a:rPr lang="en-US" smtClean="0"/>
              <a:t>9/6/18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6DC9FA-C488-6F49-B162-734313666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03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DC9FA-C488-6F49-B162-73431366616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DC9FA-C488-6F49-B162-73431366616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4424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DC9FA-C488-6F49-B162-73431366616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12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DC9FA-C488-6F49-B162-73431366616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9946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DC9FA-C488-6F49-B162-73431366616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0545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DC9FA-C488-6F49-B162-73431366616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9056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DC9FA-C488-6F49-B162-73431366616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4529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DC9FA-C488-6F49-B162-73431366616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2136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DC9FA-C488-6F49-B162-73431366616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8112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DC9FA-C488-6F49-B162-73431366616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1542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DC9FA-C488-6F49-B162-73431366616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334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DC9FA-C488-6F49-B162-73431366616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6469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DC9FA-C488-6F49-B162-73431366616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41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DC9FA-C488-6F49-B162-73431366616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791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DC9FA-C488-6F49-B162-73431366616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566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DC9FA-C488-6F49-B162-73431366616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3023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DC9FA-C488-6F49-B162-73431366616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4104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DC9FA-C488-6F49-B162-73431366616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0813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DC9FA-C488-6F49-B162-73431366616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011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DC9FA-C488-6F49-B162-73431366616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925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DC9FA-C488-6F49-B162-73431366616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7185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DC9FA-C488-6F49-B162-73431366616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368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DC9FA-C488-6F49-B162-73431366616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3746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DC9FA-C488-6F49-B162-73431366616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3363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DC9FA-C488-6F49-B162-73431366616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0780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DC9FA-C488-6F49-B162-73431366616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591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DC9FA-C488-6F49-B162-73431366616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137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DC9FA-C488-6F49-B162-73431366616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4249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DC9FA-C488-6F49-B162-73431366616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38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DC9FA-C488-6F49-B162-73431366616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60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DC9FA-C488-6F49-B162-73431366616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38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DC9FA-C488-6F49-B162-73431366616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28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DC9FA-C488-6F49-B162-73431366616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38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DC9FA-C488-6F49-B162-73431366616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31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DC9FA-C488-6F49-B162-73431366616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313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8798E-47FD-5443-9D10-99D1CEA14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89C966-CD80-1245-8A69-E78AB40F32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C14D1-EBE7-E54B-86B9-672D454DC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73148-4012-3947-80E3-9F4F94054AC3}" type="datetimeFigureOut">
              <a:rPr lang="en-US" smtClean="0"/>
              <a:t>9/6/18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E740D-A3D1-FE43-852D-5630DAC97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184E8-0085-A34B-A29A-E4C46D8A2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B1979-D442-A343-BA28-F4BB54215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506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B8C2B-CEE6-364F-A044-5BB22C757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E4179E-2A70-384A-BF67-5E0E43D57A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AF4CD-E334-8C46-AC87-1ED0CC63B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73148-4012-3947-80E3-9F4F94054AC3}" type="datetimeFigureOut">
              <a:rPr lang="en-US" smtClean="0"/>
              <a:t>9/6/18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551C9-BD5B-4548-8793-5A889FF64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14B08-19AE-3748-9426-C1BA871D1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B1979-D442-A343-BA28-F4BB54215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221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22D76D-4084-B143-B94C-4256761A96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4D760A-C3CE-DE47-BBEF-695BC4677C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04ABE-1358-4042-8359-849B34C47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73148-4012-3947-80E3-9F4F94054AC3}" type="datetimeFigureOut">
              <a:rPr lang="en-US" smtClean="0"/>
              <a:t>9/6/18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09FF1C-D3F2-1F44-AF1A-88E55BBE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3A8383-B85F-224C-B83A-B2DA70A5D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B1979-D442-A343-BA28-F4BB54215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40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YMC17 - Title, Sub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2" hidden="1"/>
          <p:cNvGrpSpPr>
            <a:grpSpLocks/>
          </p:cNvGrpSpPr>
          <p:nvPr userDrawn="1">
            <p:custDataLst>
              <p:tags r:id="rId1"/>
            </p:custDataLst>
          </p:nvPr>
        </p:nvGrpSpPr>
        <p:grpSpPr bwMode="auto">
          <a:xfrm>
            <a:off x="-282575" y="-714375"/>
            <a:ext cx="12741275" cy="8286750"/>
            <a:chOff x="-282027" y="-714736"/>
            <a:chExt cx="12740305" cy="8287473"/>
          </a:xfrm>
        </p:grpSpPr>
        <p:cxnSp>
          <p:nvCxnSpPr>
            <p:cNvPr id="7" name="Straight Connector 6" hidden="1"/>
            <p:cNvCxnSpPr/>
            <p:nvPr/>
          </p:nvCxnSpPr>
          <p:spPr>
            <a:xfrm>
              <a:off x="3311799" y="-714736"/>
              <a:ext cx="0" cy="8287473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 hidden="1"/>
            <p:cNvCxnSpPr/>
            <p:nvPr/>
          </p:nvCxnSpPr>
          <p:spPr>
            <a:xfrm>
              <a:off x="6088126" y="-714736"/>
              <a:ext cx="0" cy="8287473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 hidden="1"/>
            <p:cNvCxnSpPr/>
            <p:nvPr/>
          </p:nvCxnSpPr>
          <p:spPr>
            <a:xfrm>
              <a:off x="8864452" y="-714736"/>
              <a:ext cx="0" cy="8287473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84" hidden="1"/>
            <p:cNvGrpSpPr>
              <a:grpSpLocks/>
            </p:cNvGrpSpPr>
            <p:nvPr userDrawn="1"/>
          </p:nvGrpSpPr>
          <p:grpSpPr bwMode="auto">
            <a:xfrm>
              <a:off x="11640116" y="-714736"/>
              <a:ext cx="551884" cy="8287473"/>
              <a:chOff x="11640116" y="-714736"/>
              <a:chExt cx="551884" cy="8287473"/>
            </a:xfrm>
          </p:grpSpPr>
          <p:cxnSp>
            <p:nvCxnSpPr>
              <p:cNvPr id="24" name="Straight Connector 23" hidden="1"/>
              <p:cNvCxnSpPr/>
              <p:nvPr/>
            </p:nvCxnSpPr>
            <p:spPr>
              <a:xfrm>
                <a:off x="11640778" y="-714736"/>
                <a:ext cx="0" cy="8287473"/>
              </a:xfrm>
              <a:prstGeom prst="line">
                <a:avLst/>
              </a:prstGeom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 hidden="1"/>
              <p:cNvCxnSpPr/>
              <p:nvPr userDrawn="1"/>
            </p:nvCxnSpPr>
            <p:spPr>
              <a:xfrm>
                <a:off x="12191598" y="-714736"/>
                <a:ext cx="0" cy="8287473"/>
              </a:xfrm>
              <a:prstGeom prst="line">
                <a:avLst/>
              </a:prstGeom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85" hidden="1"/>
            <p:cNvGrpSpPr>
              <a:grpSpLocks/>
            </p:cNvGrpSpPr>
            <p:nvPr userDrawn="1"/>
          </p:nvGrpSpPr>
          <p:grpSpPr bwMode="auto">
            <a:xfrm>
              <a:off x="-282027" y="-714736"/>
              <a:ext cx="12740305" cy="8287473"/>
              <a:chOff x="-282026" y="-714736"/>
              <a:chExt cx="12740305" cy="8287473"/>
            </a:xfrm>
          </p:grpSpPr>
          <p:grpSp>
            <p:nvGrpSpPr>
              <p:cNvPr id="12" name="Group 86" hidden="1"/>
              <p:cNvGrpSpPr>
                <a:grpSpLocks/>
              </p:cNvGrpSpPr>
              <p:nvPr userDrawn="1"/>
            </p:nvGrpSpPr>
            <p:grpSpPr bwMode="auto">
              <a:xfrm>
                <a:off x="-282026" y="0"/>
                <a:ext cx="12740305" cy="246887"/>
                <a:chOff x="-282026" y="0"/>
                <a:chExt cx="12740305" cy="246887"/>
              </a:xfrm>
            </p:grpSpPr>
            <p:cxnSp>
              <p:nvCxnSpPr>
                <p:cNvPr id="22" name="Straight Connector 21" hidden="1"/>
                <p:cNvCxnSpPr/>
                <p:nvPr/>
              </p:nvCxnSpPr>
              <p:spPr>
                <a:xfrm flipH="1">
                  <a:off x="-282026" y="-299"/>
                  <a:ext cx="12740305" cy="0"/>
                </a:xfrm>
                <a:prstGeom prst="line">
                  <a:avLst/>
                </a:prstGeom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 hidden="1"/>
                <p:cNvCxnSpPr/>
                <p:nvPr/>
              </p:nvCxnSpPr>
              <p:spPr>
                <a:xfrm flipH="1">
                  <a:off x="-282026" y="247373"/>
                  <a:ext cx="12740305" cy="0"/>
                </a:xfrm>
                <a:prstGeom prst="line">
                  <a:avLst/>
                </a:prstGeom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" name="Group 87" hidden="1"/>
              <p:cNvGrpSpPr>
                <a:grpSpLocks/>
              </p:cNvGrpSpPr>
              <p:nvPr userDrawn="1"/>
            </p:nvGrpSpPr>
            <p:grpSpPr bwMode="auto">
              <a:xfrm>
                <a:off x="-282026" y="1280053"/>
                <a:ext cx="12740305" cy="442593"/>
                <a:chOff x="-282026" y="1280053"/>
                <a:chExt cx="12740305" cy="442593"/>
              </a:xfrm>
            </p:grpSpPr>
            <p:cxnSp>
              <p:nvCxnSpPr>
                <p:cNvPr id="20" name="Straight Connector 19" hidden="1"/>
                <p:cNvCxnSpPr/>
                <p:nvPr/>
              </p:nvCxnSpPr>
              <p:spPr>
                <a:xfrm flipH="1">
                  <a:off x="-282026" y="1279338"/>
                  <a:ext cx="12740305" cy="0"/>
                </a:xfrm>
                <a:prstGeom prst="line">
                  <a:avLst/>
                </a:prstGeom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 hidden="1"/>
                <p:cNvCxnSpPr/>
                <p:nvPr/>
              </p:nvCxnSpPr>
              <p:spPr>
                <a:xfrm flipH="1">
                  <a:off x="-282026" y="1722290"/>
                  <a:ext cx="12740305" cy="0"/>
                </a:xfrm>
                <a:prstGeom prst="line">
                  <a:avLst/>
                </a:prstGeom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Group 88" hidden="1"/>
              <p:cNvGrpSpPr>
                <a:grpSpLocks/>
              </p:cNvGrpSpPr>
              <p:nvPr userDrawn="1"/>
            </p:nvGrpSpPr>
            <p:grpSpPr bwMode="auto">
              <a:xfrm>
                <a:off x="0" y="-714736"/>
                <a:ext cx="551884" cy="8287473"/>
                <a:chOff x="11640116" y="-714736"/>
                <a:chExt cx="551884" cy="8287473"/>
              </a:xfrm>
            </p:grpSpPr>
            <p:cxnSp>
              <p:nvCxnSpPr>
                <p:cNvPr id="18" name="Straight Connector 17" hidden="1"/>
                <p:cNvCxnSpPr/>
                <p:nvPr/>
              </p:nvCxnSpPr>
              <p:spPr>
                <a:xfrm>
                  <a:off x="11640644" y="-714736"/>
                  <a:ext cx="0" cy="8287473"/>
                </a:xfrm>
                <a:prstGeom prst="line">
                  <a:avLst/>
                </a:prstGeom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 hidden="1"/>
                <p:cNvCxnSpPr/>
                <p:nvPr userDrawn="1"/>
              </p:nvCxnSpPr>
              <p:spPr>
                <a:xfrm>
                  <a:off x="12191465" y="-714736"/>
                  <a:ext cx="0" cy="8287473"/>
                </a:xfrm>
                <a:prstGeom prst="line">
                  <a:avLst/>
                </a:prstGeom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89" hidden="1"/>
              <p:cNvGrpSpPr>
                <a:grpSpLocks/>
              </p:cNvGrpSpPr>
              <p:nvPr userDrawn="1"/>
            </p:nvGrpSpPr>
            <p:grpSpPr bwMode="auto">
              <a:xfrm>
                <a:off x="-282026" y="6584314"/>
                <a:ext cx="12740305" cy="273686"/>
                <a:chOff x="-282026" y="0"/>
                <a:chExt cx="12740305" cy="273686"/>
              </a:xfrm>
            </p:grpSpPr>
            <p:cxnSp>
              <p:nvCxnSpPr>
                <p:cNvPr id="16" name="Straight Connector 15" hidden="1"/>
                <p:cNvCxnSpPr/>
                <p:nvPr/>
              </p:nvCxnSpPr>
              <p:spPr>
                <a:xfrm flipH="1">
                  <a:off x="-282026" y="-675"/>
                  <a:ext cx="12740305" cy="0"/>
                </a:xfrm>
                <a:prstGeom prst="line">
                  <a:avLst/>
                </a:prstGeom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 hidden="1"/>
                <p:cNvCxnSpPr/>
                <p:nvPr/>
              </p:nvCxnSpPr>
              <p:spPr>
                <a:xfrm flipH="1">
                  <a:off x="-282026" y="273986"/>
                  <a:ext cx="12740305" cy="0"/>
                </a:xfrm>
                <a:prstGeom prst="line">
                  <a:avLst/>
                </a:prstGeom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8" name="Subtitle 2"/>
          <p:cNvSpPr>
            <a:spLocks noGrp="1"/>
          </p:cNvSpPr>
          <p:nvPr>
            <p:ph type="subTitle" idx="1"/>
          </p:nvPr>
        </p:nvSpPr>
        <p:spPr>
          <a:xfrm>
            <a:off x="495300" y="952500"/>
            <a:ext cx="9686133" cy="457200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800" b="1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Title 5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6" name="Content Placeholder 3">
            <a:extLst/>
          </p:cNvPr>
          <p:cNvSpPr>
            <a:spLocks noGrp="1"/>
          </p:cNvSpPr>
          <p:nvPr>
            <p:ph sz="quarter" idx="12"/>
          </p:nvPr>
        </p:nvSpPr>
        <p:spPr>
          <a:xfrm>
            <a:off x="495300" y="1828800"/>
            <a:ext cx="11201400" cy="4229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741363" indent="-284163"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206500" indent="-292100"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55763" indent="-284163"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2514600" indent="-228600">
              <a:buFont typeface="Arial" panose="020B0604020202020204" pitchFamily="34" charset="0"/>
              <a:buChar char="•"/>
              <a:defRPr sz="1300">
                <a:solidFill>
                  <a:schemeClr val="tx1">
                    <a:lumMod val="65000"/>
                    <a:lumOff val="35000"/>
                  </a:schemeClr>
                </a:solidFill>
              </a:defRPr>
            </a:lvl6pPr>
            <a:lvl7pPr marL="2916238" indent="-173038">
              <a:buFont typeface="Arial" panose="020B0604020202020204" pitchFamily="34" charset="0"/>
              <a:buChar char="•"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7pPr>
            <a:lvl8pPr marL="3373438" indent="-173038">
              <a:buFont typeface="Arial" panose="020B0604020202020204" pitchFamily="34" charset="0"/>
              <a:buChar char="•"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8pPr>
            <a:lvl9pPr marL="3830638" indent="-173038">
              <a:buFont typeface="Arial" panose="020B0604020202020204" pitchFamily="34" charset="0"/>
              <a:buChar char="•"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Footer Placeholder 4">
            <a:extLst/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27" name="Slide Number Placeholder 7">
            <a:extLst/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575F9CE-059C-7544-A8CC-54960E497F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108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5F61C-485D-1D46-B579-265D7A6CA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B6E18-29F3-0F44-82BD-83F34B83F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25DD04-4110-A549-BB80-DBA00CFDB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73148-4012-3947-80E3-9F4F94054AC3}" type="datetimeFigureOut">
              <a:rPr lang="en-US" smtClean="0"/>
              <a:t>9/6/18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6C9A6-A000-BD40-AE61-525787AF5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D14C52-3564-B049-9135-F23A6649A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B1979-D442-A343-BA28-F4BB54215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733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804F5-6C54-B54B-BB95-632BADDE9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08202-6A85-FC4B-9ABD-0DA00D752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89EE1-09B2-9B40-AA60-578550868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73148-4012-3947-80E3-9F4F94054AC3}" type="datetimeFigureOut">
              <a:rPr lang="en-US" smtClean="0"/>
              <a:t>9/6/18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57C28-DCBB-4B48-AD9C-73A903989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473AD-D019-5C4B-9AA3-BB4E74FED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B1979-D442-A343-BA28-F4BB54215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09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C1881-836D-F641-8F5C-6F8DE3B18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F4BE1-1EA6-7B49-91EA-2CDF25AD8E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9792E2-696E-5B42-8D29-9463C94C9A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606218-B049-C449-8ADA-6BAD68FB5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73148-4012-3947-80E3-9F4F94054AC3}" type="datetimeFigureOut">
              <a:rPr lang="en-US" smtClean="0"/>
              <a:t>9/6/18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F58B6B-7307-D84F-B7F3-2BFC7B08A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6F779E-34C8-ED49-949E-381C17DFF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B1979-D442-A343-BA28-F4BB54215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64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A7E81-FFA2-0645-AB05-DFDD4EDFF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66AF7-AB3E-6D42-9D14-68B55C26B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321684-952B-FE48-9A54-8D22112EA5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96103A-8083-6B48-9AB2-29BC28A510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1177B9-669C-E041-9019-9551C3A9B4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0CD4AA-079D-CC48-966A-34AA5D638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73148-4012-3947-80E3-9F4F94054AC3}" type="datetimeFigureOut">
              <a:rPr lang="en-US" smtClean="0"/>
              <a:t>9/6/18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DCED53-EDB3-7C46-A475-7C4CECA0D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86DCE6-F656-8341-BF48-18D8B35DB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B1979-D442-A343-BA28-F4BB54215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704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8279D-B177-5B46-8CF8-014942582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91C27F-65DA-8443-ABC4-856773DCF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73148-4012-3947-80E3-9F4F94054AC3}" type="datetimeFigureOut">
              <a:rPr lang="en-US" smtClean="0"/>
              <a:t>9/6/18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43B791-AC29-BB42-9B97-08945B20C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F336A2-FFAE-3744-B9F9-87CD7247C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B1979-D442-A343-BA28-F4BB54215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03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3A2D92-EE1F-CE45-AE90-146A32845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73148-4012-3947-80E3-9F4F94054AC3}" type="datetimeFigureOut">
              <a:rPr lang="en-US" smtClean="0"/>
              <a:t>9/6/18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E4C09E-CC78-E74B-BC01-632464F7A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E5FAF4-3812-AB40-895B-715F55007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B1979-D442-A343-BA28-F4BB54215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942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7F1DF-6690-7D49-AC33-FFA466F31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6B45C-3AD4-354A-9224-1BAAC3BE6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CA0C66-85CE-764A-BF5A-F844318B20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48BB90-FF6C-3F4B-B16D-8CC2274A0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73148-4012-3947-80E3-9F4F94054AC3}" type="datetimeFigureOut">
              <a:rPr lang="en-US" smtClean="0"/>
              <a:t>9/6/18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BAFB08-436D-F647-82EA-B92370A89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C1A89F-D75B-DE48-B434-CB14E4225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B1979-D442-A343-BA28-F4BB54215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615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13BE2-A109-C141-BE24-53C5CFB23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DAC739-99E0-8D40-9810-9E155AA6DC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E2CB21-5479-3044-8BB9-FDA880D29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8B534-11E7-F54E-981C-7C2490A1C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73148-4012-3947-80E3-9F4F94054AC3}" type="datetimeFigureOut">
              <a:rPr lang="en-US" smtClean="0"/>
              <a:t>9/6/18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CF379D-B58A-0745-ABBB-1B380DFAD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C17B0A-74CA-8840-8AE6-F03F4FC50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B1979-D442-A343-BA28-F4BB54215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46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45FE33-9552-BA46-9843-3DF05C49F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7E3D84-5A7E-6941-9B7A-4AF73103B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65F8C-5612-0448-BC50-8504B75376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73148-4012-3947-80E3-9F4F94054AC3}" type="datetimeFigureOut">
              <a:rPr lang="en-US" smtClean="0"/>
              <a:t>9/6/18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D36FB-45ED-F647-818E-0826A78E9B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35207-D24E-B441-A250-D5D2270A7F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B1979-D442-A343-BA28-F4BB54215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46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yannis@umd.edu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20.jpeg"/><Relationship Id="rId5" Type="http://schemas.openxmlformats.org/officeDocument/2006/relationships/image" Target="../media/image15.jpe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20.jpe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14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5" Type="http://schemas.openxmlformats.org/officeDocument/2006/relationships/image" Target="../media/image27.jpeg"/><Relationship Id="rId4" Type="http://schemas.openxmlformats.org/officeDocument/2006/relationships/image" Target="../media/image26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0.png"/><Relationship Id="rId4" Type="http://schemas.openxmlformats.org/officeDocument/2006/relationships/image" Target="../media/image32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5B3B87E4-E25F-7C4E-8BF8-997703B7E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2886" y="3870687"/>
            <a:ext cx="4656198" cy="4163913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7C4AB914-3CAB-844C-B0DB-61BBD579EB64}"/>
              </a:ext>
            </a:extLst>
          </p:cNvPr>
          <p:cNvSpPr txBox="1">
            <a:spLocks/>
          </p:cNvSpPr>
          <p:nvPr/>
        </p:nvSpPr>
        <p:spPr>
          <a:xfrm>
            <a:off x="229300" y="1632136"/>
            <a:ext cx="11833745" cy="13835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+mn-lt"/>
              </a:rPr>
              <a:t>Efficient Searchable Encryption Through Compression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4D9ACE4-F83F-2443-B473-C27F8E103149}"/>
              </a:ext>
            </a:extLst>
          </p:cNvPr>
          <p:cNvCxnSpPr>
            <a:cxnSpLocks/>
          </p:cNvCxnSpPr>
          <p:nvPr/>
        </p:nvCxnSpPr>
        <p:spPr>
          <a:xfrm>
            <a:off x="-34725" y="6756532"/>
            <a:ext cx="12257589" cy="0"/>
          </a:xfrm>
          <a:prstGeom prst="line">
            <a:avLst/>
          </a:prstGeom>
          <a:ln w="2190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188EE28-18C5-494C-AEE1-99B0F4C96E16}"/>
              </a:ext>
            </a:extLst>
          </p:cNvPr>
          <p:cNvCxnSpPr>
            <a:cxnSpLocks/>
          </p:cNvCxnSpPr>
          <p:nvPr/>
        </p:nvCxnSpPr>
        <p:spPr>
          <a:xfrm>
            <a:off x="-46300" y="99648"/>
            <a:ext cx="12292314" cy="0"/>
          </a:xfrm>
          <a:prstGeom prst="line">
            <a:avLst/>
          </a:prstGeom>
          <a:ln w="2190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 descr="http://www.mse.umd.edu/sites/default/files/images/logos/umd-ball.jpg">
            <a:extLst>
              <a:ext uri="{FF2B5EF4-FFF2-40B4-BE49-F238E27FC236}">
                <a16:creationId xmlns:a16="http://schemas.microsoft.com/office/drawing/2014/main" id="{51CCB2CB-95C4-A74B-89AA-F0DA3A55A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9649" y="5086948"/>
            <a:ext cx="1392721" cy="139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Subtitle 2">
            <a:extLst>
              <a:ext uri="{FF2B5EF4-FFF2-40B4-BE49-F238E27FC236}">
                <a16:creationId xmlns:a16="http://schemas.microsoft.com/office/drawing/2014/main" id="{A93E0A72-D7E2-3A4B-B7A0-81778EDDBDBD}"/>
              </a:ext>
            </a:extLst>
          </p:cNvPr>
          <p:cNvSpPr txBox="1">
            <a:spLocks/>
          </p:cNvSpPr>
          <p:nvPr/>
        </p:nvSpPr>
        <p:spPr>
          <a:xfrm>
            <a:off x="499480" y="3388641"/>
            <a:ext cx="5600700" cy="379413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Calibri" charset="0"/>
                <a:cs typeface="Arial" charset="0"/>
              </a:rPr>
              <a:t>Ioannis </a:t>
            </a:r>
            <a:r>
              <a:rPr lang="en-US" b="1" dirty="0" err="1">
                <a:latin typeface="Calibri" charset="0"/>
                <a:cs typeface="Arial" charset="0"/>
              </a:rPr>
              <a:t>Demertzis</a:t>
            </a:r>
            <a:endParaRPr lang="en-US" b="1" dirty="0">
              <a:latin typeface="Calibri" charset="0"/>
              <a:cs typeface="Arial" charset="0"/>
            </a:endParaRP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F0AC0495-9EC8-7F4C-8C8E-6AE79098BCAA}"/>
              </a:ext>
            </a:extLst>
          </p:cNvPr>
          <p:cNvSpPr txBox="1">
            <a:spLocks/>
          </p:cNvSpPr>
          <p:nvPr/>
        </p:nvSpPr>
        <p:spPr>
          <a:xfrm>
            <a:off x="700831" y="3982324"/>
            <a:ext cx="3215054" cy="4804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en-US" sz="2400" b="1" dirty="0">
                <a:solidFill>
                  <a:schemeClr val="tx1"/>
                </a:solidFill>
                <a:hlinkClick r:id="rId4"/>
              </a:rPr>
              <a:t>yannis@umd.edu</a:t>
            </a:r>
            <a:r>
              <a:rPr lang="en-US" sz="2400" b="1" dirty="0">
                <a:solidFill>
                  <a:schemeClr val="tx1"/>
                </a:solidFill>
              </a:rPr>
              <a:t>	</a:t>
            </a:r>
          </a:p>
        </p:txBody>
      </p:sp>
      <p:sp>
        <p:nvSpPr>
          <p:cNvPr id="53" name="Text Placeholder 4">
            <a:extLst>
              <a:ext uri="{FF2B5EF4-FFF2-40B4-BE49-F238E27FC236}">
                <a16:creationId xmlns:a16="http://schemas.microsoft.com/office/drawing/2014/main" id="{A3A8984F-296E-E745-AF94-64CAF46D3BF1}"/>
              </a:ext>
            </a:extLst>
          </p:cNvPr>
          <p:cNvSpPr txBox="1">
            <a:spLocks/>
          </p:cNvSpPr>
          <p:nvPr/>
        </p:nvSpPr>
        <p:spPr bwMode="auto">
          <a:xfrm>
            <a:off x="249614" y="3756225"/>
            <a:ext cx="3275879" cy="546100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charset="0"/>
              <a:buNone/>
            </a:pPr>
            <a:r>
              <a:rPr lang="en-US" sz="2000" b="1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University of Maryland</a:t>
            </a:r>
          </a:p>
          <a:p>
            <a:pPr>
              <a:buFont typeface="Courier New" charset="0"/>
              <a:buNone/>
            </a:pPr>
            <a:endParaRPr lang="en-US" sz="2000" b="1" dirty="0">
              <a:solidFill>
                <a:schemeClr val="tx1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54" name="Subtitle 2">
            <a:extLst>
              <a:ext uri="{FF2B5EF4-FFF2-40B4-BE49-F238E27FC236}">
                <a16:creationId xmlns:a16="http://schemas.microsoft.com/office/drawing/2014/main" id="{C4B8AE28-8690-794F-9904-036C1062D05A}"/>
              </a:ext>
            </a:extLst>
          </p:cNvPr>
          <p:cNvSpPr txBox="1">
            <a:spLocks/>
          </p:cNvSpPr>
          <p:nvPr/>
        </p:nvSpPr>
        <p:spPr>
          <a:xfrm>
            <a:off x="4418384" y="3374528"/>
            <a:ext cx="5600700" cy="379413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Calibri" charset="0"/>
                <a:cs typeface="Arial" charset="0"/>
              </a:rPr>
              <a:t>Rajdeep </a:t>
            </a:r>
            <a:r>
              <a:rPr lang="en-US" dirty="0" err="1">
                <a:latin typeface="Calibri" charset="0"/>
                <a:cs typeface="Arial" charset="0"/>
              </a:rPr>
              <a:t>Talapatra</a:t>
            </a:r>
            <a:endParaRPr lang="en-US" dirty="0">
              <a:latin typeface="Calibri" charset="0"/>
              <a:cs typeface="Arial" charset="0"/>
            </a:endParaRPr>
          </a:p>
        </p:txBody>
      </p:sp>
      <p:sp>
        <p:nvSpPr>
          <p:cNvPr id="55" name="Text Placeholder 3">
            <a:extLst>
              <a:ext uri="{FF2B5EF4-FFF2-40B4-BE49-F238E27FC236}">
                <a16:creationId xmlns:a16="http://schemas.microsoft.com/office/drawing/2014/main" id="{ED67C4B2-012A-3246-8790-CBA2FD0325A0}"/>
              </a:ext>
            </a:extLst>
          </p:cNvPr>
          <p:cNvSpPr txBox="1">
            <a:spLocks/>
          </p:cNvSpPr>
          <p:nvPr/>
        </p:nvSpPr>
        <p:spPr>
          <a:xfrm>
            <a:off x="4619735" y="3945909"/>
            <a:ext cx="3215054" cy="4804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en-US" sz="2400" dirty="0">
                <a:solidFill>
                  <a:schemeClr val="tx1"/>
                </a:solidFill>
                <a:hlinkClick r:id="rId4"/>
              </a:rPr>
              <a:t>rajdeep@umd.edu</a:t>
            </a:r>
            <a:r>
              <a:rPr lang="en-US" sz="2400" dirty="0">
                <a:solidFill>
                  <a:schemeClr val="tx1"/>
                </a:solidFill>
              </a:rPr>
              <a:t>	</a:t>
            </a:r>
          </a:p>
        </p:txBody>
      </p:sp>
      <p:sp>
        <p:nvSpPr>
          <p:cNvPr id="56" name="Text Placeholder 4">
            <a:extLst>
              <a:ext uri="{FF2B5EF4-FFF2-40B4-BE49-F238E27FC236}">
                <a16:creationId xmlns:a16="http://schemas.microsoft.com/office/drawing/2014/main" id="{B2553409-E700-5E4A-9763-BD6A4F6B4287}"/>
              </a:ext>
            </a:extLst>
          </p:cNvPr>
          <p:cNvSpPr txBox="1">
            <a:spLocks/>
          </p:cNvSpPr>
          <p:nvPr/>
        </p:nvSpPr>
        <p:spPr bwMode="auto">
          <a:xfrm>
            <a:off x="4168518" y="3719810"/>
            <a:ext cx="3275879" cy="546100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charset="0"/>
              <a:buNone/>
            </a:pPr>
            <a:r>
              <a:rPr lang="en-US" sz="20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University of Maryland</a:t>
            </a:r>
          </a:p>
          <a:p>
            <a:pPr>
              <a:buFont typeface="Courier New" charset="0"/>
              <a:buNone/>
            </a:pPr>
            <a:endParaRPr lang="en-US" sz="2000" dirty="0">
              <a:solidFill>
                <a:schemeClr val="tx1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57" name="Subtitle 2">
            <a:extLst>
              <a:ext uri="{FF2B5EF4-FFF2-40B4-BE49-F238E27FC236}">
                <a16:creationId xmlns:a16="http://schemas.microsoft.com/office/drawing/2014/main" id="{24B626B0-8A03-594B-B9B5-DC2D86D3E81A}"/>
              </a:ext>
            </a:extLst>
          </p:cNvPr>
          <p:cNvSpPr txBox="1">
            <a:spLocks/>
          </p:cNvSpPr>
          <p:nvPr/>
        </p:nvSpPr>
        <p:spPr>
          <a:xfrm>
            <a:off x="7752786" y="3357462"/>
            <a:ext cx="5600700" cy="379413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>
                <a:latin typeface="Calibri" charset="0"/>
                <a:cs typeface="Arial" charset="0"/>
              </a:rPr>
              <a:t>Charalampos</a:t>
            </a:r>
            <a:r>
              <a:rPr lang="en-US" dirty="0">
                <a:latin typeface="Calibri" charset="0"/>
                <a:cs typeface="Arial" charset="0"/>
              </a:rPr>
              <a:t> </a:t>
            </a:r>
            <a:r>
              <a:rPr lang="en-US" dirty="0" err="1">
                <a:latin typeface="Calibri" charset="0"/>
                <a:cs typeface="Arial" charset="0"/>
              </a:rPr>
              <a:t>Papamanthou</a:t>
            </a:r>
            <a:endParaRPr lang="en-US" dirty="0">
              <a:latin typeface="Calibri" charset="0"/>
              <a:cs typeface="Arial" charset="0"/>
            </a:endParaRPr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45423078-A98B-7A4A-AF17-6ADD32CFB52A}"/>
              </a:ext>
            </a:extLst>
          </p:cNvPr>
          <p:cNvSpPr txBox="1">
            <a:spLocks/>
          </p:cNvSpPr>
          <p:nvPr/>
        </p:nvSpPr>
        <p:spPr>
          <a:xfrm>
            <a:off x="8503813" y="3962974"/>
            <a:ext cx="3215054" cy="4804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en-US" sz="2400" dirty="0">
                <a:solidFill>
                  <a:schemeClr val="tx1"/>
                </a:solidFill>
                <a:hlinkClick r:id="rId4"/>
              </a:rPr>
              <a:t>cpap@umd.edu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9" name="Text Placeholder 4">
            <a:extLst>
              <a:ext uri="{FF2B5EF4-FFF2-40B4-BE49-F238E27FC236}">
                <a16:creationId xmlns:a16="http://schemas.microsoft.com/office/drawing/2014/main" id="{8AC3C8F0-E594-4542-A310-94784D2384BD}"/>
              </a:ext>
            </a:extLst>
          </p:cNvPr>
          <p:cNvSpPr txBox="1">
            <a:spLocks/>
          </p:cNvSpPr>
          <p:nvPr/>
        </p:nvSpPr>
        <p:spPr bwMode="auto">
          <a:xfrm>
            <a:off x="7942603" y="3753941"/>
            <a:ext cx="3275879" cy="546100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charset="0"/>
              <a:buNone/>
            </a:pPr>
            <a:r>
              <a:rPr lang="en-US" sz="20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University of Maryland</a:t>
            </a:r>
          </a:p>
          <a:p>
            <a:pPr>
              <a:buFont typeface="Courier New" charset="0"/>
              <a:buNone/>
            </a:pPr>
            <a:endParaRPr lang="en-US" sz="2000" dirty="0">
              <a:solidFill>
                <a:schemeClr val="tx1"/>
              </a:solidFill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973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7363353F-8DB3-C947-BD06-9E48C05B302E}"/>
              </a:ext>
            </a:extLst>
          </p:cNvPr>
          <p:cNvSpPr/>
          <p:nvPr/>
        </p:nvSpPr>
        <p:spPr>
          <a:xfrm>
            <a:off x="11700625" y="6214222"/>
            <a:ext cx="638176" cy="612648"/>
          </a:xfrm>
          <a:prstGeom prst="ellipse">
            <a:avLst/>
          </a:prstGeom>
          <a:noFill/>
          <a:ln w="793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Title 4">
            <a:extLst>
              <a:ext uri="{FF2B5EF4-FFF2-40B4-BE49-F238E27FC236}">
                <a16:creationId xmlns:a16="http://schemas.microsoft.com/office/drawing/2014/main" id="{E522CD23-05D7-FD4E-818D-2B383DA6A952}"/>
              </a:ext>
            </a:extLst>
          </p:cNvPr>
          <p:cNvSpPr txBox="1">
            <a:spLocks/>
          </p:cNvSpPr>
          <p:nvPr/>
        </p:nvSpPr>
        <p:spPr bwMode="auto">
          <a:xfrm>
            <a:off x="495300" y="381000"/>
            <a:ext cx="96869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n-lt"/>
                <a:ea typeface="ＭＳ Ｐゴシック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/>
                <a:ea typeface="宋体" pitchFamily="2" charset="-122"/>
                <a:cs typeface="Arial" panose="020B0604020202020204" pitchFamily="34" charset="0"/>
              </a:rPr>
              <a:t>Searchable Encryption (SE) schemes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66" name="Picture 2" descr="http://fixyoursoftware.com/wp-content/uploads/2015/01/zz.png">
            <a:extLst>
              <a:ext uri="{FF2B5EF4-FFF2-40B4-BE49-F238E27FC236}">
                <a16:creationId xmlns:a16="http://schemas.microsoft.com/office/drawing/2014/main" id="{D6AF0E98-D934-0845-9CE1-7B35E93A3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2783" y="6077449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DD0233C5-6301-D045-AD93-AC6AAD102528}"/>
              </a:ext>
            </a:extLst>
          </p:cNvPr>
          <p:cNvSpPr/>
          <p:nvPr/>
        </p:nvSpPr>
        <p:spPr>
          <a:xfrm>
            <a:off x="1362658" y="2954573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k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1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3F621E1-97BB-D144-8465-91B8526D6128}"/>
              </a:ext>
            </a:extLst>
          </p:cNvPr>
          <p:cNvSpPr/>
          <p:nvPr/>
        </p:nvSpPr>
        <p:spPr>
          <a:xfrm>
            <a:off x="1362658" y="3670471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k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2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BD75FE8-4913-6348-A73C-4510E1FAD936}"/>
              </a:ext>
            </a:extLst>
          </p:cNvPr>
          <p:cNvSpPr/>
          <p:nvPr/>
        </p:nvSpPr>
        <p:spPr>
          <a:xfrm>
            <a:off x="1362658" y="4403444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k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3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727D74C-9145-2243-9F59-642191BF4EB9}"/>
              </a:ext>
            </a:extLst>
          </p:cNvPr>
          <p:cNvSpPr/>
          <p:nvPr/>
        </p:nvSpPr>
        <p:spPr>
          <a:xfrm>
            <a:off x="2145867" y="2954573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1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A2D86EEA-4085-1B47-AD80-24B155888CDE}"/>
              </a:ext>
            </a:extLst>
          </p:cNvPr>
          <p:cNvSpPr/>
          <p:nvPr/>
        </p:nvSpPr>
        <p:spPr>
          <a:xfrm>
            <a:off x="2654123" y="2954573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4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A1541675-27FD-D14E-986C-9D732932852C}"/>
              </a:ext>
            </a:extLst>
          </p:cNvPr>
          <p:cNvSpPr/>
          <p:nvPr/>
        </p:nvSpPr>
        <p:spPr>
          <a:xfrm>
            <a:off x="3172549" y="2954573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2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35D1B28-E9EE-7D4B-B6F2-8C7F9E4F5376}"/>
              </a:ext>
            </a:extLst>
          </p:cNvPr>
          <p:cNvSpPr/>
          <p:nvPr/>
        </p:nvSpPr>
        <p:spPr>
          <a:xfrm>
            <a:off x="1872783" y="5417671"/>
            <a:ext cx="383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100" dirty="0">
                <a:solidFill>
                  <a:prstClr val="black"/>
                </a:solidFill>
                <a:ea typeface="ＭＳ Ｐゴシック" charset="0"/>
              </a:rPr>
              <a:t>1</a:t>
            </a:r>
            <a:endParaRPr lang="en-US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46DB2A4-21B9-854C-B8C9-EDFB0A64A7F9}"/>
              </a:ext>
            </a:extLst>
          </p:cNvPr>
          <p:cNvSpPr/>
          <p:nvPr/>
        </p:nvSpPr>
        <p:spPr>
          <a:xfrm>
            <a:off x="2418585" y="5417671"/>
            <a:ext cx="401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100" dirty="0">
                <a:solidFill>
                  <a:prstClr val="black"/>
                </a:solidFill>
                <a:ea typeface="ＭＳ Ｐゴシック" charset="0"/>
              </a:rPr>
              <a:t>2</a:t>
            </a:r>
            <a:endParaRPr lang="en-US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FEBF5EE-0510-7846-AD4B-2F46F17CD954}"/>
              </a:ext>
            </a:extLst>
          </p:cNvPr>
          <p:cNvSpPr/>
          <p:nvPr/>
        </p:nvSpPr>
        <p:spPr>
          <a:xfrm>
            <a:off x="3028699" y="5417671"/>
            <a:ext cx="401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100" dirty="0">
                <a:solidFill>
                  <a:prstClr val="black"/>
                </a:solidFill>
                <a:ea typeface="ＭＳ Ｐゴシック" charset="0"/>
              </a:rPr>
              <a:t>3</a:t>
            </a:r>
            <a:endParaRPr lang="en-US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5CC758E-57FF-974E-9DD4-B96764A120DF}"/>
              </a:ext>
            </a:extLst>
          </p:cNvPr>
          <p:cNvSpPr/>
          <p:nvPr/>
        </p:nvSpPr>
        <p:spPr>
          <a:xfrm>
            <a:off x="3631072" y="5417671"/>
            <a:ext cx="402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100" dirty="0">
                <a:solidFill>
                  <a:prstClr val="black"/>
                </a:solidFill>
                <a:ea typeface="ＭＳ Ｐゴシック" charset="0"/>
              </a:rPr>
              <a:t>4</a:t>
            </a:r>
            <a:endParaRPr lang="en-US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02001EC-9040-934F-A2F7-A16D71A043C8}"/>
              </a:ext>
            </a:extLst>
          </p:cNvPr>
          <p:cNvSpPr/>
          <p:nvPr/>
        </p:nvSpPr>
        <p:spPr>
          <a:xfrm>
            <a:off x="4210032" y="5417671"/>
            <a:ext cx="396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100" dirty="0">
                <a:solidFill>
                  <a:prstClr val="black"/>
                </a:solidFill>
                <a:ea typeface="ＭＳ Ｐゴシック" charset="0"/>
              </a:rPr>
              <a:t>5</a:t>
            </a:r>
            <a:endParaRPr lang="en-US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104B801-6206-974B-AD6A-108957C3DECC}"/>
              </a:ext>
            </a:extLst>
          </p:cNvPr>
          <p:cNvSpPr/>
          <p:nvPr/>
        </p:nvSpPr>
        <p:spPr>
          <a:xfrm>
            <a:off x="4764490" y="5417671"/>
            <a:ext cx="402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100" dirty="0">
                <a:solidFill>
                  <a:prstClr val="black"/>
                </a:solidFill>
                <a:ea typeface="ＭＳ Ｐゴシック" charset="0"/>
              </a:rPr>
              <a:t>6</a:t>
            </a:r>
            <a:endParaRPr lang="en-US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3FEE8B8-1247-7340-B520-7B4ABAAF5AAF}"/>
              </a:ext>
            </a:extLst>
          </p:cNvPr>
          <p:cNvSpPr/>
          <p:nvPr/>
        </p:nvSpPr>
        <p:spPr>
          <a:xfrm>
            <a:off x="2145867" y="3670471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3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CFDDB66C-75FC-524B-BAF4-7F6E1F143DE2}"/>
              </a:ext>
            </a:extLst>
          </p:cNvPr>
          <p:cNvSpPr/>
          <p:nvPr/>
        </p:nvSpPr>
        <p:spPr>
          <a:xfrm>
            <a:off x="2654123" y="3670471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6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CE7F612-D747-EF4E-999E-46FF3C425710}"/>
              </a:ext>
            </a:extLst>
          </p:cNvPr>
          <p:cNvSpPr/>
          <p:nvPr/>
        </p:nvSpPr>
        <p:spPr>
          <a:xfrm>
            <a:off x="3172549" y="3670471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4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DC8B38F3-4D05-6C45-86B6-9C3E639C1153}"/>
              </a:ext>
            </a:extLst>
          </p:cNvPr>
          <p:cNvSpPr/>
          <p:nvPr/>
        </p:nvSpPr>
        <p:spPr>
          <a:xfrm>
            <a:off x="3690975" y="3670471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2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5DB7B9B5-89FA-0A44-BECB-6507E23891D2}"/>
              </a:ext>
            </a:extLst>
          </p:cNvPr>
          <p:cNvSpPr/>
          <p:nvPr/>
        </p:nvSpPr>
        <p:spPr>
          <a:xfrm>
            <a:off x="2145867" y="4402425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5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32245910-838C-CF4E-9429-0A3EDA2A85A9}"/>
              </a:ext>
            </a:extLst>
          </p:cNvPr>
          <p:cNvSpPr/>
          <p:nvPr/>
        </p:nvSpPr>
        <p:spPr>
          <a:xfrm>
            <a:off x="2654123" y="4402425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1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F16ED932-3BA9-9C44-B9BC-CFE196304D9D}"/>
              </a:ext>
            </a:extLst>
          </p:cNvPr>
          <p:cNvCxnSpPr>
            <a:stCxn id="67" idx="3"/>
            <a:endCxn id="70" idx="1"/>
          </p:cNvCxnSpPr>
          <p:nvPr/>
        </p:nvCxnSpPr>
        <p:spPr>
          <a:xfrm>
            <a:off x="1872783" y="3189831"/>
            <a:ext cx="27308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F31747B8-1C67-C64C-87B7-B10E8C10A3D9}"/>
              </a:ext>
            </a:extLst>
          </p:cNvPr>
          <p:cNvCxnSpPr/>
          <p:nvPr/>
        </p:nvCxnSpPr>
        <p:spPr>
          <a:xfrm>
            <a:off x="1872783" y="3917800"/>
            <a:ext cx="27308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25DC3826-AFEE-AF4F-8801-8BAC24BEF58B}"/>
              </a:ext>
            </a:extLst>
          </p:cNvPr>
          <p:cNvCxnSpPr/>
          <p:nvPr/>
        </p:nvCxnSpPr>
        <p:spPr>
          <a:xfrm>
            <a:off x="1872783" y="4654647"/>
            <a:ext cx="27308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5FB9E5EE-8F16-CD40-82B5-8BA955A8ED4C}"/>
              </a:ext>
            </a:extLst>
          </p:cNvPr>
          <p:cNvSpPr/>
          <p:nvPr/>
        </p:nvSpPr>
        <p:spPr>
          <a:xfrm>
            <a:off x="1688742" y="5896594"/>
            <a:ext cx="621704" cy="653432"/>
          </a:xfrm>
          <a:prstGeom prst="rect">
            <a:avLst/>
          </a:prstGeom>
          <a:solidFill>
            <a:srgbClr val="0070C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89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EB597A8A-1FA5-6141-846B-B29CA38CD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6498" y="5932106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http://fixyoursoftware.com/wp-content/uploads/2015/01/zz.png">
            <a:extLst>
              <a:ext uri="{FF2B5EF4-FFF2-40B4-BE49-F238E27FC236}">
                <a16:creationId xmlns:a16="http://schemas.microsoft.com/office/drawing/2014/main" id="{0A41EDEE-F919-3C48-93DA-42BC49D82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7312" y="6077446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CF1C45E6-1A5C-654D-8AB3-6C0AF288E5C0}"/>
              </a:ext>
            </a:extLst>
          </p:cNvPr>
          <p:cNvSpPr/>
          <p:nvPr/>
        </p:nvSpPr>
        <p:spPr>
          <a:xfrm>
            <a:off x="2343271" y="5896591"/>
            <a:ext cx="621704" cy="653432"/>
          </a:xfrm>
          <a:prstGeom prst="rect">
            <a:avLst/>
          </a:prstGeom>
          <a:solidFill>
            <a:srgbClr val="0070C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92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8ABEA9A6-EE62-5344-A8B7-F74FB8613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1027" y="5932103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http://fixyoursoftware.com/wp-content/uploads/2015/01/zz.png">
            <a:extLst>
              <a:ext uri="{FF2B5EF4-FFF2-40B4-BE49-F238E27FC236}">
                <a16:creationId xmlns:a16="http://schemas.microsoft.com/office/drawing/2014/main" id="{E2459A2B-05CE-A347-ABDF-E1A0FED2B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9719" y="6077446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Rectangle 93">
            <a:extLst>
              <a:ext uri="{FF2B5EF4-FFF2-40B4-BE49-F238E27FC236}">
                <a16:creationId xmlns:a16="http://schemas.microsoft.com/office/drawing/2014/main" id="{8A034125-54A4-6042-96D1-3565ED0F9CDE}"/>
              </a:ext>
            </a:extLst>
          </p:cNvPr>
          <p:cNvSpPr/>
          <p:nvPr/>
        </p:nvSpPr>
        <p:spPr>
          <a:xfrm>
            <a:off x="2995678" y="5896591"/>
            <a:ext cx="621704" cy="653432"/>
          </a:xfrm>
          <a:prstGeom prst="rect">
            <a:avLst/>
          </a:prstGeom>
          <a:solidFill>
            <a:srgbClr val="0070C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95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4E7E1F07-04AD-5D4C-A47C-8C0A76599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3434" y="5932103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2" descr="http://fixyoursoftware.com/wp-content/uploads/2015/01/zz.png">
            <a:extLst>
              <a:ext uri="{FF2B5EF4-FFF2-40B4-BE49-F238E27FC236}">
                <a16:creationId xmlns:a16="http://schemas.microsoft.com/office/drawing/2014/main" id="{9ED13A96-7798-624E-8766-E1F263D61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2126" y="6067111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>
            <a:extLst>
              <a:ext uri="{FF2B5EF4-FFF2-40B4-BE49-F238E27FC236}">
                <a16:creationId xmlns:a16="http://schemas.microsoft.com/office/drawing/2014/main" id="{ECE014A5-15EE-0B4F-939C-AE8964D5817B}"/>
              </a:ext>
            </a:extLst>
          </p:cNvPr>
          <p:cNvSpPr/>
          <p:nvPr/>
        </p:nvSpPr>
        <p:spPr>
          <a:xfrm>
            <a:off x="3648085" y="5886256"/>
            <a:ext cx="621704" cy="663770"/>
          </a:xfrm>
          <a:prstGeom prst="rect">
            <a:avLst/>
          </a:prstGeom>
          <a:solidFill>
            <a:srgbClr val="0070C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98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69B621C8-4AC0-1142-9E2C-4BF380F5D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5841" y="5921768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http://fixyoursoftware.com/wp-content/uploads/2015/01/zz.png">
            <a:extLst>
              <a:ext uri="{FF2B5EF4-FFF2-40B4-BE49-F238E27FC236}">
                <a16:creationId xmlns:a16="http://schemas.microsoft.com/office/drawing/2014/main" id="{1574D044-1093-E44A-9565-F25873B61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6655" y="6067108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Rectangle 99">
            <a:extLst>
              <a:ext uri="{FF2B5EF4-FFF2-40B4-BE49-F238E27FC236}">
                <a16:creationId xmlns:a16="http://schemas.microsoft.com/office/drawing/2014/main" id="{5BE00270-BA50-B84A-9E31-3A779AC9AC13}"/>
              </a:ext>
            </a:extLst>
          </p:cNvPr>
          <p:cNvSpPr/>
          <p:nvPr/>
        </p:nvSpPr>
        <p:spPr>
          <a:xfrm>
            <a:off x="4302614" y="5886253"/>
            <a:ext cx="621704" cy="663770"/>
          </a:xfrm>
          <a:prstGeom prst="rect">
            <a:avLst/>
          </a:prstGeom>
          <a:solidFill>
            <a:srgbClr val="0070C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101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B84FDA07-1C16-614E-B1C5-1582230F3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0370" y="5921765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2" descr="http://fixyoursoftware.com/wp-content/uploads/2015/01/zz.png">
            <a:extLst>
              <a:ext uri="{FF2B5EF4-FFF2-40B4-BE49-F238E27FC236}">
                <a16:creationId xmlns:a16="http://schemas.microsoft.com/office/drawing/2014/main" id="{060872DA-6CDA-4B44-8F01-5B321F7E2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9062" y="6067108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Rectangle 102">
            <a:extLst>
              <a:ext uri="{FF2B5EF4-FFF2-40B4-BE49-F238E27FC236}">
                <a16:creationId xmlns:a16="http://schemas.microsoft.com/office/drawing/2014/main" id="{A6173312-8AB1-4D42-9F79-73B77264F2D8}"/>
              </a:ext>
            </a:extLst>
          </p:cNvPr>
          <p:cNvSpPr/>
          <p:nvPr/>
        </p:nvSpPr>
        <p:spPr>
          <a:xfrm>
            <a:off x="4955021" y="5886253"/>
            <a:ext cx="621704" cy="663770"/>
          </a:xfrm>
          <a:prstGeom prst="rect">
            <a:avLst/>
          </a:prstGeom>
          <a:solidFill>
            <a:srgbClr val="0070C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104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4F7884EC-94B5-8749-8C3E-F31F4B519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2777" y="5921765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Rectangle 104">
            <a:extLst>
              <a:ext uri="{FF2B5EF4-FFF2-40B4-BE49-F238E27FC236}">
                <a16:creationId xmlns:a16="http://schemas.microsoft.com/office/drawing/2014/main" id="{339B2F8F-9DB8-A04A-82A1-6099E757FFF5}"/>
              </a:ext>
            </a:extLst>
          </p:cNvPr>
          <p:cNvSpPr/>
          <p:nvPr/>
        </p:nvSpPr>
        <p:spPr>
          <a:xfrm>
            <a:off x="2028484" y="2866593"/>
            <a:ext cx="2005262" cy="628722"/>
          </a:xfrm>
          <a:prstGeom prst="rect">
            <a:avLst/>
          </a:prstGeom>
          <a:solidFill>
            <a:srgbClr val="80000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106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AD4854B4-30C4-5C49-BA4A-9629F72D7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1743" y="2919062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Rectangle 106">
            <a:extLst>
              <a:ext uri="{FF2B5EF4-FFF2-40B4-BE49-F238E27FC236}">
                <a16:creationId xmlns:a16="http://schemas.microsoft.com/office/drawing/2014/main" id="{D236647B-A88C-BC43-90DC-29ACDD67B5B9}"/>
              </a:ext>
            </a:extLst>
          </p:cNvPr>
          <p:cNvSpPr/>
          <p:nvPr/>
        </p:nvSpPr>
        <p:spPr>
          <a:xfrm>
            <a:off x="1069695" y="2866593"/>
            <a:ext cx="869720" cy="628722"/>
          </a:xfrm>
          <a:prstGeom prst="rect">
            <a:avLst/>
          </a:prstGeom>
          <a:solidFill>
            <a:srgbClr val="80000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108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75E2A33C-0884-F249-B6A5-05AA2EE33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0275" y="2893428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Rectangle 108">
            <a:extLst>
              <a:ext uri="{FF2B5EF4-FFF2-40B4-BE49-F238E27FC236}">
                <a16:creationId xmlns:a16="http://schemas.microsoft.com/office/drawing/2014/main" id="{387AEA30-FF9B-A24E-8C5B-76842C2F7A2B}"/>
              </a:ext>
            </a:extLst>
          </p:cNvPr>
          <p:cNvSpPr/>
          <p:nvPr/>
        </p:nvSpPr>
        <p:spPr>
          <a:xfrm>
            <a:off x="2028192" y="3558569"/>
            <a:ext cx="2503982" cy="628722"/>
          </a:xfrm>
          <a:prstGeom prst="rect">
            <a:avLst/>
          </a:prstGeom>
          <a:solidFill>
            <a:srgbClr val="00800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110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C675D24F-A111-F64D-98D5-27C31B2E6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9789" y="3585404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" name="Rectangle 110">
            <a:extLst>
              <a:ext uri="{FF2B5EF4-FFF2-40B4-BE49-F238E27FC236}">
                <a16:creationId xmlns:a16="http://schemas.microsoft.com/office/drawing/2014/main" id="{4473778F-4285-1446-BCB1-6B6F1A70D3AE}"/>
              </a:ext>
            </a:extLst>
          </p:cNvPr>
          <p:cNvSpPr/>
          <p:nvPr/>
        </p:nvSpPr>
        <p:spPr>
          <a:xfrm>
            <a:off x="1069403" y="3558569"/>
            <a:ext cx="869720" cy="628722"/>
          </a:xfrm>
          <a:prstGeom prst="rect">
            <a:avLst/>
          </a:prstGeom>
          <a:solidFill>
            <a:srgbClr val="00800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112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3C4B7ECC-B69C-0440-9BD9-1657FF365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9983" y="3585404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Rectangle 112">
            <a:extLst>
              <a:ext uri="{FF2B5EF4-FFF2-40B4-BE49-F238E27FC236}">
                <a16:creationId xmlns:a16="http://schemas.microsoft.com/office/drawing/2014/main" id="{553D9588-74BA-4540-BBE1-A32C9A3E288D}"/>
              </a:ext>
            </a:extLst>
          </p:cNvPr>
          <p:cNvSpPr/>
          <p:nvPr/>
        </p:nvSpPr>
        <p:spPr>
          <a:xfrm>
            <a:off x="2028192" y="4311713"/>
            <a:ext cx="1473985" cy="628722"/>
          </a:xfrm>
          <a:prstGeom prst="rect">
            <a:avLst/>
          </a:prstGeom>
          <a:solidFill>
            <a:srgbClr val="4F81BD">
              <a:lumMod val="50000"/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114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58B47C7F-5D20-AB41-8343-513F00182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5238" y="4347663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Rectangle 114">
            <a:extLst>
              <a:ext uri="{FF2B5EF4-FFF2-40B4-BE49-F238E27FC236}">
                <a16:creationId xmlns:a16="http://schemas.microsoft.com/office/drawing/2014/main" id="{2EF3D7B6-2FB5-4745-9075-D2378A8F44A3}"/>
              </a:ext>
            </a:extLst>
          </p:cNvPr>
          <p:cNvSpPr/>
          <p:nvPr/>
        </p:nvSpPr>
        <p:spPr>
          <a:xfrm>
            <a:off x="1069403" y="4311713"/>
            <a:ext cx="869720" cy="628722"/>
          </a:xfrm>
          <a:prstGeom prst="rect">
            <a:avLst/>
          </a:prstGeom>
          <a:solidFill>
            <a:srgbClr val="4F81BD">
              <a:lumMod val="50000"/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116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B6DF60CB-9997-824A-87E7-7D61AB9BE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9983" y="4338548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B4B8156B-500D-1D40-82AD-E9EB04240F6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8865" y="1720592"/>
            <a:ext cx="346016" cy="553223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16208314-27C7-9748-802F-766995BA42F6}"/>
              </a:ext>
            </a:extLst>
          </p:cNvPr>
          <p:cNvSpPr txBox="1"/>
          <p:nvPr/>
        </p:nvSpPr>
        <p:spPr>
          <a:xfrm>
            <a:off x="1209838" y="1309915"/>
            <a:ext cx="2107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b="1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Client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6591609D-06A3-7249-BD8F-4415A73833E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6046" y="1584544"/>
            <a:ext cx="1464203" cy="1282657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2D1BD9C8-A17A-D54E-B983-7C2EBAF83487}"/>
              </a:ext>
            </a:extLst>
          </p:cNvPr>
          <p:cNvSpPr txBox="1"/>
          <p:nvPr/>
        </p:nvSpPr>
        <p:spPr>
          <a:xfrm>
            <a:off x="8779849" y="1010942"/>
            <a:ext cx="1609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000" b="1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Untrusted</a:t>
            </a:r>
          </a:p>
          <a:p>
            <a:pPr algn="ctr" defTabSz="457200"/>
            <a:r>
              <a:rPr lang="en-US" sz="2000" b="1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Cloud</a:t>
            </a:r>
          </a:p>
        </p:txBody>
      </p:sp>
      <p:pic>
        <p:nvPicPr>
          <p:cNvPr id="122" name="Picture 3" descr="D:\Personal Study\Research\paper_formats\research images\evil.png">
            <a:extLst>
              <a:ext uri="{FF2B5EF4-FFF2-40B4-BE49-F238E27FC236}">
                <a16:creationId xmlns:a16="http://schemas.microsoft.com/office/drawing/2014/main" id="{B73D1D86-BE40-8944-851D-695DF721D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2487" y="2069353"/>
            <a:ext cx="602694" cy="6026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6930E500-7324-DF4C-9168-66B72D87ED9E}"/>
              </a:ext>
            </a:extLst>
          </p:cNvPr>
          <p:cNvCxnSpPr>
            <a:cxnSpLocks/>
          </p:cNvCxnSpPr>
          <p:nvPr/>
        </p:nvCxnSpPr>
        <p:spPr>
          <a:xfrm>
            <a:off x="-108488" y="6826870"/>
            <a:ext cx="12306609" cy="0"/>
          </a:xfrm>
          <a:prstGeom prst="line">
            <a:avLst/>
          </a:prstGeom>
          <a:ln w="1047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Slide Number Placeholder 5">
            <a:extLst>
              <a:ext uri="{FF2B5EF4-FFF2-40B4-BE49-F238E27FC236}">
                <a16:creationId xmlns:a16="http://schemas.microsoft.com/office/drawing/2014/main" id="{1E6DEC9B-B9AD-5146-9BDC-3292D152EB6D}"/>
              </a:ext>
            </a:extLst>
          </p:cNvPr>
          <p:cNvSpPr txBox="1">
            <a:spLocks/>
          </p:cNvSpPr>
          <p:nvPr/>
        </p:nvSpPr>
        <p:spPr>
          <a:xfrm>
            <a:off x="11747500" y="6305550"/>
            <a:ext cx="520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97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8"/>
    </mc:Choice>
    <mc:Fallback xmlns="">
      <p:transition spd="slow" advTm="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07" grpId="0" animBg="1"/>
      <p:bldP spid="109" grpId="0" animBg="1"/>
      <p:bldP spid="111" grpId="0" animBg="1"/>
      <p:bldP spid="113" grpId="0" animBg="1"/>
      <p:bldP spid="1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7363353F-8DB3-C947-BD06-9E48C05B302E}"/>
              </a:ext>
            </a:extLst>
          </p:cNvPr>
          <p:cNvSpPr/>
          <p:nvPr/>
        </p:nvSpPr>
        <p:spPr>
          <a:xfrm>
            <a:off x="11700625" y="6214222"/>
            <a:ext cx="638176" cy="612648"/>
          </a:xfrm>
          <a:prstGeom prst="ellipse">
            <a:avLst/>
          </a:prstGeom>
          <a:noFill/>
          <a:ln w="793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Title 4">
            <a:extLst>
              <a:ext uri="{FF2B5EF4-FFF2-40B4-BE49-F238E27FC236}">
                <a16:creationId xmlns:a16="http://schemas.microsoft.com/office/drawing/2014/main" id="{4D6CDD01-28D7-2B4A-813F-320F81AE55D7}"/>
              </a:ext>
            </a:extLst>
          </p:cNvPr>
          <p:cNvSpPr txBox="1">
            <a:spLocks/>
          </p:cNvSpPr>
          <p:nvPr/>
        </p:nvSpPr>
        <p:spPr bwMode="auto">
          <a:xfrm>
            <a:off x="495300" y="381000"/>
            <a:ext cx="96869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n-lt"/>
                <a:ea typeface="ＭＳ Ｐゴシック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/>
                <a:ea typeface="宋体" pitchFamily="2" charset="-122"/>
                <a:cs typeface="Arial" panose="020B0604020202020204" pitchFamily="34" charset="0"/>
              </a:rPr>
              <a:t>Searchable Encryption (SE) schemes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67" name="Picture 2" descr="http://fixyoursoftware.com/wp-content/uploads/2015/01/zz.png">
            <a:extLst>
              <a:ext uri="{FF2B5EF4-FFF2-40B4-BE49-F238E27FC236}">
                <a16:creationId xmlns:a16="http://schemas.microsoft.com/office/drawing/2014/main" id="{B0182743-AC9D-ED41-9A87-F7313956E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8350" y="6077449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67F2F23C-3FE1-2246-8D6E-2DBCFAD7FE96}"/>
              </a:ext>
            </a:extLst>
          </p:cNvPr>
          <p:cNvSpPr/>
          <p:nvPr/>
        </p:nvSpPr>
        <p:spPr>
          <a:xfrm>
            <a:off x="1358225" y="2954573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k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1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FDCFED7-ACBA-364E-87A7-9A7E1C713017}"/>
              </a:ext>
            </a:extLst>
          </p:cNvPr>
          <p:cNvSpPr/>
          <p:nvPr/>
        </p:nvSpPr>
        <p:spPr>
          <a:xfrm>
            <a:off x="1358225" y="3670471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k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2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5BA4B3A-C62C-254E-85D2-6EC28691B8F1}"/>
              </a:ext>
            </a:extLst>
          </p:cNvPr>
          <p:cNvSpPr/>
          <p:nvPr/>
        </p:nvSpPr>
        <p:spPr>
          <a:xfrm>
            <a:off x="1358225" y="4403444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k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3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22C56E1-E8AE-134A-ABF0-AE9336A9AF64}"/>
              </a:ext>
            </a:extLst>
          </p:cNvPr>
          <p:cNvSpPr/>
          <p:nvPr/>
        </p:nvSpPr>
        <p:spPr>
          <a:xfrm>
            <a:off x="2141434" y="2954573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1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957E5CA-DD4C-CE45-8EB7-8958DB5AA975}"/>
              </a:ext>
            </a:extLst>
          </p:cNvPr>
          <p:cNvSpPr/>
          <p:nvPr/>
        </p:nvSpPr>
        <p:spPr>
          <a:xfrm>
            <a:off x="2649690" y="2954573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4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959A73F-0FD7-104B-8B51-EBD3AA401B98}"/>
              </a:ext>
            </a:extLst>
          </p:cNvPr>
          <p:cNvSpPr/>
          <p:nvPr/>
        </p:nvSpPr>
        <p:spPr>
          <a:xfrm>
            <a:off x="3168116" y="2954573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2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B0655FB-9490-7048-9E14-5E3F667CB924}"/>
              </a:ext>
            </a:extLst>
          </p:cNvPr>
          <p:cNvSpPr/>
          <p:nvPr/>
        </p:nvSpPr>
        <p:spPr>
          <a:xfrm>
            <a:off x="1868350" y="5417671"/>
            <a:ext cx="383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100" dirty="0">
                <a:solidFill>
                  <a:prstClr val="black"/>
                </a:solidFill>
                <a:ea typeface="ＭＳ Ｐゴシック" charset="0"/>
              </a:rPr>
              <a:t>1</a:t>
            </a:r>
            <a:endParaRPr lang="en-US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2F27BB9-603B-7B4C-AE4D-0BA719D6488F}"/>
              </a:ext>
            </a:extLst>
          </p:cNvPr>
          <p:cNvSpPr/>
          <p:nvPr/>
        </p:nvSpPr>
        <p:spPr>
          <a:xfrm>
            <a:off x="2414152" y="5417671"/>
            <a:ext cx="401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100" dirty="0">
                <a:solidFill>
                  <a:prstClr val="black"/>
                </a:solidFill>
                <a:ea typeface="ＭＳ Ｐゴシック" charset="0"/>
              </a:rPr>
              <a:t>2</a:t>
            </a:r>
            <a:endParaRPr lang="en-US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0E9E824A-5705-2743-A084-BFACFD5512F9}"/>
              </a:ext>
            </a:extLst>
          </p:cNvPr>
          <p:cNvSpPr/>
          <p:nvPr/>
        </p:nvSpPr>
        <p:spPr>
          <a:xfrm>
            <a:off x="3024266" y="5417671"/>
            <a:ext cx="401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100" dirty="0">
                <a:solidFill>
                  <a:prstClr val="black"/>
                </a:solidFill>
                <a:ea typeface="ＭＳ Ｐゴシック" charset="0"/>
              </a:rPr>
              <a:t>3</a:t>
            </a:r>
            <a:endParaRPr lang="en-US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054B53C-06D4-A340-AE10-B68D8F9A5FC9}"/>
              </a:ext>
            </a:extLst>
          </p:cNvPr>
          <p:cNvSpPr/>
          <p:nvPr/>
        </p:nvSpPr>
        <p:spPr>
          <a:xfrm>
            <a:off x="3626639" y="5417671"/>
            <a:ext cx="402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100" dirty="0">
                <a:solidFill>
                  <a:prstClr val="black"/>
                </a:solidFill>
                <a:ea typeface="ＭＳ Ｐゴシック" charset="0"/>
              </a:rPr>
              <a:t>4</a:t>
            </a:r>
            <a:endParaRPr lang="en-US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71B1106-A13B-524F-876F-59EF3EBEC54D}"/>
              </a:ext>
            </a:extLst>
          </p:cNvPr>
          <p:cNvSpPr/>
          <p:nvPr/>
        </p:nvSpPr>
        <p:spPr>
          <a:xfrm>
            <a:off x="4205599" y="5417671"/>
            <a:ext cx="396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100" dirty="0">
                <a:solidFill>
                  <a:prstClr val="black"/>
                </a:solidFill>
                <a:ea typeface="ＭＳ Ｐゴシック" charset="0"/>
              </a:rPr>
              <a:t>5</a:t>
            </a:r>
            <a:endParaRPr lang="en-US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3067A209-7708-F144-85B6-473F15046504}"/>
              </a:ext>
            </a:extLst>
          </p:cNvPr>
          <p:cNvSpPr/>
          <p:nvPr/>
        </p:nvSpPr>
        <p:spPr>
          <a:xfrm>
            <a:off x="4760057" y="5417671"/>
            <a:ext cx="402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100" dirty="0">
                <a:solidFill>
                  <a:prstClr val="black"/>
                </a:solidFill>
                <a:ea typeface="ＭＳ Ｐゴシック" charset="0"/>
              </a:rPr>
              <a:t>6</a:t>
            </a:r>
            <a:endParaRPr lang="en-US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C600D44-EAA5-104B-8DF1-97C2E1C74FA9}"/>
              </a:ext>
            </a:extLst>
          </p:cNvPr>
          <p:cNvSpPr/>
          <p:nvPr/>
        </p:nvSpPr>
        <p:spPr>
          <a:xfrm>
            <a:off x="2141434" y="3670471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3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F7AE0ED0-4549-154A-A526-2AC8B8111321}"/>
              </a:ext>
            </a:extLst>
          </p:cNvPr>
          <p:cNvSpPr/>
          <p:nvPr/>
        </p:nvSpPr>
        <p:spPr>
          <a:xfrm>
            <a:off x="2649690" y="3670471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6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99257086-0C4E-814F-B07F-B7D8FE59FC08}"/>
              </a:ext>
            </a:extLst>
          </p:cNvPr>
          <p:cNvSpPr/>
          <p:nvPr/>
        </p:nvSpPr>
        <p:spPr>
          <a:xfrm>
            <a:off x="3168116" y="3670471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4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DD83DC6-BB9B-1941-8D41-A7F970C41A88}"/>
              </a:ext>
            </a:extLst>
          </p:cNvPr>
          <p:cNvSpPr/>
          <p:nvPr/>
        </p:nvSpPr>
        <p:spPr>
          <a:xfrm>
            <a:off x="3686542" y="3670471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2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7BDA5ACF-96EB-2243-8749-946E841D41D8}"/>
              </a:ext>
            </a:extLst>
          </p:cNvPr>
          <p:cNvSpPr/>
          <p:nvPr/>
        </p:nvSpPr>
        <p:spPr>
          <a:xfrm>
            <a:off x="2141434" y="4402425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5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9858715B-AC0F-BF47-BB41-F26E50586D31}"/>
              </a:ext>
            </a:extLst>
          </p:cNvPr>
          <p:cNvSpPr/>
          <p:nvPr/>
        </p:nvSpPr>
        <p:spPr>
          <a:xfrm>
            <a:off x="2649690" y="4402425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1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44780D22-6928-0244-A265-CB6D823B5FA2}"/>
              </a:ext>
            </a:extLst>
          </p:cNvPr>
          <p:cNvCxnSpPr>
            <a:stCxn id="68" idx="3"/>
            <a:endCxn id="71" idx="1"/>
          </p:cNvCxnSpPr>
          <p:nvPr/>
        </p:nvCxnSpPr>
        <p:spPr>
          <a:xfrm>
            <a:off x="1868350" y="3189831"/>
            <a:ext cx="27308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57C805F4-2199-F143-9201-A8BBCE634ED0}"/>
              </a:ext>
            </a:extLst>
          </p:cNvPr>
          <p:cNvCxnSpPr/>
          <p:nvPr/>
        </p:nvCxnSpPr>
        <p:spPr>
          <a:xfrm>
            <a:off x="1868350" y="3917800"/>
            <a:ext cx="27308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64BC5668-68C8-7344-8E9B-2C3FF89C1459}"/>
              </a:ext>
            </a:extLst>
          </p:cNvPr>
          <p:cNvCxnSpPr/>
          <p:nvPr/>
        </p:nvCxnSpPr>
        <p:spPr>
          <a:xfrm>
            <a:off x="1868350" y="4654647"/>
            <a:ext cx="27308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sp>
        <p:nvSpPr>
          <p:cNvPr id="89" name="Rectangle 88">
            <a:extLst>
              <a:ext uri="{FF2B5EF4-FFF2-40B4-BE49-F238E27FC236}">
                <a16:creationId xmlns:a16="http://schemas.microsoft.com/office/drawing/2014/main" id="{13054080-B410-3F4D-9CB4-3204173DDC6D}"/>
              </a:ext>
            </a:extLst>
          </p:cNvPr>
          <p:cNvSpPr/>
          <p:nvPr/>
        </p:nvSpPr>
        <p:spPr>
          <a:xfrm>
            <a:off x="1684309" y="5896594"/>
            <a:ext cx="621704" cy="653432"/>
          </a:xfrm>
          <a:prstGeom prst="rect">
            <a:avLst/>
          </a:prstGeom>
          <a:solidFill>
            <a:srgbClr val="0070C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90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E36765AE-4FF5-AA4E-818B-E21B0D1BB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2065" y="5932106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" descr="http://fixyoursoftware.com/wp-content/uploads/2015/01/zz.png">
            <a:extLst>
              <a:ext uri="{FF2B5EF4-FFF2-40B4-BE49-F238E27FC236}">
                <a16:creationId xmlns:a16="http://schemas.microsoft.com/office/drawing/2014/main" id="{56B25D39-0005-F441-9D5D-2C48AFCE5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2879" y="6077446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8AFBADE5-8CE2-824E-8C5A-E5DBB5E83D6E}"/>
              </a:ext>
            </a:extLst>
          </p:cNvPr>
          <p:cNvSpPr/>
          <p:nvPr/>
        </p:nvSpPr>
        <p:spPr>
          <a:xfrm>
            <a:off x="2338838" y="5896591"/>
            <a:ext cx="621704" cy="653432"/>
          </a:xfrm>
          <a:prstGeom prst="rect">
            <a:avLst/>
          </a:prstGeom>
          <a:solidFill>
            <a:srgbClr val="0070C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93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E2091D3E-D799-AB4C-B83B-8515766F3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6594" y="5932103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2" descr="http://fixyoursoftware.com/wp-content/uploads/2015/01/zz.png">
            <a:extLst>
              <a:ext uri="{FF2B5EF4-FFF2-40B4-BE49-F238E27FC236}">
                <a16:creationId xmlns:a16="http://schemas.microsoft.com/office/drawing/2014/main" id="{C06D44F3-B2FE-E84E-A0FD-3AC142523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286" y="6077446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8CC92754-0875-0349-B487-18AC2058A927}"/>
              </a:ext>
            </a:extLst>
          </p:cNvPr>
          <p:cNvSpPr/>
          <p:nvPr/>
        </p:nvSpPr>
        <p:spPr>
          <a:xfrm>
            <a:off x="2991245" y="5896591"/>
            <a:ext cx="621704" cy="653432"/>
          </a:xfrm>
          <a:prstGeom prst="rect">
            <a:avLst/>
          </a:prstGeom>
          <a:solidFill>
            <a:srgbClr val="0070C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96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6A99FF9E-0222-3540-84B9-ACCE78539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9001" y="5932103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http://fixyoursoftware.com/wp-content/uploads/2015/01/zz.png">
            <a:extLst>
              <a:ext uri="{FF2B5EF4-FFF2-40B4-BE49-F238E27FC236}">
                <a16:creationId xmlns:a16="http://schemas.microsoft.com/office/drawing/2014/main" id="{F927B33F-DC73-554B-BEDF-7285B12EC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7693" y="6067111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Rectangle 97">
            <a:extLst>
              <a:ext uri="{FF2B5EF4-FFF2-40B4-BE49-F238E27FC236}">
                <a16:creationId xmlns:a16="http://schemas.microsoft.com/office/drawing/2014/main" id="{A1382AE1-1C32-A147-9FB6-6E518213EEDE}"/>
              </a:ext>
            </a:extLst>
          </p:cNvPr>
          <p:cNvSpPr/>
          <p:nvPr/>
        </p:nvSpPr>
        <p:spPr>
          <a:xfrm>
            <a:off x="3643652" y="5886256"/>
            <a:ext cx="621704" cy="663770"/>
          </a:xfrm>
          <a:prstGeom prst="rect">
            <a:avLst/>
          </a:prstGeom>
          <a:solidFill>
            <a:srgbClr val="0070C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99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66F7A379-98E8-B14A-9809-EE3DAF9AE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1408" y="5921768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 descr="http://fixyoursoftware.com/wp-content/uploads/2015/01/zz.png">
            <a:extLst>
              <a:ext uri="{FF2B5EF4-FFF2-40B4-BE49-F238E27FC236}">
                <a16:creationId xmlns:a16="http://schemas.microsoft.com/office/drawing/2014/main" id="{01ACB56A-1BCE-0D46-9951-3B27BCBE6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2222" y="6067108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id="{41B31B21-53B5-F248-A3FF-37A4D3C92A92}"/>
              </a:ext>
            </a:extLst>
          </p:cNvPr>
          <p:cNvSpPr/>
          <p:nvPr/>
        </p:nvSpPr>
        <p:spPr>
          <a:xfrm>
            <a:off x="4298181" y="5886253"/>
            <a:ext cx="621704" cy="663770"/>
          </a:xfrm>
          <a:prstGeom prst="rect">
            <a:avLst/>
          </a:prstGeom>
          <a:solidFill>
            <a:srgbClr val="0070C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102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DBBB89A9-CE0F-6145-9489-CAFAE1CAE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5937" y="5921765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2" descr="http://fixyoursoftware.com/wp-content/uploads/2015/01/zz.png">
            <a:extLst>
              <a:ext uri="{FF2B5EF4-FFF2-40B4-BE49-F238E27FC236}">
                <a16:creationId xmlns:a16="http://schemas.microsoft.com/office/drawing/2014/main" id="{215BB352-2F36-9948-9FC8-686CCCA95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4629" y="6067108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Rectangle 103">
            <a:extLst>
              <a:ext uri="{FF2B5EF4-FFF2-40B4-BE49-F238E27FC236}">
                <a16:creationId xmlns:a16="http://schemas.microsoft.com/office/drawing/2014/main" id="{FB26329A-BB82-D347-A94A-856930973BA9}"/>
              </a:ext>
            </a:extLst>
          </p:cNvPr>
          <p:cNvSpPr/>
          <p:nvPr/>
        </p:nvSpPr>
        <p:spPr>
          <a:xfrm>
            <a:off x="4950588" y="5886253"/>
            <a:ext cx="621704" cy="663770"/>
          </a:xfrm>
          <a:prstGeom prst="rect">
            <a:avLst/>
          </a:prstGeom>
          <a:solidFill>
            <a:srgbClr val="0070C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105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2E9ADC9F-A3FF-1041-B0E7-8E593D796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8344" y="5921765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Rectangle 105">
            <a:extLst>
              <a:ext uri="{FF2B5EF4-FFF2-40B4-BE49-F238E27FC236}">
                <a16:creationId xmlns:a16="http://schemas.microsoft.com/office/drawing/2014/main" id="{69D03E08-5F5A-5443-BF36-3970BFCE0902}"/>
              </a:ext>
            </a:extLst>
          </p:cNvPr>
          <p:cNvSpPr/>
          <p:nvPr/>
        </p:nvSpPr>
        <p:spPr>
          <a:xfrm>
            <a:off x="2024051" y="2866593"/>
            <a:ext cx="2005262" cy="628722"/>
          </a:xfrm>
          <a:prstGeom prst="rect">
            <a:avLst/>
          </a:prstGeom>
          <a:solidFill>
            <a:srgbClr val="80000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107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0E252CFC-0134-1A44-8930-C9D237801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7310" y="2919062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455C9B2A-5457-1749-99C6-BA61B2BBF3AB}"/>
              </a:ext>
            </a:extLst>
          </p:cNvPr>
          <p:cNvSpPr/>
          <p:nvPr/>
        </p:nvSpPr>
        <p:spPr>
          <a:xfrm>
            <a:off x="1065262" y="2866593"/>
            <a:ext cx="869720" cy="628722"/>
          </a:xfrm>
          <a:prstGeom prst="rect">
            <a:avLst/>
          </a:prstGeom>
          <a:solidFill>
            <a:srgbClr val="80000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109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CCC91493-436B-C948-A1FC-F37FFB008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5842" y="2893428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Rectangle 109">
            <a:extLst>
              <a:ext uri="{FF2B5EF4-FFF2-40B4-BE49-F238E27FC236}">
                <a16:creationId xmlns:a16="http://schemas.microsoft.com/office/drawing/2014/main" id="{68A65BE6-CFFC-0E4D-8668-8C6F0F725B4F}"/>
              </a:ext>
            </a:extLst>
          </p:cNvPr>
          <p:cNvSpPr/>
          <p:nvPr/>
        </p:nvSpPr>
        <p:spPr>
          <a:xfrm>
            <a:off x="2023759" y="3558569"/>
            <a:ext cx="2503982" cy="628722"/>
          </a:xfrm>
          <a:prstGeom prst="rect">
            <a:avLst/>
          </a:prstGeom>
          <a:solidFill>
            <a:srgbClr val="00800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111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8B55D9B7-2FFF-174D-8484-EDA2FB25C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5356" y="3585404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Rectangle 111">
            <a:extLst>
              <a:ext uri="{FF2B5EF4-FFF2-40B4-BE49-F238E27FC236}">
                <a16:creationId xmlns:a16="http://schemas.microsoft.com/office/drawing/2014/main" id="{726236CF-5666-C24F-AD68-6DA1663D3C01}"/>
              </a:ext>
            </a:extLst>
          </p:cNvPr>
          <p:cNvSpPr/>
          <p:nvPr/>
        </p:nvSpPr>
        <p:spPr>
          <a:xfrm>
            <a:off x="1064970" y="3558569"/>
            <a:ext cx="869720" cy="628722"/>
          </a:xfrm>
          <a:prstGeom prst="rect">
            <a:avLst/>
          </a:prstGeom>
          <a:solidFill>
            <a:srgbClr val="00800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113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2A8FF9E2-CB45-844F-ADE1-EC0886E95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5550" y="3585404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Rectangle 113">
            <a:extLst>
              <a:ext uri="{FF2B5EF4-FFF2-40B4-BE49-F238E27FC236}">
                <a16:creationId xmlns:a16="http://schemas.microsoft.com/office/drawing/2014/main" id="{3D16AF2B-15CC-C54E-8ADB-332ADF014B9A}"/>
              </a:ext>
            </a:extLst>
          </p:cNvPr>
          <p:cNvSpPr/>
          <p:nvPr/>
        </p:nvSpPr>
        <p:spPr>
          <a:xfrm>
            <a:off x="2023759" y="4311713"/>
            <a:ext cx="1473985" cy="628722"/>
          </a:xfrm>
          <a:prstGeom prst="rect">
            <a:avLst/>
          </a:prstGeom>
          <a:solidFill>
            <a:srgbClr val="4F81BD">
              <a:lumMod val="50000"/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115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8F44BD44-0DE1-2849-B170-59347F2C0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0805" y="4347663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Rectangle 115">
            <a:extLst>
              <a:ext uri="{FF2B5EF4-FFF2-40B4-BE49-F238E27FC236}">
                <a16:creationId xmlns:a16="http://schemas.microsoft.com/office/drawing/2014/main" id="{66B8D6EC-6752-5A4A-B139-2119E7A9A7A9}"/>
              </a:ext>
            </a:extLst>
          </p:cNvPr>
          <p:cNvSpPr/>
          <p:nvPr/>
        </p:nvSpPr>
        <p:spPr>
          <a:xfrm>
            <a:off x="1064970" y="4311713"/>
            <a:ext cx="869720" cy="628722"/>
          </a:xfrm>
          <a:prstGeom prst="rect">
            <a:avLst/>
          </a:prstGeom>
          <a:solidFill>
            <a:srgbClr val="4F81BD">
              <a:lumMod val="50000"/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117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036A5C92-9665-0D47-A5A4-B295DE76E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5550" y="4338548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06A008C7-15EA-0E49-9EF4-AB7D1E98F5E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4432" y="1720592"/>
            <a:ext cx="346016" cy="553223"/>
          </a:xfrm>
          <a:prstGeom prst="rect">
            <a:avLst/>
          </a:prstGeom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8104CBE7-DF6C-9041-A0DC-75797F8BDD2B}"/>
              </a:ext>
            </a:extLst>
          </p:cNvPr>
          <p:cNvSpPr txBox="1"/>
          <p:nvPr/>
        </p:nvSpPr>
        <p:spPr>
          <a:xfrm>
            <a:off x="1205405" y="1309915"/>
            <a:ext cx="2107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b="1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Client</a:t>
            </a:r>
          </a:p>
        </p:txBody>
      </p:sp>
      <p:sp>
        <p:nvSpPr>
          <p:cNvPr id="120" name="31 - Ελλειψοειδής επεξήγηση">
            <a:extLst>
              <a:ext uri="{FF2B5EF4-FFF2-40B4-BE49-F238E27FC236}">
                <a16:creationId xmlns:a16="http://schemas.microsoft.com/office/drawing/2014/main" id="{4689C7DB-FB66-184E-8C15-FFB64010E735}"/>
              </a:ext>
            </a:extLst>
          </p:cNvPr>
          <p:cNvSpPr/>
          <p:nvPr/>
        </p:nvSpPr>
        <p:spPr>
          <a:xfrm>
            <a:off x="2447142" y="1412370"/>
            <a:ext cx="5129632" cy="1753804"/>
          </a:xfrm>
          <a:prstGeom prst="wedgeEllipseCallout">
            <a:avLst>
              <a:gd name="adj1" fmla="val 67519"/>
              <a:gd name="adj2" fmla="val 10957"/>
            </a:avLst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defTabSz="457200">
              <a:defRPr/>
            </a:pPr>
            <a:r>
              <a:rPr lang="en-US" sz="2000" b="1" kern="0" dirty="0">
                <a:solidFill>
                  <a:srgbClr val="FF0000"/>
                </a:solidFill>
                <a:ea typeface="ＭＳ Ｐゴシック" charset="0"/>
              </a:rPr>
              <a:t>Setup leakage:</a:t>
            </a:r>
            <a:r>
              <a:rPr lang="en-US" sz="2000" kern="0" dirty="0">
                <a:solidFill>
                  <a:srgbClr val="FF0000"/>
                </a:solidFill>
                <a:ea typeface="ＭＳ Ｐゴシック" charset="0"/>
              </a:rPr>
              <a:t> </a:t>
            </a:r>
            <a:r>
              <a:rPr lang="en-US" sz="2000" kern="0" dirty="0">
                <a:solidFill>
                  <a:srgbClr val="000000"/>
                </a:solidFill>
                <a:ea typeface="ＭＳ Ｐゴシック" charset="0"/>
              </a:rPr>
              <a:t>total leakage prior to query execution </a:t>
            </a:r>
          </a:p>
          <a:p>
            <a:pPr defTabSz="457200">
              <a:defRPr/>
            </a:pPr>
            <a:r>
              <a:rPr lang="en-US" sz="2000" kern="0" dirty="0">
                <a:solidFill>
                  <a:srgbClr val="000000"/>
                </a:solidFill>
                <a:ea typeface="ＭＳ Ｐゴシック" charset="0"/>
              </a:rPr>
              <a:t>e.g. </a:t>
            </a:r>
            <a:r>
              <a:rPr lang="en-US" sz="2000" i="1" kern="0" dirty="0">
                <a:solidFill>
                  <a:srgbClr val="000000"/>
                </a:solidFill>
                <a:ea typeface="ＭＳ Ｐゴシック" charset="0"/>
              </a:rPr>
              <a:t>size of each encrypted file</a:t>
            </a:r>
            <a:r>
              <a:rPr lang="en-US" sz="2000" kern="0" dirty="0">
                <a:solidFill>
                  <a:srgbClr val="000000"/>
                </a:solidFill>
                <a:ea typeface="ＭＳ Ｐゴシック" charset="0"/>
              </a:rPr>
              <a:t>, </a:t>
            </a:r>
            <a:r>
              <a:rPr lang="en-US" sz="2000" i="1" kern="0" dirty="0">
                <a:solidFill>
                  <a:srgbClr val="000000"/>
                </a:solidFill>
                <a:ea typeface="ＭＳ Ｐゴシック" charset="0"/>
              </a:rPr>
              <a:t>size of encrypted index</a:t>
            </a:r>
            <a:endParaRPr lang="en-US" sz="2000" i="1" kern="0" dirty="0">
              <a:solidFill>
                <a:prstClr val="black"/>
              </a:solidFill>
              <a:ea typeface="ＭＳ Ｐゴシック" charset="0"/>
            </a:endParaRPr>
          </a:p>
        </p:txBody>
      </p:sp>
      <p:pic>
        <p:nvPicPr>
          <p:cNvPr id="121" name="Picture 120">
            <a:extLst>
              <a:ext uri="{FF2B5EF4-FFF2-40B4-BE49-F238E27FC236}">
                <a16:creationId xmlns:a16="http://schemas.microsoft.com/office/drawing/2014/main" id="{8248406B-59BA-B142-872B-040C0D7F965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6046" y="1584544"/>
            <a:ext cx="1464203" cy="1282657"/>
          </a:xfrm>
          <a:prstGeom prst="rect">
            <a:avLst/>
          </a:prstGeom>
        </p:spPr>
      </p:pic>
      <p:sp>
        <p:nvSpPr>
          <p:cNvPr id="122" name="TextBox 121">
            <a:extLst>
              <a:ext uri="{FF2B5EF4-FFF2-40B4-BE49-F238E27FC236}">
                <a16:creationId xmlns:a16="http://schemas.microsoft.com/office/drawing/2014/main" id="{3F85D1AD-5F50-4F4E-A2DE-EB1AEE2C26E0}"/>
              </a:ext>
            </a:extLst>
          </p:cNvPr>
          <p:cNvSpPr txBox="1"/>
          <p:nvPr/>
        </p:nvSpPr>
        <p:spPr>
          <a:xfrm>
            <a:off x="8779849" y="1010942"/>
            <a:ext cx="1609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000" b="1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Untrusted</a:t>
            </a:r>
          </a:p>
          <a:p>
            <a:pPr algn="ctr" defTabSz="457200"/>
            <a:r>
              <a:rPr lang="en-US" sz="2000" b="1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Cloud</a:t>
            </a:r>
          </a:p>
        </p:txBody>
      </p:sp>
      <p:pic>
        <p:nvPicPr>
          <p:cNvPr id="123" name="Picture 3" descr="D:\Personal Study\Research\paper_formats\research images\evil.png">
            <a:extLst>
              <a:ext uri="{FF2B5EF4-FFF2-40B4-BE49-F238E27FC236}">
                <a16:creationId xmlns:a16="http://schemas.microsoft.com/office/drawing/2014/main" id="{9B4376C4-80AB-7245-B5AA-2DA783E5E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2487" y="2069353"/>
            <a:ext cx="602694" cy="6026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6ABD7CE-8C4B-0F42-8442-A4CAE5718900}"/>
              </a:ext>
            </a:extLst>
          </p:cNvPr>
          <p:cNvCxnSpPr>
            <a:cxnSpLocks/>
          </p:cNvCxnSpPr>
          <p:nvPr/>
        </p:nvCxnSpPr>
        <p:spPr>
          <a:xfrm>
            <a:off x="-108488" y="6826870"/>
            <a:ext cx="12306609" cy="0"/>
          </a:xfrm>
          <a:prstGeom prst="line">
            <a:avLst/>
          </a:prstGeom>
          <a:ln w="1047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Slide Number Placeholder 5">
            <a:extLst>
              <a:ext uri="{FF2B5EF4-FFF2-40B4-BE49-F238E27FC236}">
                <a16:creationId xmlns:a16="http://schemas.microsoft.com/office/drawing/2014/main" id="{BF0356EC-0B4C-7E4C-8983-D0BEBC3D3FF4}"/>
              </a:ext>
            </a:extLst>
          </p:cNvPr>
          <p:cNvSpPr txBox="1">
            <a:spLocks/>
          </p:cNvSpPr>
          <p:nvPr/>
        </p:nvSpPr>
        <p:spPr>
          <a:xfrm>
            <a:off x="11747500" y="6305550"/>
            <a:ext cx="520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072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57"/>
    </mc:Choice>
    <mc:Fallback xmlns="">
      <p:transition spd="slow" advTm="10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10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1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1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1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18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2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2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24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2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28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30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32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34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3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3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40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42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44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46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48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50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52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5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56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58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60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62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64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66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96296E-6 L 0.47122 0.0143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55" y="71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70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7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0.47123 0.01435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55" y="718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76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78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96296E-6 L 0.47122 0.01435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55" y="718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82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84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86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88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90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92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94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96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98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100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102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104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106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/>
      <p:bldP spid="75" grpId="0"/>
      <p:bldP spid="76" grpId="0"/>
      <p:bldP spid="77" grpId="0"/>
      <p:bldP spid="78" grpId="0"/>
      <p:bldP spid="79" grpId="0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9" grpId="0" animBg="1"/>
      <p:bldP spid="92" grpId="0" animBg="1"/>
      <p:bldP spid="95" grpId="0" animBg="1"/>
      <p:bldP spid="98" grpId="0" animBg="1"/>
      <p:bldP spid="101" grpId="0" animBg="1"/>
      <p:bldP spid="104" grpId="0" animBg="1"/>
      <p:bldP spid="106" grpId="0" animBg="1"/>
      <p:bldP spid="108" grpId="0" animBg="1"/>
      <p:bldP spid="110" grpId="0" animBg="1"/>
      <p:bldP spid="112" grpId="0" animBg="1"/>
      <p:bldP spid="114" grpId="0" animBg="1"/>
      <p:bldP spid="116" grpId="0" animBg="1"/>
      <p:bldP spid="1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4">
            <a:extLst>
              <a:ext uri="{FF2B5EF4-FFF2-40B4-BE49-F238E27FC236}">
                <a16:creationId xmlns:a16="http://schemas.microsoft.com/office/drawing/2014/main" id="{78975CDE-2F9E-3A4A-A88A-A3D8D458810C}"/>
              </a:ext>
            </a:extLst>
          </p:cNvPr>
          <p:cNvSpPr txBox="1">
            <a:spLocks/>
          </p:cNvSpPr>
          <p:nvPr/>
        </p:nvSpPr>
        <p:spPr bwMode="auto">
          <a:xfrm>
            <a:off x="495300" y="381000"/>
            <a:ext cx="96869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n-lt"/>
                <a:ea typeface="ＭＳ Ｐゴシック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/>
                <a:ea typeface="宋体" pitchFamily="2" charset="-122"/>
                <a:cs typeface="Arial" panose="020B0604020202020204" pitchFamily="34" charset="0"/>
              </a:rPr>
              <a:t>Searchable Encryption (SE) schemes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148" name="Picture 2" descr="http://fixyoursoftware.com/wp-content/uploads/2015/01/zz.png">
            <a:extLst>
              <a:ext uri="{FF2B5EF4-FFF2-40B4-BE49-F238E27FC236}">
                <a16:creationId xmlns:a16="http://schemas.microsoft.com/office/drawing/2014/main" id="{8DEA9837-9EE0-4044-9F3F-3EFAC5A95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9490" y="6057420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" name="Rectangle 148">
            <a:extLst>
              <a:ext uri="{FF2B5EF4-FFF2-40B4-BE49-F238E27FC236}">
                <a16:creationId xmlns:a16="http://schemas.microsoft.com/office/drawing/2014/main" id="{195693FE-7F3C-4A40-B618-5C85C06C7591}"/>
              </a:ext>
            </a:extLst>
          </p:cNvPr>
          <p:cNvSpPr/>
          <p:nvPr/>
        </p:nvSpPr>
        <p:spPr>
          <a:xfrm>
            <a:off x="7022872" y="3061364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k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1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441EEB65-2C7C-4142-B2C2-502A9C96DEDF}"/>
              </a:ext>
            </a:extLst>
          </p:cNvPr>
          <p:cNvSpPr/>
          <p:nvPr/>
        </p:nvSpPr>
        <p:spPr>
          <a:xfrm>
            <a:off x="7022872" y="3777262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k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2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FE283672-94AF-AD48-B246-F54470FBFDD5}"/>
              </a:ext>
            </a:extLst>
          </p:cNvPr>
          <p:cNvSpPr/>
          <p:nvPr/>
        </p:nvSpPr>
        <p:spPr>
          <a:xfrm>
            <a:off x="7022872" y="4510235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k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3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62E65BFF-CF86-B044-8AE7-A6BF489929A6}"/>
              </a:ext>
            </a:extLst>
          </p:cNvPr>
          <p:cNvSpPr/>
          <p:nvPr/>
        </p:nvSpPr>
        <p:spPr>
          <a:xfrm>
            <a:off x="7806081" y="3061364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1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3DDFBEF4-870D-3644-AAF2-AEA2FAB66C5E}"/>
              </a:ext>
            </a:extLst>
          </p:cNvPr>
          <p:cNvSpPr/>
          <p:nvPr/>
        </p:nvSpPr>
        <p:spPr>
          <a:xfrm>
            <a:off x="8314337" y="3061364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4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9E5D27A4-B850-274C-96B6-7DA1872507D5}"/>
              </a:ext>
            </a:extLst>
          </p:cNvPr>
          <p:cNvSpPr/>
          <p:nvPr/>
        </p:nvSpPr>
        <p:spPr>
          <a:xfrm>
            <a:off x="8832763" y="3061364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2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B875022A-B130-DE4F-A656-EFAA0951AFDF}"/>
              </a:ext>
            </a:extLst>
          </p:cNvPr>
          <p:cNvSpPr/>
          <p:nvPr/>
        </p:nvSpPr>
        <p:spPr>
          <a:xfrm>
            <a:off x="7859490" y="5397642"/>
            <a:ext cx="383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100" dirty="0">
                <a:solidFill>
                  <a:prstClr val="black"/>
                </a:solidFill>
                <a:ea typeface="ＭＳ Ｐゴシック" charset="0"/>
              </a:rPr>
              <a:t>1</a:t>
            </a:r>
            <a:endParaRPr lang="en-US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EB17FDB5-5917-F943-A6A3-A59B8CE1528D}"/>
              </a:ext>
            </a:extLst>
          </p:cNvPr>
          <p:cNvSpPr/>
          <p:nvPr/>
        </p:nvSpPr>
        <p:spPr>
          <a:xfrm>
            <a:off x="8405292" y="5397642"/>
            <a:ext cx="401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100" dirty="0">
                <a:solidFill>
                  <a:prstClr val="black"/>
                </a:solidFill>
                <a:ea typeface="ＭＳ Ｐゴシック" charset="0"/>
              </a:rPr>
              <a:t>2</a:t>
            </a:r>
            <a:endParaRPr lang="en-US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878BABC9-8AFF-7148-B50A-967253BDC9FD}"/>
              </a:ext>
            </a:extLst>
          </p:cNvPr>
          <p:cNvSpPr/>
          <p:nvPr/>
        </p:nvSpPr>
        <p:spPr>
          <a:xfrm>
            <a:off x="9015406" y="5397642"/>
            <a:ext cx="401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100" dirty="0">
                <a:solidFill>
                  <a:prstClr val="black"/>
                </a:solidFill>
                <a:ea typeface="ＭＳ Ｐゴシック" charset="0"/>
              </a:rPr>
              <a:t>3</a:t>
            </a:r>
            <a:endParaRPr lang="en-US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8D91DC92-01C6-EB49-A935-6166B368EDB1}"/>
              </a:ext>
            </a:extLst>
          </p:cNvPr>
          <p:cNvSpPr/>
          <p:nvPr/>
        </p:nvSpPr>
        <p:spPr>
          <a:xfrm>
            <a:off x="9617779" y="5397642"/>
            <a:ext cx="402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100" dirty="0">
                <a:solidFill>
                  <a:prstClr val="black"/>
                </a:solidFill>
                <a:ea typeface="ＭＳ Ｐゴシック" charset="0"/>
              </a:rPr>
              <a:t>4</a:t>
            </a:r>
            <a:endParaRPr lang="en-US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EF9BA1A8-CB63-864E-880C-33C199246593}"/>
              </a:ext>
            </a:extLst>
          </p:cNvPr>
          <p:cNvSpPr/>
          <p:nvPr/>
        </p:nvSpPr>
        <p:spPr>
          <a:xfrm>
            <a:off x="10196739" y="5397642"/>
            <a:ext cx="396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100" dirty="0">
                <a:solidFill>
                  <a:prstClr val="black"/>
                </a:solidFill>
                <a:ea typeface="ＭＳ Ｐゴシック" charset="0"/>
              </a:rPr>
              <a:t>5</a:t>
            </a:r>
            <a:endParaRPr lang="en-US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D68DFEA2-7C22-9641-937F-CA339064EFBE}"/>
              </a:ext>
            </a:extLst>
          </p:cNvPr>
          <p:cNvSpPr/>
          <p:nvPr/>
        </p:nvSpPr>
        <p:spPr>
          <a:xfrm>
            <a:off x="10751197" y="5397642"/>
            <a:ext cx="402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100" dirty="0">
                <a:solidFill>
                  <a:prstClr val="black"/>
                </a:solidFill>
                <a:ea typeface="ＭＳ Ｐゴシック" charset="0"/>
              </a:rPr>
              <a:t>6</a:t>
            </a:r>
            <a:endParaRPr lang="en-US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C9DEFA61-96E0-2B4E-9008-39992494A215}"/>
              </a:ext>
            </a:extLst>
          </p:cNvPr>
          <p:cNvSpPr/>
          <p:nvPr/>
        </p:nvSpPr>
        <p:spPr>
          <a:xfrm>
            <a:off x="7806081" y="3777262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3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2E934ADD-8BFF-5642-B6BA-565B41E2D5FB}"/>
              </a:ext>
            </a:extLst>
          </p:cNvPr>
          <p:cNvSpPr/>
          <p:nvPr/>
        </p:nvSpPr>
        <p:spPr>
          <a:xfrm>
            <a:off x="8314337" y="3777262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6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2414B138-81CC-4347-823C-B414064C6BDB}"/>
              </a:ext>
            </a:extLst>
          </p:cNvPr>
          <p:cNvSpPr/>
          <p:nvPr/>
        </p:nvSpPr>
        <p:spPr>
          <a:xfrm>
            <a:off x="8832763" y="3777262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4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036017F9-B467-DB43-A421-E525FCCD5D65}"/>
              </a:ext>
            </a:extLst>
          </p:cNvPr>
          <p:cNvSpPr/>
          <p:nvPr/>
        </p:nvSpPr>
        <p:spPr>
          <a:xfrm>
            <a:off x="9351189" y="3777262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2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6158BE5F-D541-7A4C-8DF2-D7CE9439C88B}"/>
              </a:ext>
            </a:extLst>
          </p:cNvPr>
          <p:cNvSpPr/>
          <p:nvPr/>
        </p:nvSpPr>
        <p:spPr>
          <a:xfrm>
            <a:off x="7806081" y="4509216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5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4B8AD970-1555-CB4C-9EAC-F3DBE44B9FCD}"/>
              </a:ext>
            </a:extLst>
          </p:cNvPr>
          <p:cNvSpPr/>
          <p:nvPr/>
        </p:nvSpPr>
        <p:spPr>
          <a:xfrm>
            <a:off x="8314337" y="4509216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1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FFF6C7EB-8D52-6D47-8ACA-F4C2356D61F7}"/>
              </a:ext>
            </a:extLst>
          </p:cNvPr>
          <p:cNvCxnSpPr>
            <a:stCxn id="149" idx="3"/>
            <a:endCxn id="152" idx="1"/>
          </p:cNvCxnSpPr>
          <p:nvPr/>
        </p:nvCxnSpPr>
        <p:spPr>
          <a:xfrm>
            <a:off x="7532997" y="3296622"/>
            <a:ext cx="27308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8EEB26B6-65E2-0542-B6EC-878840E8EF9B}"/>
              </a:ext>
            </a:extLst>
          </p:cNvPr>
          <p:cNvCxnSpPr/>
          <p:nvPr/>
        </p:nvCxnSpPr>
        <p:spPr>
          <a:xfrm>
            <a:off x="7532997" y="4024591"/>
            <a:ext cx="27308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1D391E68-3409-6842-A389-C9C0269EBB56}"/>
              </a:ext>
            </a:extLst>
          </p:cNvPr>
          <p:cNvCxnSpPr/>
          <p:nvPr/>
        </p:nvCxnSpPr>
        <p:spPr>
          <a:xfrm>
            <a:off x="7532997" y="4761438"/>
            <a:ext cx="27308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sp>
        <p:nvSpPr>
          <p:cNvPr id="170" name="Rectangle 169">
            <a:extLst>
              <a:ext uri="{FF2B5EF4-FFF2-40B4-BE49-F238E27FC236}">
                <a16:creationId xmlns:a16="http://schemas.microsoft.com/office/drawing/2014/main" id="{A6E189BB-8DE1-C448-915B-EF81DFB4E0BE}"/>
              </a:ext>
            </a:extLst>
          </p:cNvPr>
          <p:cNvSpPr/>
          <p:nvPr/>
        </p:nvSpPr>
        <p:spPr>
          <a:xfrm>
            <a:off x="7675449" y="5876565"/>
            <a:ext cx="621704" cy="653432"/>
          </a:xfrm>
          <a:prstGeom prst="rect">
            <a:avLst/>
          </a:prstGeom>
          <a:solidFill>
            <a:srgbClr val="0070C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171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7FC41C55-C757-3E46-99E6-A360B4377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3205" y="5912077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2" descr="http://fixyoursoftware.com/wp-content/uploads/2015/01/zz.png">
            <a:extLst>
              <a:ext uri="{FF2B5EF4-FFF2-40B4-BE49-F238E27FC236}">
                <a16:creationId xmlns:a16="http://schemas.microsoft.com/office/drawing/2014/main" id="{98FA5D69-9AAD-124D-9113-FC1D4C51C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4019" y="6057417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3" name="Rectangle 172">
            <a:extLst>
              <a:ext uri="{FF2B5EF4-FFF2-40B4-BE49-F238E27FC236}">
                <a16:creationId xmlns:a16="http://schemas.microsoft.com/office/drawing/2014/main" id="{DD4BACB4-F12A-6F4C-8C8D-25D25037EBC6}"/>
              </a:ext>
            </a:extLst>
          </p:cNvPr>
          <p:cNvSpPr/>
          <p:nvPr/>
        </p:nvSpPr>
        <p:spPr>
          <a:xfrm>
            <a:off x="8329978" y="5876562"/>
            <a:ext cx="621704" cy="653432"/>
          </a:xfrm>
          <a:prstGeom prst="rect">
            <a:avLst/>
          </a:prstGeom>
          <a:solidFill>
            <a:srgbClr val="0070C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174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6523AEB4-99B3-1349-9F5E-4C796976A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7734" y="5912074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 descr="http://fixyoursoftware.com/wp-content/uploads/2015/01/zz.png">
            <a:extLst>
              <a:ext uri="{FF2B5EF4-FFF2-40B4-BE49-F238E27FC236}">
                <a16:creationId xmlns:a16="http://schemas.microsoft.com/office/drawing/2014/main" id="{EA43A025-4A5D-2346-ACB9-197BF6BFD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6426" y="6057417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" name="Rectangle 175">
            <a:extLst>
              <a:ext uri="{FF2B5EF4-FFF2-40B4-BE49-F238E27FC236}">
                <a16:creationId xmlns:a16="http://schemas.microsoft.com/office/drawing/2014/main" id="{BF0C4B40-B0FF-1345-9528-DD012D60D30E}"/>
              </a:ext>
            </a:extLst>
          </p:cNvPr>
          <p:cNvSpPr/>
          <p:nvPr/>
        </p:nvSpPr>
        <p:spPr>
          <a:xfrm>
            <a:off x="8982385" y="5876562"/>
            <a:ext cx="621704" cy="653432"/>
          </a:xfrm>
          <a:prstGeom prst="rect">
            <a:avLst/>
          </a:prstGeom>
          <a:solidFill>
            <a:srgbClr val="0070C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177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2E7BD22E-79F8-8D45-8517-3FA513DF0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0141" y="5912074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2" descr="http://fixyoursoftware.com/wp-content/uploads/2015/01/zz.png">
            <a:extLst>
              <a:ext uri="{FF2B5EF4-FFF2-40B4-BE49-F238E27FC236}">
                <a16:creationId xmlns:a16="http://schemas.microsoft.com/office/drawing/2014/main" id="{6B85449F-1815-B545-A4E6-A6386CEB8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18833" y="6047082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9" name="Rectangle 178">
            <a:extLst>
              <a:ext uri="{FF2B5EF4-FFF2-40B4-BE49-F238E27FC236}">
                <a16:creationId xmlns:a16="http://schemas.microsoft.com/office/drawing/2014/main" id="{AE009558-88C4-9849-888F-461E74CE026F}"/>
              </a:ext>
            </a:extLst>
          </p:cNvPr>
          <p:cNvSpPr/>
          <p:nvPr/>
        </p:nvSpPr>
        <p:spPr>
          <a:xfrm>
            <a:off x="9634792" y="5866227"/>
            <a:ext cx="621704" cy="663770"/>
          </a:xfrm>
          <a:prstGeom prst="rect">
            <a:avLst/>
          </a:prstGeom>
          <a:solidFill>
            <a:srgbClr val="0070C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180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EA0B21A1-A950-C84B-A8C4-96FE86854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52548" y="5901739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2" descr="http://fixyoursoftware.com/wp-content/uploads/2015/01/zz.png">
            <a:extLst>
              <a:ext uri="{FF2B5EF4-FFF2-40B4-BE49-F238E27FC236}">
                <a16:creationId xmlns:a16="http://schemas.microsoft.com/office/drawing/2014/main" id="{316CDE1D-D83A-2D44-8A41-3E22FC6AC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73362" y="6047079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" name="Rectangle 181">
            <a:extLst>
              <a:ext uri="{FF2B5EF4-FFF2-40B4-BE49-F238E27FC236}">
                <a16:creationId xmlns:a16="http://schemas.microsoft.com/office/drawing/2014/main" id="{3D7D3BFB-62BA-AA47-96CD-DD79277911FD}"/>
              </a:ext>
            </a:extLst>
          </p:cNvPr>
          <p:cNvSpPr/>
          <p:nvPr/>
        </p:nvSpPr>
        <p:spPr>
          <a:xfrm>
            <a:off x="10289321" y="5866224"/>
            <a:ext cx="621704" cy="663770"/>
          </a:xfrm>
          <a:prstGeom prst="rect">
            <a:avLst/>
          </a:prstGeom>
          <a:solidFill>
            <a:srgbClr val="0070C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183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2C88AD03-C9B4-9344-B2BB-C4C1D7032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07077" y="5901736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" name="Picture 2" descr="http://fixyoursoftware.com/wp-content/uploads/2015/01/zz.png">
            <a:extLst>
              <a:ext uri="{FF2B5EF4-FFF2-40B4-BE49-F238E27FC236}">
                <a16:creationId xmlns:a16="http://schemas.microsoft.com/office/drawing/2014/main" id="{5E4DB654-1FAC-9B42-9F72-F8B67B40E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25769" y="6047079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" name="Rectangle 184">
            <a:extLst>
              <a:ext uri="{FF2B5EF4-FFF2-40B4-BE49-F238E27FC236}">
                <a16:creationId xmlns:a16="http://schemas.microsoft.com/office/drawing/2014/main" id="{75FD565A-5B37-CA44-BE63-BCAB9C832610}"/>
              </a:ext>
            </a:extLst>
          </p:cNvPr>
          <p:cNvSpPr/>
          <p:nvPr/>
        </p:nvSpPr>
        <p:spPr>
          <a:xfrm>
            <a:off x="10941728" y="5866224"/>
            <a:ext cx="621704" cy="663770"/>
          </a:xfrm>
          <a:prstGeom prst="rect">
            <a:avLst/>
          </a:prstGeom>
          <a:solidFill>
            <a:srgbClr val="0070C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 dirty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186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4238F682-538C-D44F-B4DE-A75939ABF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9484" y="5901736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7" name="Rectangle 186">
            <a:extLst>
              <a:ext uri="{FF2B5EF4-FFF2-40B4-BE49-F238E27FC236}">
                <a16:creationId xmlns:a16="http://schemas.microsoft.com/office/drawing/2014/main" id="{85D3981D-E448-6B40-BDAD-65B108E19E8C}"/>
              </a:ext>
            </a:extLst>
          </p:cNvPr>
          <p:cNvSpPr/>
          <p:nvPr/>
        </p:nvSpPr>
        <p:spPr>
          <a:xfrm>
            <a:off x="7688698" y="2973384"/>
            <a:ext cx="2005262" cy="628722"/>
          </a:xfrm>
          <a:prstGeom prst="rect">
            <a:avLst/>
          </a:prstGeom>
          <a:solidFill>
            <a:srgbClr val="80000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 dirty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188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92D2C642-1D0A-7A45-A8E4-0EA8D0296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31957" y="3025853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9" name="Rectangle 188">
            <a:extLst>
              <a:ext uri="{FF2B5EF4-FFF2-40B4-BE49-F238E27FC236}">
                <a16:creationId xmlns:a16="http://schemas.microsoft.com/office/drawing/2014/main" id="{995C3DE5-5BD8-FF4F-9FCF-B514EF1B0A80}"/>
              </a:ext>
            </a:extLst>
          </p:cNvPr>
          <p:cNvSpPr/>
          <p:nvPr/>
        </p:nvSpPr>
        <p:spPr>
          <a:xfrm>
            <a:off x="6729909" y="2973384"/>
            <a:ext cx="869720" cy="628722"/>
          </a:xfrm>
          <a:prstGeom prst="rect">
            <a:avLst/>
          </a:prstGeom>
          <a:solidFill>
            <a:srgbClr val="80000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190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3393F2B6-6BC0-9548-8FD8-E10D9C41C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7008" y="3025853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1" name="Rectangle 190">
            <a:extLst>
              <a:ext uri="{FF2B5EF4-FFF2-40B4-BE49-F238E27FC236}">
                <a16:creationId xmlns:a16="http://schemas.microsoft.com/office/drawing/2014/main" id="{9972082B-AF02-154E-8032-66477089337C}"/>
              </a:ext>
            </a:extLst>
          </p:cNvPr>
          <p:cNvSpPr/>
          <p:nvPr/>
        </p:nvSpPr>
        <p:spPr>
          <a:xfrm>
            <a:off x="7688406" y="3665360"/>
            <a:ext cx="2503982" cy="628722"/>
          </a:xfrm>
          <a:prstGeom prst="rect">
            <a:avLst/>
          </a:prstGeom>
          <a:solidFill>
            <a:srgbClr val="00800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192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A5BE839A-B11B-2044-8949-121265D28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30003" y="3692195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3" name="Rectangle 192">
            <a:extLst>
              <a:ext uri="{FF2B5EF4-FFF2-40B4-BE49-F238E27FC236}">
                <a16:creationId xmlns:a16="http://schemas.microsoft.com/office/drawing/2014/main" id="{364B83D8-C9DF-D64D-9B31-2F7024E81AD8}"/>
              </a:ext>
            </a:extLst>
          </p:cNvPr>
          <p:cNvSpPr/>
          <p:nvPr/>
        </p:nvSpPr>
        <p:spPr>
          <a:xfrm>
            <a:off x="6729617" y="3665360"/>
            <a:ext cx="869720" cy="628722"/>
          </a:xfrm>
          <a:prstGeom prst="rect">
            <a:avLst/>
          </a:prstGeom>
          <a:solidFill>
            <a:srgbClr val="00800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194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0BA4D73D-0AE8-9B46-ACE9-F478F1557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0197" y="3692195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5" name="Rectangle 194">
            <a:extLst>
              <a:ext uri="{FF2B5EF4-FFF2-40B4-BE49-F238E27FC236}">
                <a16:creationId xmlns:a16="http://schemas.microsoft.com/office/drawing/2014/main" id="{360728A5-2E7D-6A4D-A709-ED6108E47AA6}"/>
              </a:ext>
            </a:extLst>
          </p:cNvPr>
          <p:cNvSpPr/>
          <p:nvPr/>
        </p:nvSpPr>
        <p:spPr>
          <a:xfrm>
            <a:off x="7688406" y="4418504"/>
            <a:ext cx="1473985" cy="628722"/>
          </a:xfrm>
          <a:prstGeom prst="rect">
            <a:avLst/>
          </a:prstGeom>
          <a:solidFill>
            <a:srgbClr val="4F81BD">
              <a:lumMod val="50000"/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196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D45C0902-C252-224A-ABA9-4AE03C3CF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85452" y="4454454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7" name="Rectangle 196">
            <a:extLst>
              <a:ext uri="{FF2B5EF4-FFF2-40B4-BE49-F238E27FC236}">
                <a16:creationId xmlns:a16="http://schemas.microsoft.com/office/drawing/2014/main" id="{49E2E1A2-1403-DD4A-B66C-5F5AEF1415BB}"/>
              </a:ext>
            </a:extLst>
          </p:cNvPr>
          <p:cNvSpPr/>
          <p:nvPr/>
        </p:nvSpPr>
        <p:spPr>
          <a:xfrm>
            <a:off x="6729617" y="4418504"/>
            <a:ext cx="869720" cy="628722"/>
          </a:xfrm>
          <a:prstGeom prst="rect">
            <a:avLst/>
          </a:prstGeom>
          <a:solidFill>
            <a:srgbClr val="4F81BD">
              <a:lumMod val="50000"/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198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68852858-5D76-B741-B3A0-13BF041CE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0197" y="4445339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" name="Picture 198">
            <a:extLst>
              <a:ext uri="{FF2B5EF4-FFF2-40B4-BE49-F238E27FC236}">
                <a16:creationId xmlns:a16="http://schemas.microsoft.com/office/drawing/2014/main" id="{ED476070-F2DD-F647-87F2-6926350469D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7323" y="1717047"/>
            <a:ext cx="346016" cy="553223"/>
          </a:xfrm>
          <a:prstGeom prst="rect">
            <a:avLst/>
          </a:prstGeom>
        </p:spPr>
      </p:pic>
      <p:sp>
        <p:nvSpPr>
          <p:cNvPr id="200" name="TextBox 199">
            <a:extLst>
              <a:ext uri="{FF2B5EF4-FFF2-40B4-BE49-F238E27FC236}">
                <a16:creationId xmlns:a16="http://schemas.microsoft.com/office/drawing/2014/main" id="{43B4CD90-342D-3241-AFC8-19C6365C2115}"/>
              </a:ext>
            </a:extLst>
          </p:cNvPr>
          <p:cNvSpPr txBox="1"/>
          <p:nvPr/>
        </p:nvSpPr>
        <p:spPr>
          <a:xfrm>
            <a:off x="1208296" y="1306370"/>
            <a:ext cx="2107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b="1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Client</a:t>
            </a:r>
          </a:p>
        </p:txBody>
      </p:sp>
      <p:sp>
        <p:nvSpPr>
          <p:cNvPr id="204" name="Right Arrow 203">
            <a:extLst>
              <a:ext uri="{FF2B5EF4-FFF2-40B4-BE49-F238E27FC236}">
                <a16:creationId xmlns:a16="http://schemas.microsoft.com/office/drawing/2014/main" id="{C4B324D2-7EB5-AC49-8ABE-53D9D4C1D0EC}"/>
              </a:ext>
            </a:extLst>
          </p:cNvPr>
          <p:cNvSpPr/>
          <p:nvPr/>
        </p:nvSpPr>
        <p:spPr>
          <a:xfrm>
            <a:off x="900331" y="3565390"/>
            <a:ext cx="4088911" cy="171124"/>
          </a:xfrm>
          <a:prstGeom prst="rightArrow">
            <a:avLst>
              <a:gd name="adj1" fmla="val 50000"/>
              <a:gd name="adj2" fmla="val 128816"/>
            </a:avLst>
          </a:prstGeom>
          <a:solidFill>
            <a:srgbClr val="00B0F0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latin typeface="Georgia" panose="02040502050405020303" pitchFamily="18" charset="0"/>
              <a:ea typeface="ＭＳ Ｐゴシック" charset="0"/>
            </a:endParaRPr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0773B74B-99AA-9540-9CFC-F101F7BD47AC}"/>
              </a:ext>
            </a:extLst>
          </p:cNvPr>
          <p:cNvSpPr/>
          <p:nvPr/>
        </p:nvSpPr>
        <p:spPr>
          <a:xfrm>
            <a:off x="2910158" y="2947186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k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1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5C1BD454-C696-3040-8858-D3AC3646E056}"/>
              </a:ext>
            </a:extLst>
          </p:cNvPr>
          <p:cNvSpPr/>
          <p:nvPr/>
        </p:nvSpPr>
        <p:spPr>
          <a:xfrm>
            <a:off x="2617195" y="2859206"/>
            <a:ext cx="869720" cy="628722"/>
          </a:xfrm>
          <a:prstGeom prst="rect">
            <a:avLst/>
          </a:prstGeom>
          <a:solidFill>
            <a:srgbClr val="80000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207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7DA22225-6577-004A-8E4A-4FF1B99E2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7775" y="2886041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" name="Right Arrow 207">
            <a:extLst>
              <a:ext uri="{FF2B5EF4-FFF2-40B4-BE49-F238E27FC236}">
                <a16:creationId xmlns:a16="http://schemas.microsoft.com/office/drawing/2014/main" id="{500F5A5E-6887-DC42-87B0-48983440324C}"/>
              </a:ext>
            </a:extLst>
          </p:cNvPr>
          <p:cNvSpPr/>
          <p:nvPr/>
        </p:nvSpPr>
        <p:spPr>
          <a:xfrm rot="10800000">
            <a:off x="900332" y="4223133"/>
            <a:ext cx="4076698" cy="168839"/>
          </a:xfrm>
          <a:prstGeom prst="rightArrow">
            <a:avLst>
              <a:gd name="adj1" fmla="val 50000"/>
              <a:gd name="adj2" fmla="val 128816"/>
            </a:avLst>
          </a:prstGeom>
          <a:solidFill>
            <a:srgbClr val="00B0F0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latin typeface="Georgia" panose="02040502050405020303" pitchFamily="18" charset="0"/>
              <a:ea typeface="ＭＳ Ｐゴシック" charset="0"/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13D0FD79-9F21-B247-A9CF-0C8C2788D518}"/>
              </a:ext>
            </a:extLst>
          </p:cNvPr>
          <p:cNvSpPr txBox="1"/>
          <p:nvPr/>
        </p:nvSpPr>
        <p:spPr>
          <a:xfrm>
            <a:off x="2669067" y="2390627"/>
            <a:ext cx="1108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ea typeface="ＭＳ Ｐゴシック" charset="0"/>
              </a:rPr>
              <a:t>token</a:t>
            </a:r>
          </a:p>
        </p:txBody>
      </p:sp>
      <p:sp>
        <p:nvSpPr>
          <p:cNvPr id="210" name="31 - Ελλειψοειδής επεξήγηση">
            <a:extLst>
              <a:ext uri="{FF2B5EF4-FFF2-40B4-BE49-F238E27FC236}">
                <a16:creationId xmlns:a16="http://schemas.microsoft.com/office/drawing/2014/main" id="{E68947D9-EFB7-EC44-B115-D5F35222026D}"/>
              </a:ext>
            </a:extLst>
          </p:cNvPr>
          <p:cNvSpPr/>
          <p:nvPr/>
        </p:nvSpPr>
        <p:spPr>
          <a:xfrm>
            <a:off x="5377058" y="1301541"/>
            <a:ext cx="2979129" cy="1089085"/>
          </a:xfrm>
          <a:prstGeom prst="wedgeEllipseCallout">
            <a:avLst>
              <a:gd name="adj1" fmla="val 64513"/>
              <a:gd name="adj2" fmla="val 9908"/>
            </a:avLst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defTabSz="457200">
              <a:defRPr/>
            </a:pPr>
            <a:r>
              <a:rPr lang="en-US" sz="2000" b="1" kern="0" dirty="0">
                <a:solidFill>
                  <a:srgbClr val="FF0000"/>
                </a:solidFill>
                <a:ea typeface="ＭＳ Ｐゴシック" charset="0"/>
              </a:rPr>
              <a:t>Query leakage: </a:t>
            </a:r>
            <a:r>
              <a:rPr lang="en-US" sz="2000" kern="0" dirty="0">
                <a:solidFill>
                  <a:srgbClr val="000000"/>
                </a:solidFill>
                <a:ea typeface="ＭＳ Ｐゴシック" charset="0"/>
              </a:rPr>
              <a:t>leakage during the query execution</a:t>
            </a:r>
            <a:endParaRPr lang="en-US" sz="20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211" name="31 - Ελλειψοειδής επεξήγηση">
            <a:extLst>
              <a:ext uri="{FF2B5EF4-FFF2-40B4-BE49-F238E27FC236}">
                <a16:creationId xmlns:a16="http://schemas.microsoft.com/office/drawing/2014/main" id="{422B3C5F-D95B-C749-83FA-02E1F99A27C2}"/>
              </a:ext>
            </a:extLst>
          </p:cNvPr>
          <p:cNvSpPr/>
          <p:nvPr/>
        </p:nvSpPr>
        <p:spPr>
          <a:xfrm>
            <a:off x="2047025" y="1254102"/>
            <a:ext cx="3065302" cy="1136526"/>
          </a:xfrm>
          <a:prstGeom prst="wedgeEllipseCallout">
            <a:avLst>
              <a:gd name="adj1" fmla="val -8330"/>
              <a:gd name="adj2" fmla="val 75353"/>
            </a:avLst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lvl="1" defTabSz="457200">
              <a:defRPr/>
            </a:pPr>
            <a:endParaRPr lang="en-US" sz="2000" b="1" kern="0" dirty="0">
              <a:solidFill>
                <a:srgbClr val="FF0000"/>
              </a:solidFill>
              <a:ea typeface="ＭＳ Ｐゴシック" charset="0"/>
            </a:endParaRPr>
          </a:p>
          <a:p>
            <a:pPr marL="0" lvl="1" defTabSz="457200">
              <a:defRPr/>
            </a:pPr>
            <a:r>
              <a:rPr lang="en-US" sz="2000" b="1" kern="0" dirty="0">
                <a:solidFill>
                  <a:srgbClr val="FF0000"/>
                </a:solidFill>
                <a:ea typeface="ＭＳ Ｐゴシック" charset="0"/>
              </a:rPr>
              <a:t>Search pattern</a:t>
            </a:r>
            <a:r>
              <a:rPr lang="en-US" sz="2000" kern="0" dirty="0">
                <a:solidFill>
                  <a:srgbClr val="FF0000"/>
                </a:solidFill>
                <a:ea typeface="ＭＳ Ｐゴシック" charset="0"/>
              </a:rPr>
              <a:t>:</a:t>
            </a:r>
            <a:r>
              <a:rPr lang="en-US" sz="2000" kern="0" dirty="0">
                <a:solidFill>
                  <a:srgbClr val="000000"/>
                </a:solidFill>
                <a:ea typeface="ＭＳ Ｐゴシック" charset="0"/>
              </a:rPr>
              <a:t> whether a search query is repeated</a:t>
            </a:r>
            <a:endParaRPr lang="en-US" sz="2000" kern="0" dirty="0">
              <a:solidFill>
                <a:prstClr val="black"/>
              </a:solidFill>
              <a:ea typeface="ＭＳ Ｐゴシック" charset="0"/>
            </a:endParaRPr>
          </a:p>
          <a:p>
            <a:pPr defTabSz="457200">
              <a:defRPr/>
            </a:pPr>
            <a:endParaRPr lang="en-US" sz="20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212" name="31 - Ελλειψοειδής επεξήγηση">
            <a:extLst>
              <a:ext uri="{FF2B5EF4-FFF2-40B4-BE49-F238E27FC236}">
                <a16:creationId xmlns:a16="http://schemas.microsoft.com/office/drawing/2014/main" id="{80E561A9-A901-6949-BCF9-F5C03D6722F3}"/>
              </a:ext>
            </a:extLst>
          </p:cNvPr>
          <p:cNvSpPr/>
          <p:nvPr/>
        </p:nvSpPr>
        <p:spPr>
          <a:xfrm>
            <a:off x="1069084" y="5572954"/>
            <a:ext cx="4319345" cy="1187072"/>
          </a:xfrm>
          <a:prstGeom prst="wedgeEllipseCallout">
            <a:avLst>
              <a:gd name="adj1" fmla="val -3983"/>
              <a:gd name="adj2" fmla="val -86487"/>
            </a:avLst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lvl="1" defTabSz="457200">
              <a:defRPr/>
            </a:pPr>
            <a:endParaRPr lang="en-US" sz="2000" b="1" kern="0" dirty="0">
              <a:solidFill>
                <a:srgbClr val="FF0000"/>
              </a:solidFill>
              <a:ea typeface="ＭＳ Ｐゴシック" charset="0"/>
            </a:endParaRPr>
          </a:p>
          <a:p>
            <a:pPr marL="0" lvl="1" defTabSz="457200">
              <a:defRPr/>
            </a:pPr>
            <a:r>
              <a:rPr lang="en-US" sz="2000" b="1" kern="0" dirty="0">
                <a:solidFill>
                  <a:srgbClr val="FF0000"/>
                </a:solidFill>
                <a:ea typeface="ＭＳ Ｐゴシック" charset="0"/>
              </a:rPr>
              <a:t>Access pattern</a:t>
            </a:r>
            <a:r>
              <a:rPr lang="en-US" sz="2000" kern="0" dirty="0">
                <a:solidFill>
                  <a:srgbClr val="FF0000"/>
                </a:solidFill>
                <a:ea typeface="ＭＳ Ｐゴシック" charset="0"/>
              </a:rPr>
              <a:t>: </a:t>
            </a:r>
            <a:r>
              <a:rPr lang="en-US" sz="2000" kern="0" dirty="0">
                <a:solidFill>
                  <a:srgbClr val="000000"/>
                </a:solidFill>
                <a:ea typeface="ＭＳ Ｐゴシック" charset="0"/>
              </a:rPr>
              <a:t>encrypted document ids and files that satisfy the search query</a:t>
            </a:r>
            <a:endParaRPr lang="en-US" sz="2000" kern="0" dirty="0">
              <a:solidFill>
                <a:prstClr val="black"/>
              </a:solidFill>
              <a:ea typeface="ＭＳ Ｐゴシック" charset="0"/>
            </a:endParaRPr>
          </a:p>
          <a:p>
            <a:pPr defTabSz="457200">
              <a:defRPr/>
            </a:pPr>
            <a:endParaRPr lang="en-US" sz="2000" kern="0" dirty="0">
              <a:solidFill>
                <a:prstClr val="black"/>
              </a:solidFill>
              <a:ea typeface="ＭＳ Ｐゴシック" charset="0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E695B0A7-8B9B-3D40-9B80-ABB831F9FB3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6046" y="1584544"/>
            <a:ext cx="1464203" cy="1282657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05A199D3-75A0-634A-BEFB-F5916A90D905}"/>
              </a:ext>
            </a:extLst>
          </p:cNvPr>
          <p:cNvSpPr txBox="1"/>
          <p:nvPr/>
        </p:nvSpPr>
        <p:spPr>
          <a:xfrm>
            <a:off x="8779849" y="1010942"/>
            <a:ext cx="1609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000" b="1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Untrusted</a:t>
            </a:r>
          </a:p>
          <a:p>
            <a:pPr algn="ctr" defTabSz="457200"/>
            <a:r>
              <a:rPr lang="en-US" sz="2000" b="1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Cloud</a:t>
            </a:r>
          </a:p>
        </p:txBody>
      </p:sp>
      <p:pic>
        <p:nvPicPr>
          <p:cNvPr id="73" name="Picture 3" descr="D:\Personal Study\Research\paper_formats\research images\evil.png">
            <a:extLst>
              <a:ext uri="{FF2B5EF4-FFF2-40B4-BE49-F238E27FC236}">
                <a16:creationId xmlns:a16="http://schemas.microsoft.com/office/drawing/2014/main" id="{6D192CC1-E5B2-E745-BA4C-78C9B53CD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2487" y="2069353"/>
            <a:ext cx="602694" cy="6026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Oval 73">
            <a:extLst>
              <a:ext uri="{FF2B5EF4-FFF2-40B4-BE49-F238E27FC236}">
                <a16:creationId xmlns:a16="http://schemas.microsoft.com/office/drawing/2014/main" id="{CD0F8708-6D1C-5B49-BEF8-132D2FFCAEFB}"/>
              </a:ext>
            </a:extLst>
          </p:cNvPr>
          <p:cNvSpPr/>
          <p:nvPr/>
        </p:nvSpPr>
        <p:spPr>
          <a:xfrm>
            <a:off x="11700625" y="6214222"/>
            <a:ext cx="638176" cy="612648"/>
          </a:xfrm>
          <a:prstGeom prst="ellipse">
            <a:avLst/>
          </a:prstGeom>
          <a:noFill/>
          <a:ln w="793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991E7E91-BA19-EA41-8BE5-F2A380E8BE80}"/>
              </a:ext>
            </a:extLst>
          </p:cNvPr>
          <p:cNvCxnSpPr>
            <a:cxnSpLocks/>
          </p:cNvCxnSpPr>
          <p:nvPr/>
        </p:nvCxnSpPr>
        <p:spPr>
          <a:xfrm>
            <a:off x="-108488" y="6826870"/>
            <a:ext cx="12306609" cy="0"/>
          </a:xfrm>
          <a:prstGeom prst="line">
            <a:avLst/>
          </a:prstGeom>
          <a:ln w="1047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Slide Number Placeholder 5">
            <a:extLst>
              <a:ext uri="{FF2B5EF4-FFF2-40B4-BE49-F238E27FC236}">
                <a16:creationId xmlns:a16="http://schemas.microsoft.com/office/drawing/2014/main" id="{69361AB6-0B03-2741-B37A-23A3B7D9E247}"/>
              </a:ext>
            </a:extLst>
          </p:cNvPr>
          <p:cNvSpPr txBox="1">
            <a:spLocks/>
          </p:cNvSpPr>
          <p:nvPr/>
        </p:nvSpPr>
        <p:spPr>
          <a:xfrm>
            <a:off x="11747500" y="6305550"/>
            <a:ext cx="520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A5D1321-624C-134E-A7B9-881C79A8D455}"/>
              </a:ext>
            </a:extLst>
          </p:cNvPr>
          <p:cNvSpPr txBox="1"/>
          <p:nvPr/>
        </p:nvSpPr>
        <p:spPr>
          <a:xfrm>
            <a:off x="7723140" y="2719875"/>
            <a:ext cx="67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PRF()</a:t>
            </a:r>
            <a:endParaRPr lang="en-US" baseline="-25000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E0A0DEE-E199-FC47-8F62-DE0B21C26EF3}"/>
              </a:ext>
            </a:extLst>
          </p:cNvPr>
          <p:cNvSpPr txBox="1"/>
          <p:nvPr/>
        </p:nvSpPr>
        <p:spPr>
          <a:xfrm>
            <a:off x="8290463" y="2718857"/>
            <a:ext cx="67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PRF()</a:t>
            </a:r>
            <a:endParaRPr lang="en-US" baseline="-25000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EA62BAC-B995-6C4A-8200-3DE5EB04D4FB}"/>
              </a:ext>
            </a:extLst>
          </p:cNvPr>
          <p:cNvSpPr txBox="1"/>
          <p:nvPr/>
        </p:nvSpPr>
        <p:spPr>
          <a:xfrm>
            <a:off x="8880096" y="2728405"/>
            <a:ext cx="67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PRF()</a:t>
            </a:r>
            <a:endParaRPr lang="en-US" baseline="-25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829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1"/>
    </mc:Choice>
    <mc:Fallback xmlns="">
      <p:transition spd="slow" advTm="8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024 L -2.08333E-7 0.00023 C -0.01081 -0.01274 -0.00299 -0.00556 -0.01992 -0.01088 C -0.04115 -0.01736 -0.01745 -0.01181 -0.03724 -0.01598 C -0.04479 -0.01945 -0.05195 -0.02477 -0.0595 -0.02639 C -0.07096 -0.02894 -0.06497 -0.02755 -0.0776 -0.02986 C -0.1 -0.0382 -0.09036 -0.03565 -0.10651 -0.03843 C -0.13372 -0.04908 -0.09987 -0.03658 -0.12318 -0.04375 C -0.1263 -0.04468 -0.1293 -0.04607 -0.13229 -0.04723 C -0.13464 -0.04838 -0.13698 -0.05 -0.13919 -0.05093 C -0.14414 -0.05255 -0.14948 -0.05186 -0.1543 -0.0544 C -0.16914 -0.06088 -0.15794 -0.05834 -0.17031 -0.06111 C -0.18294 -0.06412 -0.18372 -0.06343 -0.2 -0.06459 C -0.20469 -0.06713 -0.2095 -0.07061 -0.21445 -0.07176 C -0.2207 -0.07338 -0.22409 -0.07408 -0.23047 -0.07686 C -0.23216 -0.07778 -0.23398 -0.07917 -0.23568 -0.08056 C -0.23854 -0.08218 -0.23945 -0.08241 -0.24258 -0.08403 C -0.24349 -0.08496 -0.2444 -0.08681 -0.24557 -0.08727 C -0.24727 -0.0882 -0.24922 -0.0882 -0.25091 -0.08889 C -0.25221 -0.08959 -0.25339 -0.09005 -0.25456 -0.09074 C -0.25599 -0.09329 -0.2569 -0.0963 -0.25846 -0.09769 C -0.26094 -0.09977 -0.26979 -0.10209 -0.27292 -0.10301 C -0.27513 -0.10486 -0.27747 -0.10672 -0.27982 -0.10811 L -0.28503 -0.11158 C -0.2862 -0.11227 -0.28711 -0.1125 -0.28802 -0.11343 C -0.28945 -0.11436 -0.29062 -0.11598 -0.2918 -0.1169 C -0.29336 -0.11783 -0.29492 -0.11783 -0.29648 -0.11852 C -0.29792 -0.11945 -0.29948 -0.1213 -0.30104 -0.12223 C -0.3026 -0.12292 -0.30404 -0.12315 -0.3056 -0.12385 C -0.30638 -0.12431 -0.30703 -0.125 -0.30794 -0.1257 C -0.30885 -0.12616 -0.3099 -0.12662 -0.31094 -0.12732 C -0.31224 -0.12848 -0.31328 -0.1301 -0.31471 -0.13102 C -0.31732 -0.13218 -0.32578 -0.1338 -0.3276 -0.13426 C -0.32891 -0.13473 -0.33021 -0.13519 -0.33138 -0.13588 C -0.3332 -0.13843 -0.33477 -0.14144 -0.33672 -0.14306 C -0.3388 -0.14422 -0.34075 -0.14399 -0.34284 -0.14468 C -0.34427 -0.14537 -0.34596 -0.14561 -0.3474 -0.14653 C -0.34922 -0.14746 -0.35104 -0.14838 -0.35273 -0.15 C -0.3543 -0.15139 -0.3556 -0.1544 -0.35729 -0.15533 C -0.3595 -0.15649 -0.36185 -0.15649 -0.36419 -0.15672 C -0.36628 -0.15857 -0.36849 -0.16135 -0.37096 -0.16204 C -0.37956 -0.16459 -0.375 -0.16343 -0.38464 -0.16551 C -0.3862 -0.16667 -0.38763 -0.16829 -0.38919 -0.16922 C -0.39154 -0.17014 -0.39375 -0.17014 -0.39596 -0.17084 L -0.40208 -0.17269 C -0.41745 -0.17755 -0.40638 -0.17524 -0.42174 -0.17755 C -0.42435 -0.17894 -0.42695 -0.1794 -0.42943 -0.18149 C -0.43477 -0.18519 -0.42812 -0.18033 -0.43555 -0.18473 C -0.43633 -0.18519 -0.43698 -0.18611 -0.43789 -0.18635 C -0.44023 -0.18727 -0.44284 -0.1875 -0.44544 -0.1882 C -0.44687 -0.18936 -0.44844 -0.19074 -0.44987 -0.19167 C -0.45247 -0.19329 -0.45937 -0.19468 -0.46133 -0.19514 C -0.47174 -0.19723 -0.46901 -0.19167 -0.47187 -0.19838 " pathEditMode="relative" rAng="0" ptsTypes="AAAAAAAAAAAAAAAAAAAAAAAAAAAAAAAAAAAAAAAAAAAAAAAAAAAAA">
                                      <p:cBhvr>
                                        <p:cTn id="40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94" y="-988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0.00023 L 1.875E-6 0.00023 C -0.01081 -0.01273 -0.003 -0.00556 -0.01992 -0.01088 C -0.04115 -0.01736 -0.01745 -0.01181 -0.03724 -0.01597 C -0.04479 -0.01945 -0.05195 -0.02477 -0.05951 -0.02639 C -0.07097 -0.02894 -0.06498 -0.02755 -0.07761 -0.02986 C -0.1 -0.0382 -0.09037 -0.03565 -0.10651 -0.03843 C -0.13373 -0.04908 -0.09987 -0.03658 -0.12318 -0.04375 C -0.1263 -0.04468 -0.1293 -0.04607 -0.13229 -0.04722 C -0.13464 -0.04838 -0.13698 -0.05 -0.13919 -0.05093 C -0.14414 -0.05255 -0.14948 -0.05185 -0.1543 -0.0544 C -0.16914 -0.06088 -0.15794 -0.05834 -0.17031 -0.06111 C -0.18294 -0.06412 -0.18373 -0.06343 -0.2 -0.06459 C -0.20469 -0.06713 -0.20951 -0.0706 -0.21445 -0.07176 C -0.2207 -0.07338 -0.22409 -0.07408 -0.23047 -0.07685 C -0.23216 -0.07778 -0.23399 -0.07917 -0.23568 -0.08056 C -0.23854 -0.08218 -0.23945 -0.08241 -0.24258 -0.08403 C -0.24349 -0.08496 -0.2444 -0.08681 -0.24557 -0.08727 C -0.24727 -0.0882 -0.24922 -0.0882 -0.25091 -0.08889 C -0.25222 -0.08959 -0.25339 -0.09005 -0.25456 -0.09074 C -0.25599 -0.09329 -0.2569 -0.0963 -0.25847 -0.09769 C -0.26094 -0.09977 -0.26979 -0.10209 -0.27292 -0.10301 C -0.27513 -0.10486 -0.27748 -0.10671 -0.27982 -0.1081 L -0.28503 -0.11158 C -0.2862 -0.11227 -0.28711 -0.1125 -0.28802 -0.11343 C -0.28945 -0.11435 -0.29063 -0.11597 -0.2918 -0.1169 C -0.29336 -0.11783 -0.29492 -0.11783 -0.29649 -0.11852 C -0.29792 -0.11945 -0.29948 -0.1213 -0.30104 -0.12222 C -0.30261 -0.12292 -0.30404 -0.12315 -0.3056 -0.12384 C -0.30638 -0.12431 -0.30703 -0.125 -0.30794 -0.1257 C -0.30886 -0.12616 -0.3099 -0.12662 -0.31094 -0.12732 C -0.31224 -0.12847 -0.31328 -0.13009 -0.31472 -0.13102 C -0.31732 -0.13218 -0.32578 -0.1338 -0.32761 -0.13426 C -0.32891 -0.13472 -0.33021 -0.13519 -0.33138 -0.13588 C -0.3332 -0.13843 -0.33477 -0.14144 -0.33672 -0.14306 C -0.3388 -0.14421 -0.34076 -0.14398 -0.34284 -0.14468 C -0.34427 -0.14537 -0.34597 -0.1456 -0.3474 -0.14653 C -0.34922 -0.14746 -0.35104 -0.14838 -0.35274 -0.15 C -0.3543 -0.15139 -0.3556 -0.1544 -0.35729 -0.15533 C -0.35951 -0.15648 -0.36185 -0.15648 -0.36419 -0.15671 C -0.36628 -0.15857 -0.36849 -0.16134 -0.37097 -0.16204 C -0.37956 -0.16459 -0.375 -0.16343 -0.38464 -0.16551 C -0.3862 -0.16667 -0.38763 -0.16829 -0.38919 -0.16921 C -0.39154 -0.17014 -0.39375 -0.17014 -0.39597 -0.17084 L -0.40209 -0.17269 C -0.41745 -0.17755 -0.40638 -0.17523 -0.42175 -0.17755 C -0.42435 -0.17894 -0.42695 -0.1794 -0.42943 -0.18148 C -0.43477 -0.18519 -0.42813 -0.18033 -0.43555 -0.18472 C -0.43633 -0.18519 -0.43698 -0.18611 -0.43789 -0.18634 C -0.44024 -0.18727 -0.44284 -0.1875 -0.44544 -0.1882 C -0.44688 -0.18935 -0.44844 -0.19074 -0.44987 -0.19167 C -0.45248 -0.19329 -0.45938 -0.19468 -0.46133 -0.19514 C -0.47175 -0.19722 -0.46901 -0.19167 -0.47188 -0.19838 " pathEditMode="relative" rAng="0" ptsTypes="AAAAAAAAAAAAAAAAAAAAAAAAAAAAAAAAAAAAAAAAAAAAAAAAAAAAA">
                                      <p:cBhvr>
                                        <p:cTn id="42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94" y="-988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0.00024 L -3.54167E-6 0.00023 C -0.0108 -0.01274 -0.00299 -0.00556 -0.01992 -0.01088 C -0.04114 -0.01736 -0.01744 -0.01181 -0.03724 -0.01598 C -0.04479 -0.01945 -0.05195 -0.02477 -0.0595 -0.02639 C -0.07096 -0.02894 -0.06497 -0.02755 -0.0776 -0.02986 C -0.1 -0.0382 -0.09036 -0.03565 -0.10651 -0.03843 C -0.13372 -0.04908 -0.09987 -0.03658 -0.12317 -0.04375 C -0.1263 -0.04468 -0.12929 -0.04607 -0.13229 -0.04723 C -0.13463 -0.04838 -0.13698 -0.05 -0.13919 -0.05093 C -0.14414 -0.05255 -0.14948 -0.05186 -0.15429 -0.0544 C -0.16914 -0.06088 -0.15794 -0.05834 -0.17031 -0.06111 C -0.18294 -0.06412 -0.18372 -0.06343 -0.2 -0.06459 C -0.20468 -0.06713 -0.2095 -0.07061 -0.21445 -0.07176 C -0.2207 -0.07338 -0.22408 -0.07408 -0.23047 -0.07686 C -0.23216 -0.07778 -0.23398 -0.07917 -0.23567 -0.08056 C -0.23854 -0.08218 -0.23945 -0.08241 -0.24257 -0.08403 C -0.24349 -0.08496 -0.2444 -0.08681 -0.24557 -0.08727 C -0.24726 -0.0882 -0.24922 -0.0882 -0.25091 -0.08889 C -0.25221 -0.08959 -0.25338 -0.09005 -0.25455 -0.09074 C -0.25599 -0.09329 -0.2569 -0.0963 -0.25846 -0.09769 C -0.26093 -0.09977 -0.26979 -0.10209 -0.27291 -0.10301 C -0.27513 -0.10486 -0.27747 -0.10672 -0.27981 -0.10811 L -0.28502 -0.11158 C -0.28619 -0.11227 -0.28711 -0.1125 -0.28802 -0.11343 C -0.28945 -0.11436 -0.29062 -0.11598 -0.29179 -0.1169 C -0.29336 -0.11783 -0.29492 -0.11783 -0.29648 -0.11852 C -0.29791 -0.11945 -0.29948 -0.1213 -0.30104 -0.12223 C -0.3026 -0.12292 -0.30403 -0.12315 -0.3056 -0.12385 C -0.30638 -0.12431 -0.30703 -0.125 -0.30794 -0.1257 C -0.30885 -0.12616 -0.30989 -0.12662 -0.31093 -0.12732 C -0.31224 -0.12848 -0.31328 -0.1301 -0.31471 -0.13102 C -0.31731 -0.13218 -0.32578 -0.1338 -0.3276 -0.13426 C -0.3289 -0.13473 -0.3302 -0.13519 -0.33138 -0.13588 C -0.3332 -0.13843 -0.33476 -0.14144 -0.33672 -0.14306 C -0.3388 -0.14422 -0.34075 -0.14399 -0.34283 -0.14468 C -0.34427 -0.14537 -0.34596 -0.14561 -0.34739 -0.14653 C -0.34922 -0.14746 -0.35104 -0.14838 -0.35273 -0.15 C -0.35429 -0.15139 -0.3556 -0.1544 -0.35729 -0.15533 C -0.3595 -0.15649 -0.36185 -0.15649 -0.36419 -0.15672 C -0.36627 -0.15857 -0.36849 -0.16135 -0.37096 -0.16204 C -0.37955 -0.16459 -0.375 -0.16343 -0.38463 -0.16551 C -0.38619 -0.16667 -0.38763 -0.16829 -0.38919 -0.16922 C -0.39153 -0.17014 -0.39375 -0.17014 -0.39596 -0.17084 L -0.40208 -0.17269 C -0.41744 -0.17755 -0.40638 -0.17524 -0.42174 -0.17755 C -0.42435 -0.17894 -0.42695 -0.1794 -0.42942 -0.18149 C -0.43476 -0.18519 -0.42812 -0.18033 -0.43554 -0.18473 C -0.43632 -0.18519 -0.43698 -0.18611 -0.43789 -0.18635 C -0.44023 -0.18727 -0.44283 -0.1875 -0.44544 -0.1882 C -0.44687 -0.18936 -0.44843 -0.19074 -0.44987 -0.19167 C -0.45247 -0.19329 -0.45937 -0.19468 -0.46132 -0.19514 C -0.47174 -0.19723 -0.46901 -0.19167 -0.47187 -0.19838 " pathEditMode="relative" rAng="0" ptsTypes="AAAAAAAAAAAAAAAAAAAAAAAAAAAAAAAAAAAAAAAAAAAAAAAAAAAAA">
                                      <p:cBhvr>
                                        <p:cTn id="44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94" y="-988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0.00024 L 3.95833E-6 0.00023 C -0.01081 -0.01274 -0.003 -0.00556 -0.01993 -0.01088 C -0.04115 -0.01736 -0.01745 -0.01181 -0.03724 -0.01598 C -0.0448 -0.01945 -0.05196 -0.02477 -0.05951 -0.02639 C -0.07097 -0.02894 -0.06498 -0.02755 -0.07761 -0.02986 C -0.1 -0.0382 -0.09037 -0.03565 -0.10651 -0.03843 C -0.13373 -0.04908 -0.09987 -0.03658 -0.12318 -0.04375 C -0.12631 -0.04468 -0.1293 -0.04607 -0.1323 -0.04723 C -0.13464 -0.04838 -0.13698 -0.05 -0.1392 -0.05093 C -0.14414 -0.05255 -0.14948 -0.05186 -0.1543 -0.0544 C -0.16914 -0.06088 -0.15795 -0.05834 -0.17032 -0.06111 C -0.18295 -0.06412 -0.18373 -0.06343 -0.2 -0.06459 C -0.20469 -0.06713 -0.20951 -0.07061 -0.21446 -0.07176 C -0.22071 -0.07338 -0.22409 -0.07408 -0.23047 -0.07686 C -0.23217 -0.07778 -0.23399 -0.07917 -0.23568 -0.08056 C -0.23855 -0.08218 -0.23946 -0.08241 -0.24258 -0.08403 C -0.24349 -0.08496 -0.2444 -0.08681 -0.24558 -0.08727 C -0.24727 -0.0882 -0.24922 -0.0882 -0.25092 -0.08889 C -0.25222 -0.08959 -0.25339 -0.09005 -0.25456 -0.09074 C -0.25599 -0.09329 -0.2569 -0.0963 -0.25847 -0.09769 C -0.26094 -0.09977 -0.2698 -0.10209 -0.27292 -0.10301 C -0.27513 -0.10486 -0.27748 -0.10672 -0.27982 -0.10811 L -0.28503 -0.11158 C -0.2862 -0.11227 -0.28711 -0.1125 -0.28802 -0.11343 C -0.28946 -0.11436 -0.29063 -0.11598 -0.2918 -0.1169 C -0.29336 -0.11783 -0.29493 -0.11783 -0.29649 -0.11852 C -0.29792 -0.11945 -0.29948 -0.1213 -0.30105 -0.12223 C -0.30261 -0.12292 -0.30404 -0.12315 -0.3056 -0.12385 C -0.30638 -0.12431 -0.30704 -0.125 -0.30795 -0.1257 C -0.30886 -0.12616 -0.3099 -0.12662 -0.31094 -0.12732 C -0.31224 -0.12848 -0.31329 -0.1301 -0.31472 -0.13102 C -0.31732 -0.13218 -0.32579 -0.1338 -0.32761 -0.13426 C -0.32891 -0.13473 -0.33021 -0.13519 -0.33138 -0.13588 C -0.33321 -0.13843 -0.33477 -0.14144 -0.33672 -0.14306 C -0.33881 -0.14422 -0.34076 -0.14399 -0.34284 -0.14468 C -0.34427 -0.14537 -0.34597 -0.14561 -0.3474 -0.14653 C -0.34922 -0.14746 -0.35105 -0.14838 -0.35274 -0.15 C -0.3543 -0.15139 -0.3556 -0.1544 -0.3573 -0.15533 C -0.35951 -0.15649 -0.36185 -0.15649 -0.3642 -0.15672 C -0.36628 -0.15857 -0.36849 -0.16135 -0.37097 -0.16204 C -0.37956 -0.16459 -0.375 -0.16343 -0.38464 -0.16551 C -0.3862 -0.16667 -0.38763 -0.16829 -0.3892 -0.16922 C -0.39154 -0.17014 -0.39375 -0.17014 -0.39597 -0.17084 L -0.40209 -0.17269 C -0.41745 -0.17755 -0.40638 -0.17524 -0.42175 -0.17755 C -0.42435 -0.17894 -0.42696 -0.1794 -0.42943 -0.18149 C -0.43477 -0.18519 -0.42813 -0.18033 -0.43555 -0.18473 C -0.43633 -0.18519 -0.43698 -0.18611 -0.43789 -0.18635 C -0.44024 -0.18727 -0.44284 -0.1875 -0.44545 -0.1882 C -0.44688 -0.18936 -0.44844 -0.19074 -0.44987 -0.19167 C -0.45248 -0.19329 -0.45938 -0.19468 -0.46133 -0.19514 C -0.47175 -0.19723 -0.46901 -0.19167 -0.47188 -0.19838 " pathEditMode="relative" rAng="0" ptsTypes="AAAAAAAAAAAAAAAAAAAAAAAAAAAAAAAAAAAAAAAAAAAAAAAAAAAAA">
                                      <p:cBhvr>
                                        <p:cTn id="46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94" y="-988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0.00023 L -3.95833E-6 0.00023 C -0.0108 -0.01273 -0.00299 -0.00556 -0.01992 -0.01088 C -0.04114 -0.01736 -0.01744 -0.01181 -0.03724 -0.01597 C -0.04479 -0.01945 -0.05195 -0.02477 -0.0595 -0.02639 C -0.07096 -0.02894 -0.06497 -0.02755 -0.0776 -0.02986 C -0.1 -0.0382 -0.09036 -0.03565 -0.10651 -0.03843 C -0.13372 -0.04908 -0.09987 -0.03658 -0.12317 -0.04375 C -0.1263 -0.04468 -0.12929 -0.04607 -0.13229 -0.04722 C -0.13463 -0.04838 -0.13698 -0.05 -0.13919 -0.05093 C -0.14414 -0.05255 -0.14948 -0.05185 -0.15429 -0.0544 C -0.16914 -0.06088 -0.15794 -0.05834 -0.17031 -0.06111 C -0.18294 -0.06412 -0.18372 -0.06343 -0.2 -0.06459 C -0.20468 -0.06713 -0.2095 -0.0706 -0.21445 -0.07176 C -0.2207 -0.07338 -0.22408 -0.07408 -0.23046 -0.07685 C -0.23216 -0.07778 -0.23398 -0.07917 -0.23567 -0.08056 C -0.23854 -0.08218 -0.23945 -0.08241 -0.24257 -0.08403 C -0.24349 -0.08496 -0.2444 -0.08681 -0.24557 -0.08727 C -0.24726 -0.0882 -0.24921 -0.0882 -0.25091 -0.08889 C -0.25221 -0.08959 -0.25338 -0.09005 -0.25455 -0.09074 C -0.25599 -0.09329 -0.2569 -0.0963 -0.25846 -0.09769 C -0.26093 -0.09977 -0.26979 -0.10209 -0.27291 -0.10301 C -0.27513 -0.10486 -0.27747 -0.10671 -0.27981 -0.1081 L -0.28502 -0.11158 C -0.28619 -0.11227 -0.28711 -0.1125 -0.28802 -0.11343 C -0.28945 -0.11435 -0.29062 -0.11597 -0.29179 -0.1169 C -0.29336 -0.11783 -0.29492 -0.11783 -0.29648 -0.11852 C -0.29791 -0.11945 -0.29948 -0.1213 -0.30104 -0.12222 C -0.3026 -0.12292 -0.30403 -0.12315 -0.30559 -0.12384 C -0.30638 -0.12431 -0.30703 -0.125 -0.30794 -0.1257 C -0.30885 -0.12616 -0.30989 -0.12662 -0.31093 -0.12732 C -0.31224 -0.12847 -0.31328 -0.13009 -0.31471 -0.13102 C -0.31731 -0.13218 -0.32578 -0.1338 -0.3276 -0.13426 C -0.3289 -0.13472 -0.3302 -0.13519 -0.33138 -0.13588 C -0.3332 -0.13843 -0.33476 -0.14144 -0.33671 -0.14306 C -0.3388 -0.14421 -0.34075 -0.14398 -0.34283 -0.14468 C -0.34427 -0.14537 -0.34596 -0.1456 -0.34739 -0.14653 C -0.34921 -0.14746 -0.35104 -0.14838 -0.35273 -0.15 C -0.35429 -0.15139 -0.35559 -0.1544 -0.35729 -0.15533 C -0.3595 -0.15648 -0.36184 -0.15648 -0.36419 -0.15671 C -0.36627 -0.15857 -0.36849 -0.16134 -0.37096 -0.16204 C -0.37955 -0.16459 -0.375 -0.16343 -0.38463 -0.16551 C -0.38619 -0.16667 -0.38763 -0.16829 -0.38919 -0.16921 C -0.39153 -0.17014 -0.39375 -0.17014 -0.39596 -0.17084 L -0.40208 -0.17269 C -0.41744 -0.17755 -0.40638 -0.17523 -0.42174 -0.17755 C -0.42434 -0.17894 -0.42695 -0.1794 -0.42942 -0.18148 C -0.43476 -0.18519 -0.42812 -0.18033 -0.43554 -0.18472 C -0.43632 -0.18519 -0.43698 -0.18611 -0.43789 -0.18634 C -0.44023 -0.18727 -0.44283 -0.1875 -0.44544 -0.1882 C -0.44687 -0.18935 -0.44843 -0.19074 -0.44987 -0.19167 C -0.45247 -0.19329 -0.45937 -0.19468 -0.46132 -0.19514 C -0.47174 -0.19722 -0.46901 -0.19167 -0.47187 -0.19838 " pathEditMode="relative" rAng="0" ptsTypes="AAAAAAAAAAAAAAAAAAAAAAAAAAAAAAAAAAAAAAAAAAAAAAAAAAAAA">
                                      <p:cBhvr>
                                        <p:cTn id="48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94" y="-988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0.00024 L 6.25E-7 0.00023 C -0.01081 -0.01274 -0.003 -0.00556 -0.01992 -0.01088 C -0.04115 -0.01736 -0.01745 -0.01181 -0.03724 -0.01598 C -0.04479 -0.01945 -0.05195 -0.02477 -0.05951 -0.02639 C -0.07096 -0.02894 -0.06497 -0.02755 -0.0776 -0.02986 C -0.1 -0.0382 -0.09037 -0.03565 -0.10651 -0.03843 C -0.13372 -0.04908 -0.09987 -0.03658 -0.12318 -0.04375 C -0.1263 -0.04468 -0.1293 -0.04607 -0.13229 -0.04723 C -0.13464 -0.04838 -0.13698 -0.05 -0.13919 -0.05093 C -0.14414 -0.05255 -0.14948 -0.05186 -0.1543 -0.0544 C -0.16914 -0.06088 -0.15794 -0.05834 -0.17031 -0.06111 C -0.18294 -0.06412 -0.18372 -0.06343 -0.2 -0.06459 C -0.20469 -0.06713 -0.20951 -0.07061 -0.21445 -0.07176 C -0.2207 -0.07338 -0.22409 -0.07408 -0.23047 -0.07686 C -0.23216 -0.07778 -0.23398 -0.07917 -0.23568 -0.08056 C -0.23854 -0.08218 -0.23945 -0.08241 -0.24258 -0.08403 C -0.24349 -0.08496 -0.2444 -0.08681 -0.24557 -0.08727 C -0.24727 -0.0882 -0.24922 -0.0882 -0.25091 -0.08889 C -0.25221 -0.08959 -0.25339 -0.09005 -0.25456 -0.09074 C -0.25599 -0.09329 -0.2569 -0.0963 -0.25846 -0.09769 C -0.26094 -0.09977 -0.26979 -0.10209 -0.27292 -0.10301 C -0.27513 -0.10486 -0.27747 -0.10672 -0.27982 -0.10811 L -0.28503 -0.11158 C -0.2862 -0.11227 -0.28711 -0.1125 -0.28802 -0.11343 C -0.28945 -0.11436 -0.29063 -0.11598 -0.2918 -0.1169 C -0.29336 -0.11783 -0.29492 -0.11783 -0.29648 -0.11852 C -0.29792 -0.11945 -0.29948 -0.1213 -0.30104 -0.12223 C -0.3026 -0.12292 -0.30404 -0.12315 -0.3056 -0.12385 C -0.30638 -0.12431 -0.30703 -0.125 -0.30794 -0.1257 C -0.30885 -0.12616 -0.3099 -0.12662 -0.31094 -0.12732 C -0.31224 -0.12848 -0.31328 -0.1301 -0.31471 -0.13102 C -0.31732 -0.13218 -0.32578 -0.1338 -0.3276 -0.13426 C -0.32891 -0.13473 -0.33021 -0.13519 -0.33138 -0.13588 C -0.3332 -0.13843 -0.33477 -0.14144 -0.33672 -0.14306 C -0.3388 -0.14422 -0.34076 -0.14399 -0.34284 -0.14468 C -0.34427 -0.14537 -0.34596 -0.14561 -0.3474 -0.14653 C -0.34922 -0.14746 -0.35104 -0.14838 -0.35273 -0.15 C -0.3543 -0.15139 -0.3556 -0.1544 -0.35729 -0.15533 C -0.35951 -0.15649 -0.36185 -0.15649 -0.36419 -0.15672 C -0.36628 -0.15857 -0.36849 -0.16135 -0.37096 -0.16204 C -0.37956 -0.16459 -0.375 -0.16343 -0.38464 -0.16551 C -0.3862 -0.16667 -0.38763 -0.16829 -0.38919 -0.16922 C -0.39154 -0.17014 -0.39375 -0.17014 -0.39596 -0.17084 L -0.40208 -0.17269 C -0.41745 -0.17755 -0.40638 -0.17524 -0.42175 -0.17755 C -0.42435 -0.17894 -0.42695 -0.1794 -0.42943 -0.18149 C -0.43477 -0.18519 -0.42813 -0.18033 -0.43555 -0.18473 C -0.43633 -0.18519 -0.43698 -0.18611 -0.43789 -0.18635 C -0.44023 -0.18727 -0.44284 -0.1875 -0.44544 -0.1882 C -0.44688 -0.18936 -0.44844 -0.19074 -0.44987 -0.19167 C -0.45247 -0.19329 -0.45938 -0.19468 -0.46133 -0.19514 C -0.47175 -0.19723 -0.46901 -0.19167 -0.47188 -0.19838 " pathEditMode="relative" rAng="0" ptsTypes="AAAAAAAAAAAAAAAAAAAAAAAAAAAAAAAAAAAAAAAAAAAAAAAAAAAAA">
                                      <p:cBhvr>
                                        <p:cTn id="50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94" y="-988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00023 L 2.70833E-6 0.00023 C -0.01081 -0.01273 -0.003 -0.00556 -0.01992 -0.01088 C -0.04115 -0.01736 -0.01745 -0.01181 -0.03724 -0.01597 C -0.04479 -0.01945 -0.05196 -0.02477 -0.05951 -0.02639 C -0.07097 -0.02894 -0.06498 -0.02755 -0.07761 -0.02986 C -0.1 -0.0382 -0.09037 -0.03565 -0.10651 -0.03843 C -0.13373 -0.04908 -0.09987 -0.03658 -0.12318 -0.04375 C -0.1263 -0.04468 -0.1293 -0.04607 -0.13229 -0.04722 C -0.13464 -0.04838 -0.13698 -0.05 -0.1392 -0.05093 C -0.14414 -0.05255 -0.14948 -0.05185 -0.1543 -0.0544 C -0.16914 -0.06088 -0.15795 -0.05834 -0.17032 -0.06111 C -0.18295 -0.06412 -0.18373 -0.06343 -0.2 -0.06459 C -0.20469 -0.06713 -0.20951 -0.0706 -0.21446 -0.07176 C -0.22071 -0.07338 -0.22409 -0.07408 -0.23047 -0.07685 C -0.23216 -0.07778 -0.23399 -0.07917 -0.23568 -0.08056 C -0.23854 -0.08218 -0.23946 -0.08241 -0.24258 -0.08403 C -0.24349 -0.08496 -0.2444 -0.08681 -0.24558 -0.08727 C -0.24727 -0.0882 -0.24922 -0.0882 -0.25091 -0.08889 C -0.25222 -0.08959 -0.25339 -0.09005 -0.25456 -0.09074 C -0.25599 -0.09329 -0.2569 -0.0963 -0.25847 -0.09769 C -0.26094 -0.09977 -0.26979 -0.10209 -0.27292 -0.10301 C -0.27513 -0.10486 -0.27748 -0.10672 -0.27982 -0.1081 L -0.28503 -0.11158 C -0.2862 -0.11227 -0.28711 -0.1125 -0.28802 -0.11343 C -0.28946 -0.11435 -0.29063 -0.11597 -0.2918 -0.1169 C -0.29336 -0.11783 -0.29492 -0.11783 -0.29649 -0.11852 C -0.29792 -0.11945 -0.29948 -0.1213 -0.30104 -0.12222 C -0.30261 -0.12292 -0.30404 -0.12315 -0.3056 -0.12385 C -0.30638 -0.12431 -0.30703 -0.125 -0.30795 -0.1257 C -0.30886 -0.12616 -0.3099 -0.12662 -0.31094 -0.12732 C -0.31224 -0.12847 -0.31328 -0.1301 -0.31472 -0.13102 C -0.31732 -0.13218 -0.32578 -0.1338 -0.32761 -0.13426 C -0.32891 -0.13472 -0.33021 -0.13519 -0.33138 -0.13588 C -0.33321 -0.13843 -0.33477 -0.14144 -0.33672 -0.14306 C -0.3388 -0.14422 -0.34076 -0.14398 -0.34284 -0.14468 C -0.34427 -0.14537 -0.34597 -0.1456 -0.3474 -0.14653 C -0.34922 -0.14746 -0.35104 -0.14838 -0.35274 -0.15 C -0.3543 -0.15139 -0.3556 -0.1544 -0.35729 -0.15533 C -0.35951 -0.15648 -0.36185 -0.15648 -0.3642 -0.15672 C -0.36628 -0.15857 -0.36849 -0.16135 -0.37097 -0.16204 C -0.37956 -0.16459 -0.375 -0.16343 -0.38464 -0.16551 C -0.3862 -0.16667 -0.38763 -0.16829 -0.3892 -0.16922 C -0.39154 -0.17014 -0.39375 -0.17014 -0.39597 -0.17084 L -0.40209 -0.17269 C -0.41745 -0.17755 -0.40638 -0.17523 -0.42175 -0.17755 C -0.42435 -0.17894 -0.42696 -0.1794 -0.42943 -0.18148 C -0.43477 -0.18519 -0.42813 -0.18033 -0.43555 -0.18472 C -0.43633 -0.18519 -0.43698 -0.18611 -0.43789 -0.18635 C -0.44024 -0.18727 -0.44284 -0.1875 -0.44545 -0.1882 C -0.44688 -0.18935 -0.44844 -0.19074 -0.44987 -0.19167 C -0.45248 -0.19329 -0.45938 -0.19468 -0.46133 -0.19514 C -0.47175 -0.19722 -0.46901 -0.19167 -0.47188 -0.19838 " pathEditMode="relative" rAng="0" ptsTypes="AAAAAAAAAAAAAAAAAAAAAAAAAAAAAAAAAAAAAAAAAAAAAAAAAAAAA">
                                      <p:cBhvr>
                                        <p:cTn id="52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94" y="-988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0.00023 L 4.79167E-6 0.00024 C -0.01081 -0.01273 -0.003 -0.00555 -0.01993 -0.01088 C -0.04115 -0.01736 -0.01745 -0.0118 -0.03724 -0.01597 C -0.0448 -0.01944 -0.05196 -0.02476 -0.05951 -0.02639 C -0.07097 -0.02893 -0.06498 -0.02754 -0.07761 -0.02986 C -0.1 -0.03819 -0.09037 -0.03564 -0.10652 -0.03842 C -0.13373 -0.04907 -0.09987 -0.03657 -0.12318 -0.04375 C -0.12631 -0.04467 -0.1293 -0.04606 -0.1323 -0.04722 C -0.13464 -0.04838 -0.13698 -0.05 -0.1392 -0.05092 C -0.14415 -0.05254 -0.14948 -0.05185 -0.1543 -0.05439 C -0.16915 -0.06088 -0.15795 -0.05833 -0.17032 -0.06111 C -0.18295 -0.06412 -0.18373 -0.06342 -0.2 -0.06458 C -0.20469 -0.06713 -0.20951 -0.0706 -0.21446 -0.07176 C -0.22071 -0.07338 -0.22409 -0.07407 -0.23047 -0.07685 C -0.23217 -0.07777 -0.23399 -0.07916 -0.23568 -0.08055 C -0.23855 -0.08217 -0.23946 -0.0824 -0.24258 -0.08402 C -0.24349 -0.08495 -0.24441 -0.0868 -0.24558 -0.08726 C -0.24727 -0.08819 -0.24922 -0.08819 -0.25092 -0.08889 C -0.25222 -0.08958 -0.25339 -0.09004 -0.25456 -0.09074 C -0.25599 -0.09328 -0.25691 -0.09629 -0.25847 -0.09768 C -0.26094 -0.09976 -0.2698 -0.10208 -0.27292 -0.10301 C -0.27513 -0.10486 -0.27748 -0.10671 -0.27982 -0.1081 L -0.28503 -0.11157 C -0.2862 -0.11226 -0.28711 -0.1125 -0.28803 -0.11342 C -0.28946 -0.11435 -0.29063 -0.11597 -0.2918 -0.11689 C -0.29336 -0.11782 -0.29493 -0.11782 -0.29649 -0.11851 C -0.29792 -0.11944 -0.29948 -0.12129 -0.30105 -0.12222 C -0.30261 -0.12291 -0.30404 -0.12314 -0.3056 -0.12384 C -0.30638 -0.1243 -0.30704 -0.125 -0.30795 -0.12569 C -0.30886 -0.12615 -0.3099 -0.12662 -0.31094 -0.12731 C -0.31224 -0.12847 -0.31329 -0.13009 -0.31472 -0.13101 C -0.31732 -0.13217 -0.32579 -0.13379 -0.32761 -0.13426 C -0.32891 -0.13472 -0.33021 -0.13518 -0.33138 -0.13588 C -0.33321 -0.13842 -0.33477 -0.14143 -0.33672 -0.14305 C -0.33881 -0.14421 -0.34076 -0.14398 -0.34284 -0.14467 C -0.34428 -0.14537 -0.34597 -0.1456 -0.3474 -0.14652 C -0.34922 -0.14745 -0.35105 -0.14838 -0.35274 -0.15 C -0.3543 -0.15139 -0.3556 -0.15439 -0.3573 -0.15532 C -0.35951 -0.15648 -0.36185 -0.15648 -0.3642 -0.15671 C -0.36628 -0.15856 -0.36849 -0.16134 -0.37097 -0.16203 C -0.37956 -0.16458 -0.375 -0.16342 -0.38464 -0.16551 C -0.3862 -0.16666 -0.38763 -0.16828 -0.3892 -0.16921 C -0.39154 -0.17014 -0.39375 -0.17014 -0.39597 -0.17083 L -0.40209 -0.17268 C -0.41745 -0.17754 -0.40638 -0.17523 -0.42175 -0.17754 C -0.42435 -0.17893 -0.42696 -0.17939 -0.42943 -0.18148 C -0.43477 -0.18518 -0.42813 -0.18032 -0.43555 -0.18472 C -0.43633 -0.18518 -0.43698 -0.18611 -0.4379 -0.18634 C -0.44024 -0.18726 -0.44284 -0.1875 -0.44545 -0.18819 C -0.44688 -0.18935 -0.44844 -0.19074 -0.44987 -0.19166 C -0.45248 -0.19328 -0.45938 -0.19467 -0.46133 -0.19514 C -0.47175 -0.19722 -0.46902 -0.19166 -0.47188 -0.19838 " pathEditMode="relative" rAng="0" ptsTypes="AAAAAAAAAAAAAAAAAAAAAAAAAAAAAAAAAAAAAAAAAAAAAAAAAAAAA">
                                      <p:cBhvr>
                                        <p:cTn id="54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94" y="-988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024 L -6.25E-7 0.00023 C -0.01081 -0.01274 -0.00299 -0.00556 -0.01992 -0.01088 C -0.04115 -0.01737 -0.01745 -0.01181 -0.03724 -0.01598 C -0.04479 -0.01945 -0.05195 -0.02477 -0.0595 -0.02639 C -0.07096 -0.02894 -0.06497 -0.02755 -0.0776 -0.02987 C -0.1 -0.0382 -0.09036 -0.03565 -0.10651 -0.03843 C -0.13372 -0.04908 -0.09987 -0.03658 -0.12318 -0.04375 C -0.1263 -0.04468 -0.1293 -0.04607 -0.13229 -0.04723 C -0.13463 -0.04838 -0.13698 -0.05 -0.13919 -0.05093 C -0.14414 -0.05255 -0.14948 -0.05186 -0.1543 -0.0544 C -0.16914 -0.06088 -0.15794 -0.05834 -0.17031 -0.06112 C -0.18294 -0.06412 -0.18372 -0.06343 -0.2 -0.06459 C -0.20469 -0.06713 -0.2095 -0.07061 -0.21445 -0.07176 C -0.2207 -0.07338 -0.22409 -0.07408 -0.23047 -0.07686 C -0.23216 -0.07778 -0.23398 -0.07917 -0.23568 -0.08056 C -0.23854 -0.08218 -0.23945 -0.08241 -0.24258 -0.08403 C -0.24349 -0.08496 -0.2444 -0.08681 -0.24557 -0.08727 C -0.24726 -0.0882 -0.24922 -0.0882 -0.25091 -0.08889 C -0.25221 -0.08959 -0.25338 -0.09005 -0.25456 -0.09074 C -0.25599 -0.09329 -0.2569 -0.0963 -0.25846 -0.09769 C -0.26094 -0.09977 -0.26979 -0.10209 -0.27292 -0.10301 C -0.27513 -0.10487 -0.27747 -0.10672 -0.27982 -0.10811 L -0.28503 -0.11158 C -0.2862 -0.11227 -0.28711 -0.1125 -0.28802 -0.11343 C -0.28945 -0.11436 -0.29062 -0.11598 -0.2918 -0.1169 C -0.29336 -0.11783 -0.29492 -0.11783 -0.29648 -0.11852 C -0.29792 -0.11945 -0.29948 -0.1213 -0.30104 -0.12223 C -0.3026 -0.12292 -0.30404 -0.12315 -0.3056 -0.12385 C -0.30638 -0.12431 -0.30703 -0.125 -0.30794 -0.1257 C -0.30885 -0.12616 -0.3099 -0.12662 -0.31094 -0.12732 C -0.31224 -0.12848 -0.31328 -0.1301 -0.31471 -0.13102 C -0.31732 -0.13218 -0.32578 -0.1338 -0.3276 -0.13426 C -0.32891 -0.13473 -0.33021 -0.13519 -0.33138 -0.13588 C -0.3332 -0.13843 -0.33476 -0.14144 -0.33672 -0.14306 C -0.3388 -0.14422 -0.34075 -0.14399 -0.34284 -0.14468 C -0.34427 -0.14537 -0.34596 -0.14561 -0.3474 -0.14653 C -0.34922 -0.14746 -0.35104 -0.14838 -0.35273 -0.15 C -0.3543 -0.15139 -0.3556 -0.1544 -0.35729 -0.15533 C -0.3595 -0.15649 -0.36185 -0.15649 -0.36419 -0.15672 C -0.36628 -0.15857 -0.36849 -0.16135 -0.37096 -0.16204 C -0.37956 -0.16459 -0.375 -0.16343 -0.38463 -0.16551 C -0.3862 -0.16667 -0.38763 -0.16829 -0.38919 -0.16922 C -0.39154 -0.17014 -0.39375 -0.17014 -0.39596 -0.17084 L -0.40208 -0.17269 C -0.41745 -0.17755 -0.40638 -0.17524 -0.42174 -0.17755 C -0.42435 -0.17894 -0.42695 -0.1794 -0.42943 -0.18149 C -0.43476 -0.18519 -0.42812 -0.18033 -0.43555 -0.18473 C -0.43633 -0.18519 -0.43698 -0.18612 -0.43789 -0.18635 C -0.44023 -0.18727 -0.44284 -0.1875 -0.44544 -0.1882 C -0.44687 -0.18936 -0.44844 -0.19074 -0.44987 -0.19167 C -0.45247 -0.19329 -0.45937 -0.19468 -0.46133 -0.19514 C -0.47174 -0.19723 -0.46901 -0.19167 -0.47187 -0.19838 " pathEditMode="relative" rAng="0" ptsTypes="AAAAAAAAAAAAAAAAAAAAAAAAAAAAAAAAAAAAAAAAAAAAAAAAAAAAA">
                                      <p:cBhvr>
                                        <p:cTn id="56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94" y="-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 animBg="1"/>
      <p:bldP spid="173" grpId="0" animBg="1"/>
      <p:bldP spid="179" grpId="0" animBg="1"/>
      <p:bldP spid="187" grpId="0" animBg="1"/>
      <p:bldP spid="204" grpId="0" animBg="1"/>
      <p:bldP spid="205" grpId="0" animBg="1"/>
      <p:bldP spid="206" grpId="0" animBg="1"/>
      <p:bldP spid="208" grpId="0" animBg="1"/>
      <p:bldP spid="209" grpId="0"/>
      <p:bldP spid="210" grpId="0" animBg="1"/>
      <p:bldP spid="211" grpId="0" animBg="1"/>
      <p:bldP spid="212" grpId="0" animBg="1"/>
      <p:bldP spid="78" grpId="0"/>
      <p:bldP spid="79" grpId="0"/>
      <p:bldP spid="8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7363353F-8DB3-C947-BD06-9E48C05B302E}"/>
              </a:ext>
            </a:extLst>
          </p:cNvPr>
          <p:cNvSpPr/>
          <p:nvPr/>
        </p:nvSpPr>
        <p:spPr>
          <a:xfrm>
            <a:off x="11700625" y="6214222"/>
            <a:ext cx="638176" cy="612648"/>
          </a:xfrm>
          <a:prstGeom prst="ellipse">
            <a:avLst/>
          </a:prstGeom>
          <a:noFill/>
          <a:ln w="793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Title 4">
            <a:extLst>
              <a:ext uri="{FF2B5EF4-FFF2-40B4-BE49-F238E27FC236}">
                <a16:creationId xmlns:a16="http://schemas.microsoft.com/office/drawing/2014/main" id="{0F70FC96-086B-4043-A3D8-11BDC0730EC7}"/>
              </a:ext>
            </a:extLst>
          </p:cNvPr>
          <p:cNvSpPr txBox="1">
            <a:spLocks/>
          </p:cNvSpPr>
          <p:nvPr/>
        </p:nvSpPr>
        <p:spPr bwMode="auto">
          <a:xfrm>
            <a:off x="495300" y="381000"/>
            <a:ext cx="96869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n-lt"/>
                <a:ea typeface="ＭＳ Ｐゴシック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/>
                <a:ea typeface="宋体" pitchFamily="2" charset="-122"/>
                <a:cs typeface="Arial" panose="020B0604020202020204" pitchFamily="34" charset="0"/>
              </a:rPr>
              <a:t>Searchable Encryption (SE) schemes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430D7E08-6A11-BE4A-A646-36BB527935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7323" y="1717047"/>
            <a:ext cx="346016" cy="553223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316BAEFD-EA46-4A47-ABAD-95941E4A2965}"/>
              </a:ext>
            </a:extLst>
          </p:cNvPr>
          <p:cNvSpPr txBox="1"/>
          <p:nvPr/>
        </p:nvSpPr>
        <p:spPr>
          <a:xfrm>
            <a:off x="1208296" y="1306370"/>
            <a:ext cx="2107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b="1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Client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9F327928-9451-C54E-86B8-BAEED4A45AC8}"/>
              </a:ext>
            </a:extLst>
          </p:cNvPr>
          <p:cNvSpPr/>
          <p:nvPr/>
        </p:nvSpPr>
        <p:spPr>
          <a:xfrm>
            <a:off x="2910158" y="2947186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k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1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4CA282D0-8679-FC4B-8C99-8870FDA58285}"/>
              </a:ext>
            </a:extLst>
          </p:cNvPr>
          <p:cNvSpPr/>
          <p:nvPr/>
        </p:nvSpPr>
        <p:spPr>
          <a:xfrm>
            <a:off x="2617195" y="2859206"/>
            <a:ext cx="869720" cy="628722"/>
          </a:xfrm>
          <a:prstGeom prst="rect">
            <a:avLst/>
          </a:prstGeom>
          <a:solidFill>
            <a:srgbClr val="80000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99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D7F9803A-6190-EF45-B416-88DADEAB4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7775" y="2886041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633390E9-1A9B-4049-BE29-7DA3F84FF811}"/>
              </a:ext>
            </a:extLst>
          </p:cNvPr>
          <p:cNvSpPr txBox="1"/>
          <p:nvPr/>
        </p:nvSpPr>
        <p:spPr>
          <a:xfrm>
            <a:off x="2669067" y="2390627"/>
            <a:ext cx="1108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ea typeface="ＭＳ Ｐゴシック" charset="0"/>
              </a:rPr>
              <a:t>token</a:t>
            </a:r>
          </a:p>
        </p:txBody>
      </p:sp>
      <p:sp>
        <p:nvSpPr>
          <p:cNvPr id="103" name="31 - Ελλειψοειδής επεξήγηση">
            <a:extLst>
              <a:ext uri="{FF2B5EF4-FFF2-40B4-BE49-F238E27FC236}">
                <a16:creationId xmlns:a16="http://schemas.microsoft.com/office/drawing/2014/main" id="{908C354A-2373-3640-9CA8-EA01315BFD1B}"/>
              </a:ext>
            </a:extLst>
          </p:cNvPr>
          <p:cNvSpPr/>
          <p:nvPr/>
        </p:nvSpPr>
        <p:spPr>
          <a:xfrm>
            <a:off x="2047025" y="1254102"/>
            <a:ext cx="3065302" cy="1136526"/>
          </a:xfrm>
          <a:prstGeom prst="wedgeEllipseCallout">
            <a:avLst>
              <a:gd name="adj1" fmla="val -8330"/>
              <a:gd name="adj2" fmla="val 75353"/>
            </a:avLst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lvl="1" defTabSz="457200">
              <a:defRPr/>
            </a:pPr>
            <a:endParaRPr lang="en-US" sz="2000" b="1" kern="0" dirty="0">
              <a:solidFill>
                <a:srgbClr val="FF0000"/>
              </a:solidFill>
              <a:ea typeface="ＭＳ Ｐゴシック" charset="0"/>
            </a:endParaRPr>
          </a:p>
          <a:p>
            <a:pPr marL="0" lvl="1" defTabSz="457200">
              <a:defRPr/>
            </a:pPr>
            <a:r>
              <a:rPr lang="en-US" sz="2000" b="1" kern="0" dirty="0">
                <a:solidFill>
                  <a:srgbClr val="FF0000"/>
                </a:solidFill>
                <a:ea typeface="ＭＳ Ｐゴシック" charset="0"/>
              </a:rPr>
              <a:t>Search pattern</a:t>
            </a:r>
            <a:r>
              <a:rPr lang="en-US" sz="2000" kern="0" dirty="0">
                <a:solidFill>
                  <a:srgbClr val="FF0000"/>
                </a:solidFill>
                <a:ea typeface="ＭＳ Ｐゴシック" charset="0"/>
              </a:rPr>
              <a:t>:</a:t>
            </a:r>
            <a:r>
              <a:rPr lang="en-US" sz="2000" kern="0" dirty="0">
                <a:solidFill>
                  <a:srgbClr val="000000"/>
                </a:solidFill>
                <a:ea typeface="ＭＳ Ｐゴシック" charset="0"/>
              </a:rPr>
              <a:t> whether a search query is repeated</a:t>
            </a:r>
            <a:endParaRPr lang="en-US" sz="2000" kern="0" dirty="0">
              <a:solidFill>
                <a:prstClr val="black"/>
              </a:solidFill>
              <a:ea typeface="ＭＳ Ｐゴシック" charset="0"/>
            </a:endParaRPr>
          </a:p>
          <a:p>
            <a:pPr defTabSz="457200">
              <a:defRPr/>
            </a:pPr>
            <a:endParaRPr lang="en-US" sz="20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04" name="31 - Ελλειψοειδής επεξήγηση">
            <a:extLst>
              <a:ext uri="{FF2B5EF4-FFF2-40B4-BE49-F238E27FC236}">
                <a16:creationId xmlns:a16="http://schemas.microsoft.com/office/drawing/2014/main" id="{A47ACB1C-BAAD-384D-BA7B-D70DC36CC02E}"/>
              </a:ext>
            </a:extLst>
          </p:cNvPr>
          <p:cNvSpPr/>
          <p:nvPr/>
        </p:nvSpPr>
        <p:spPr>
          <a:xfrm>
            <a:off x="1069084" y="5670928"/>
            <a:ext cx="3710931" cy="964669"/>
          </a:xfrm>
          <a:prstGeom prst="wedgeEllipseCallout">
            <a:avLst>
              <a:gd name="adj1" fmla="val 57284"/>
              <a:gd name="adj2" fmla="val -58767"/>
            </a:avLst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lvl="1" defTabSz="457200">
              <a:defRPr/>
            </a:pPr>
            <a:r>
              <a:rPr lang="en-US" sz="3200" b="1" kern="0" dirty="0">
                <a:solidFill>
                  <a:srgbClr val="FF0000"/>
                </a:solidFill>
                <a:ea typeface="ＭＳ Ｐゴシック" charset="0"/>
              </a:rPr>
              <a:t>Result size</a:t>
            </a:r>
            <a:endParaRPr lang="en-US" sz="3200" kern="0" dirty="0">
              <a:solidFill>
                <a:prstClr val="black"/>
              </a:solidFill>
              <a:ea typeface="ＭＳ Ｐゴシック" charset="0"/>
            </a:endParaRPr>
          </a:p>
        </p:txBody>
      </p:sp>
      <p:pic>
        <p:nvPicPr>
          <p:cNvPr id="105" name="Picture 4" descr="http://us.123rf.com/400wm/400/400/scanrail/scanrail1206/scanrail120600002/13903900-database-and-computer-data-security-concept-metal-hard-disk-icon-covered-by-protection-shield-isolat.jpg">
            <a:extLst>
              <a:ext uri="{FF2B5EF4-FFF2-40B4-BE49-F238E27FC236}">
                <a16:creationId xmlns:a16="http://schemas.microsoft.com/office/drawing/2014/main" id="{586E30E6-149A-4648-B59C-4E7652C8E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2327" y="5151834"/>
            <a:ext cx="914400" cy="809245"/>
          </a:xfrm>
          <a:prstGeom prst="rect">
            <a:avLst/>
          </a:prstGeom>
          <a:noFill/>
        </p:spPr>
      </p:pic>
      <p:sp>
        <p:nvSpPr>
          <p:cNvPr id="106" name="Rectangle 105">
            <a:extLst>
              <a:ext uri="{FF2B5EF4-FFF2-40B4-BE49-F238E27FC236}">
                <a16:creationId xmlns:a16="http://schemas.microsoft.com/office/drawing/2014/main" id="{54B82FE6-7A25-4A42-ABEE-4BA3AA03DAFF}"/>
              </a:ext>
            </a:extLst>
          </p:cNvPr>
          <p:cNvSpPr/>
          <p:nvPr/>
        </p:nvSpPr>
        <p:spPr>
          <a:xfrm>
            <a:off x="6319917" y="5227338"/>
            <a:ext cx="3548533" cy="342708"/>
          </a:xfrm>
          <a:prstGeom prst="rect">
            <a:avLst/>
          </a:prstGeom>
          <a:solidFill>
            <a:srgbClr val="0070C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 dirty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107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635F4612-B360-6B46-B462-8A5BECF75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7063" y="5238287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4BC361F6-68B0-8349-9D9F-5BDD52CE42AD}"/>
              </a:ext>
            </a:extLst>
          </p:cNvPr>
          <p:cNvSpPr/>
          <p:nvPr/>
        </p:nvSpPr>
        <p:spPr>
          <a:xfrm>
            <a:off x="5918319" y="5187125"/>
            <a:ext cx="368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ea typeface="ＭＳ Ｐゴシック" charset="0"/>
              </a:rPr>
              <a:t>T</a:t>
            </a:r>
            <a:r>
              <a:rPr lang="en-US" sz="1100" dirty="0">
                <a:solidFill>
                  <a:prstClr val="black"/>
                </a:solidFill>
                <a:ea typeface="ＭＳ Ｐゴシック" charset="0"/>
              </a:rPr>
              <a:t>1</a:t>
            </a:r>
            <a:endParaRPr lang="en-US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CD9ACCE6-0298-0F45-90F0-4DC8B02DAD47}"/>
              </a:ext>
            </a:extLst>
          </p:cNvPr>
          <p:cNvSpPr/>
          <p:nvPr/>
        </p:nvSpPr>
        <p:spPr>
          <a:xfrm>
            <a:off x="5929018" y="5660641"/>
            <a:ext cx="368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ea typeface="ＭＳ Ｐゴシック" charset="0"/>
              </a:rPr>
              <a:t>T</a:t>
            </a:r>
            <a:r>
              <a:rPr lang="en-US" sz="1100" dirty="0">
                <a:solidFill>
                  <a:prstClr val="black"/>
                </a:solidFill>
                <a:ea typeface="ＭＳ Ｐゴシック" charset="0"/>
              </a:rPr>
              <a:t>2</a:t>
            </a:r>
            <a:endParaRPr lang="en-US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8AC7AF80-BCA0-2F45-9BB0-54CF36281A22}"/>
              </a:ext>
            </a:extLst>
          </p:cNvPr>
          <p:cNvSpPr/>
          <p:nvPr/>
        </p:nvSpPr>
        <p:spPr>
          <a:xfrm>
            <a:off x="5920759" y="6316867"/>
            <a:ext cx="3882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ea typeface="ＭＳ Ｐゴシック" charset="0"/>
              </a:rPr>
              <a:t>T</a:t>
            </a:r>
            <a:r>
              <a:rPr lang="en-US" sz="1100" dirty="0">
                <a:solidFill>
                  <a:prstClr val="black"/>
                </a:solidFill>
                <a:ea typeface="ＭＳ Ｐゴシック" charset="0"/>
              </a:rPr>
              <a:t>N</a:t>
            </a:r>
            <a:endParaRPr lang="en-US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DAE7C347-2CE5-EE44-8A99-80ABBA3B8D6A}"/>
              </a:ext>
            </a:extLst>
          </p:cNvPr>
          <p:cNvSpPr/>
          <p:nvPr/>
        </p:nvSpPr>
        <p:spPr>
          <a:xfrm>
            <a:off x="6319917" y="5681877"/>
            <a:ext cx="3548533" cy="342708"/>
          </a:xfrm>
          <a:prstGeom prst="rect">
            <a:avLst/>
          </a:prstGeom>
          <a:solidFill>
            <a:srgbClr val="0070C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 dirty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112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03B6BB82-4C33-0C45-902A-E099113BF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7063" y="5692826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Rectangle 112">
            <a:extLst>
              <a:ext uri="{FF2B5EF4-FFF2-40B4-BE49-F238E27FC236}">
                <a16:creationId xmlns:a16="http://schemas.microsoft.com/office/drawing/2014/main" id="{1E565287-43DA-6A41-9219-A72A43251767}"/>
              </a:ext>
            </a:extLst>
          </p:cNvPr>
          <p:cNvSpPr/>
          <p:nvPr/>
        </p:nvSpPr>
        <p:spPr>
          <a:xfrm>
            <a:off x="6319917" y="6338474"/>
            <a:ext cx="3548533" cy="342708"/>
          </a:xfrm>
          <a:prstGeom prst="rect">
            <a:avLst/>
          </a:prstGeom>
          <a:solidFill>
            <a:srgbClr val="0070C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 dirty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114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CA07F9FA-C219-A54C-9A23-96952AFFF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7063" y="6349423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5" name="Table 114">
            <a:extLst>
              <a:ext uri="{FF2B5EF4-FFF2-40B4-BE49-F238E27FC236}">
                <a16:creationId xmlns:a16="http://schemas.microsoft.com/office/drawing/2014/main" id="{B4C174B5-D3A3-FB44-A8CA-82657B75F0E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663005" y="5264032"/>
          <a:ext cx="3087230" cy="270580"/>
        </p:xfrm>
        <a:graphic>
          <a:graphicData uri="http://schemas.openxmlformats.org/drawingml/2006/table">
            <a:tbl>
              <a:tblPr firstRow="1" bandRow="1"/>
              <a:tblGrid>
                <a:gridCol w="617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4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74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74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74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05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50" dirty="0"/>
                        <a:t>John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Smith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CMU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27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$3</a:t>
                      </a:r>
                      <a:r>
                        <a:rPr lang="en-US" sz="1100" baseline="0" dirty="0"/>
                        <a:t>,000</a:t>
                      </a:r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6" name="Table 115">
            <a:extLst>
              <a:ext uri="{FF2B5EF4-FFF2-40B4-BE49-F238E27FC236}">
                <a16:creationId xmlns:a16="http://schemas.microsoft.com/office/drawing/2014/main" id="{405E691D-D1BC-2742-9D97-C83D321F942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663005" y="5710209"/>
          <a:ext cx="3087230" cy="270580"/>
        </p:xfrm>
        <a:graphic>
          <a:graphicData uri="http://schemas.openxmlformats.org/drawingml/2006/table">
            <a:tbl>
              <a:tblPr firstRow="1" bandRow="1"/>
              <a:tblGrid>
                <a:gridCol w="617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4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74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74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74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05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50" dirty="0"/>
                        <a:t>Alice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Lu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UCLA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28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$4,000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7" name="Table 116">
            <a:extLst>
              <a:ext uri="{FF2B5EF4-FFF2-40B4-BE49-F238E27FC236}">
                <a16:creationId xmlns:a16="http://schemas.microsoft.com/office/drawing/2014/main" id="{EB5CAA22-B944-FB4C-BDFA-896E753B869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671869" y="6372990"/>
          <a:ext cx="3087230" cy="270580"/>
        </p:xfrm>
        <a:graphic>
          <a:graphicData uri="http://schemas.openxmlformats.org/drawingml/2006/table">
            <a:tbl>
              <a:tblPr firstRow="1" bandRow="1"/>
              <a:tblGrid>
                <a:gridCol w="617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4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74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74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74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05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50" dirty="0"/>
                        <a:t>Bruce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William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UMD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30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$2,000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0" name="Picture 59">
            <a:extLst>
              <a:ext uri="{FF2B5EF4-FFF2-40B4-BE49-F238E27FC236}">
                <a16:creationId xmlns:a16="http://schemas.microsoft.com/office/drawing/2014/main" id="{0056813D-F98C-2B42-8F37-DE925255C85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6046" y="1584544"/>
            <a:ext cx="1464203" cy="1282657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DBFFB921-0004-3747-A347-AC128CCADB10}"/>
              </a:ext>
            </a:extLst>
          </p:cNvPr>
          <p:cNvSpPr txBox="1"/>
          <p:nvPr/>
        </p:nvSpPr>
        <p:spPr>
          <a:xfrm>
            <a:off x="8779849" y="1010942"/>
            <a:ext cx="1609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000" b="1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Untrusted</a:t>
            </a:r>
          </a:p>
          <a:p>
            <a:pPr algn="ctr" defTabSz="457200"/>
            <a:r>
              <a:rPr lang="en-US" sz="2000" b="1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Cloud</a:t>
            </a:r>
          </a:p>
        </p:txBody>
      </p:sp>
      <p:pic>
        <p:nvPicPr>
          <p:cNvPr id="118" name="Picture 3" descr="D:\Personal Study\Research\paper_formats\research images\evil.png">
            <a:extLst>
              <a:ext uri="{FF2B5EF4-FFF2-40B4-BE49-F238E27FC236}">
                <a16:creationId xmlns:a16="http://schemas.microsoft.com/office/drawing/2014/main" id="{805A31E9-0566-DA4A-BFB7-9F720099B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2487" y="2069353"/>
            <a:ext cx="602694" cy="6026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2" name="Rectangle 221">
            <a:extLst>
              <a:ext uri="{FF2B5EF4-FFF2-40B4-BE49-F238E27FC236}">
                <a16:creationId xmlns:a16="http://schemas.microsoft.com/office/drawing/2014/main" id="{876AF0F7-9F4A-2247-A35D-CADC527419A3}"/>
              </a:ext>
            </a:extLst>
          </p:cNvPr>
          <p:cNvSpPr/>
          <p:nvPr/>
        </p:nvSpPr>
        <p:spPr>
          <a:xfrm>
            <a:off x="7022872" y="3061364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k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1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7C10C369-10E7-9F44-8E33-D6C61AFF0976}"/>
              </a:ext>
            </a:extLst>
          </p:cNvPr>
          <p:cNvSpPr/>
          <p:nvPr/>
        </p:nvSpPr>
        <p:spPr>
          <a:xfrm>
            <a:off x="7022872" y="3777262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k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2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463A6D8D-53DC-9C43-9D79-83A0CF1CFD5F}"/>
              </a:ext>
            </a:extLst>
          </p:cNvPr>
          <p:cNvSpPr/>
          <p:nvPr/>
        </p:nvSpPr>
        <p:spPr>
          <a:xfrm>
            <a:off x="7022872" y="4510235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k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3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B838651A-0E2E-DC40-96B6-5B91C1EE9B9A}"/>
              </a:ext>
            </a:extLst>
          </p:cNvPr>
          <p:cNvSpPr/>
          <p:nvPr/>
        </p:nvSpPr>
        <p:spPr>
          <a:xfrm>
            <a:off x="7806081" y="3061364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1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79C535E2-2412-D34B-9376-455E88DC48B5}"/>
              </a:ext>
            </a:extLst>
          </p:cNvPr>
          <p:cNvSpPr/>
          <p:nvPr/>
        </p:nvSpPr>
        <p:spPr>
          <a:xfrm>
            <a:off x="8314337" y="3061364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4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BEB7568A-F851-2747-A849-2DC86B36E60F}"/>
              </a:ext>
            </a:extLst>
          </p:cNvPr>
          <p:cNvSpPr/>
          <p:nvPr/>
        </p:nvSpPr>
        <p:spPr>
          <a:xfrm>
            <a:off x="8832763" y="3061364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2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1D0B5A7B-FAA7-3949-B5B9-8965BF02F739}"/>
              </a:ext>
            </a:extLst>
          </p:cNvPr>
          <p:cNvSpPr/>
          <p:nvPr/>
        </p:nvSpPr>
        <p:spPr>
          <a:xfrm>
            <a:off x="7806081" y="3777262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3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187A5492-28F2-BA4F-9AA0-0F2439433CC9}"/>
              </a:ext>
            </a:extLst>
          </p:cNvPr>
          <p:cNvSpPr/>
          <p:nvPr/>
        </p:nvSpPr>
        <p:spPr>
          <a:xfrm>
            <a:off x="8314337" y="3777262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6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A70DBCCB-8FAE-3644-B4D0-BE2FBCF38D88}"/>
              </a:ext>
            </a:extLst>
          </p:cNvPr>
          <p:cNvSpPr/>
          <p:nvPr/>
        </p:nvSpPr>
        <p:spPr>
          <a:xfrm>
            <a:off x="8832763" y="3777262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4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D8374371-5F3F-4849-8EBA-5154EC4C6B43}"/>
              </a:ext>
            </a:extLst>
          </p:cNvPr>
          <p:cNvSpPr/>
          <p:nvPr/>
        </p:nvSpPr>
        <p:spPr>
          <a:xfrm>
            <a:off x="9351189" y="3777262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2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44A998B3-B968-004C-97D6-6CEC7ADE686B}"/>
              </a:ext>
            </a:extLst>
          </p:cNvPr>
          <p:cNvSpPr/>
          <p:nvPr/>
        </p:nvSpPr>
        <p:spPr>
          <a:xfrm>
            <a:off x="7806081" y="4509216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5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7BD57F61-7E07-D043-8FB4-162BE36CD828}"/>
              </a:ext>
            </a:extLst>
          </p:cNvPr>
          <p:cNvSpPr/>
          <p:nvPr/>
        </p:nvSpPr>
        <p:spPr>
          <a:xfrm>
            <a:off x="8314337" y="4509216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1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cxnSp>
        <p:nvCxnSpPr>
          <p:cNvPr id="240" name="Straight Arrow Connector 239">
            <a:extLst>
              <a:ext uri="{FF2B5EF4-FFF2-40B4-BE49-F238E27FC236}">
                <a16:creationId xmlns:a16="http://schemas.microsoft.com/office/drawing/2014/main" id="{67ACE0A3-F8C7-784D-A804-157CAD543E53}"/>
              </a:ext>
            </a:extLst>
          </p:cNvPr>
          <p:cNvCxnSpPr>
            <a:stCxn id="222" idx="3"/>
            <a:endCxn id="225" idx="1"/>
          </p:cNvCxnSpPr>
          <p:nvPr/>
        </p:nvCxnSpPr>
        <p:spPr>
          <a:xfrm>
            <a:off x="7532997" y="3296622"/>
            <a:ext cx="27308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cxnSp>
        <p:nvCxnSpPr>
          <p:cNvPr id="241" name="Straight Arrow Connector 240">
            <a:extLst>
              <a:ext uri="{FF2B5EF4-FFF2-40B4-BE49-F238E27FC236}">
                <a16:creationId xmlns:a16="http://schemas.microsoft.com/office/drawing/2014/main" id="{F6A6ED67-9E8B-3B44-BE63-85CEDFE5A49D}"/>
              </a:ext>
            </a:extLst>
          </p:cNvPr>
          <p:cNvCxnSpPr/>
          <p:nvPr/>
        </p:nvCxnSpPr>
        <p:spPr>
          <a:xfrm>
            <a:off x="7532997" y="4024591"/>
            <a:ext cx="27308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cxnSp>
        <p:nvCxnSpPr>
          <p:cNvPr id="242" name="Straight Arrow Connector 241">
            <a:extLst>
              <a:ext uri="{FF2B5EF4-FFF2-40B4-BE49-F238E27FC236}">
                <a16:creationId xmlns:a16="http://schemas.microsoft.com/office/drawing/2014/main" id="{92E0902D-BF4F-4846-971B-7E8863F91F22}"/>
              </a:ext>
            </a:extLst>
          </p:cNvPr>
          <p:cNvCxnSpPr/>
          <p:nvPr/>
        </p:nvCxnSpPr>
        <p:spPr>
          <a:xfrm>
            <a:off x="7532997" y="4761438"/>
            <a:ext cx="27308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sp>
        <p:nvSpPr>
          <p:cNvPr id="262" name="Rectangle 261">
            <a:extLst>
              <a:ext uri="{FF2B5EF4-FFF2-40B4-BE49-F238E27FC236}">
                <a16:creationId xmlns:a16="http://schemas.microsoft.com/office/drawing/2014/main" id="{24C1D51F-596A-7141-B1FA-2ABAE6AFE374}"/>
              </a:ext>
            </a:extLst>
          </p:cNvPr>
          <p:cNvSpPr/>
          <p:nvPr/>
        </p:nvSpPr>
        <p:spPr>
          <a:xfrm>
            <a:off x="6729909" y="2973384"/>
            <a:ext cx="869720" cy="628722"/>
          </a:xfrm>
          <a:prstGeom prst="rect">
            <a:avLst/>
          </a:prstGeom>
          <a:solidFill>
            <a:srgbClr val="80000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263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56DDB1D3-D588-2545-BDD1-47D20F1CA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7008" y="3025853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4" name="Rectangle 263">
            <a:extLst>
              <a:ext uri="{FF2B5EF4-FFF2-40B4-BE49-F238E27FC236}">
                <a16:creationId xmlns:a16="http://schemas.microsoft.com/office/drawing/2014/main" id="{A6C0BEF2-BBC0-C644-921C-3291CAF39B63}"/>
              </a:ext>
            </a:extLst>
          </p:cNvPr>
          <p:cNvSpPr/>
          <p:nvPr/>
        </p:nvSpPr>
        <p:spPr>
          <a:xfrm>
            <a:off x="7688406" y="3665360"/>
            <a:ext cx="2503982" cy="628722"/>
          </a:xfrm>
          <a:prstGeom prst="rect">
            <a:avLst/>
          </a:prstGeom>
          <a:solidFill>
            <a:srgbClr val="00800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265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C94BCDEB-BA8E-914D-903D-B197397C6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30003" y="3692195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" name="Rectangle 265">
            <a:extLst>
              <a:ext uri="{FF2B5EF4-FFF2-40B4-BE49-F238E27FC236}">
                <a16:creationId xmlns:a16="http://schemas.microsoft.com/office/drawing/2014/main" id="{D4A9AE6D-DBE6-7549-B44D-CF57391719FA}"/>
              </a:ext>
            </a:extLst>
          </p:cNvPr>
          <p:cNvSpPr/>
          <p:nvPr/>
        </p:nvSpPr>
        <p:spPr>
          <a:xfrm>
            <a:off x="6729617" y="3665360"/>
            <a:ext cx="869720" cy="628722"/>
          </a:xfrm>
          <a:prstGeom prst="rect">
            <a:avLst/>
          </a:prstGeom>
          <a:solidFill>
            <a:srgbClr val="00800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267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B3F5E8E7-6D8D-DA4A-BB51-BA70A1196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0197" y="3692195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8" name="Rectangle 267">
            <a:extLst>
              <a:ext uri="{FF2B5EF4-FFF2-40B4-BE49-F238E27FC236}">
                <a16:creationId xmlns:a16="http://schemas.microsoft.com/office/drawing/2014/main" id="{5D2A6FA6-2A8B-5346-9816-7FD23A4F918F}"/>
              </a:ext>
            </a:extLst>
          </p:cNvPr>
          <p:cNvSpPr/>
          <p:nvPr/>
        </p:nvSpPr>
        <p:spPr>
          <a:xfrm>
            <a:off x="7688406" y="4418504"/>
            <a:ext cx="1473985" cy="628722"/>
          </a:xfrm>
          <a:prstGeom prst="rect">
            <a:avLst/>
          </a:prstGeom>
          <a:solidFill>
            <a:srgbClr val="4F81BD">
              <a:lumMod val="50000"/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269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80BF7312-8B3B-5545-949B-57D49B243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85452" y="4454454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0" name="Rectangle 269">
            <a:extLst>
              <a:ext uri="{FF2B5EF4-FFF2-40B4-BE49-F238E27FC236}">
                <a16:creationId xmlns:a16="http://schemas.microsoft.com/office/drawing/2014/main" id="{59974097-DD5C-7940-8D0B-97BB398557EA}"/>
              </a:ext>
            </a:extLst>
          </p:cNvPr>
          <p:cNvSpPr/>
          <p:nvPr/>
        </p:nvSpPr>
        <p:spPr>
          <a:xfrm>
            <a:off x="6729617" y="4418504"/>
            <a:ext cx="869720" cy="628722"/>
          </a:xfrm>
          <a:prstGeom prst="rect">
            <a:avLst/>
          </a:prstGeom>
          <a:solidFill>
            <a:srgbClr val="4F81BD">
              <a:lumMod val="50000"/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271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43A8371E-28D4-C14F-9D69-113D8FCC8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0197" y="4445339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9AD1B1D-7439-8F48-A8E0-D9F5C728CA20}"/>
              </a:ext>
            </a:extLst>
          </p:cNvPr>
          <p:cNvCxnSpPr>
            <a:cxnSpLocks/>
          </p:cNvCxnSpPr>
          <p:nvPr/>
        </p:nvCxnSpPr>
        <p:spPr>
          <a:xfrm>
            <a:off x="-108488" y="6826870"/>
            <a:ext cx="12306609" cy="0"/>
          </a:xfrm>
          <a:prstGeom prst="line">
            <a:avLst/>
          </a:prstGeom>
          <a:ln w="1047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Slide Number Placeholder 5">
            <a:extLst>
              <a:ext uri="{FF2B5EF4-FFF2-40B4-BE49-F238E27FC236}">
                <a16:creationId xmlns:a16="http://schemas.microsoft.com/office/drawing/2014/main" id="{41A1F8F5-A418-9B42-9897-C9EBD75648C0}"/>
              </a:ext>
            </a:extLst>
          </p:cNvPr>
          <p:cNvSpPr txBox="1">
            <a:spLocks/>
          </p:cNvSpPr>
          <p:nvPr/>
        </p:nvSpPr>
        <p:spPr>
          <a:xfrm>
            <a:off x="11747500" y="6305550"/>
            <a:ext cx="520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66" name="Right Arrow 65">
            <a:extLst>
              <a:ext uri="{FF2B5EF4-FFF2-40B4-BE49-F238E27FC236}">
                <a16:creationId xmlns:a16="http://schemas.microsoft.com/office/drawing/2014/main" id="{B177DC72-4B5C-7A46-979B-E1FC305B2DE8}"/>
              </a:ext>
            </a:extLst>
          </p:cNvPr>
          <p:cNvSpPr/>
          <p:nvPr/>
        </p:nvSpPr>
        <p:spPr>
          <a:xfrm>
            <a:off x="900331" y="3565390"/>
            <a:ext cx="4088911" cy="171124"/>
          </a:xfrm>
          <a:prstGeom prst="rightArrow">
            <a:avLst>
              <a:gd name="adj1" fmla="val 50000"/>
              <a:gd name="adj2" fmla="val 128816"/>
            </a:avLst>
          </a:prstGeom>
          <a:solidFill>
            <a:srgbClr val="00B0F0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latin typeface="Georgia" panose="02040502050405020303" pitchFamily="18" charset="0"/>
              <a:ea typeface="ＭＳ Ｐゴシック" charset="0"/>
            </a:endParaRPr>
          </a:p>
        </p:txBody>
      </p:sp>
      <p:sp>
        <p:nvSpPr>
          <p:cNvPr id="67" name="Right Arrow 66">
            <a:extLst>
              <a:ext uri="{FF2B5EF4-FFF2-40B4-BE49-F238E27FC236}">
                <a16:creationId xmlns:a16="http://schemas.microsoft.com/office/drawing/2014/main" id="{5CCE29D0-7C06-A449-BB4E-AE297C6BA765}"/>
              </a:ext>
            </a:extLst>
          </p:cNvPr>
          <p:cNvSpPr/>
          <p:nvPr/>
        </p:nvSpPr>
        <p:spPr>
          <a:xfrm rot="10800000">
            <a:off x="900332" y="4223133"/>
            <a:ext cx="4076698" cy="168839"/>
          </a:xfrm>
          <a:prstGeom prst="rightArrow">
            <a:avLst>
              <a:gd name="adj1" fmla="val 50000"/>
              <a:gd name="adj2" fmla="val 128816"/>
            </a:avLst>
          </a:prstGeom>
          <a:solidFill>
            <a:srgbClr val="00B0F0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latin typeface="Georgia" panose="02040502050405020303" pitchFamily="18" charset="0"/>
              <a:ea typeface="ＭＳ Ｐゴシック" charset="0"/>
            </a:endParaRPr>
          </a:p>
        </p:txBody>
      </p:sp>
      <p:sp>
        <p:nvSpPr>
          <p:cNvPr id="69" name="31 - Ελλειψοειδής επεξήγηση">
            <a:extLst>
              <a:ext uri="{FF2B5EF4-FFF2-40B4-BE49-F238E27FC236}">
                <a16:creationId xmlns:a16="http://schemas.microsoft.com/office/drawing/2014/main" id="{6B63C428-A622-A242-9835-27F9489434EB}"/>
              </a:ext>
            </a:extLst>
          </p:cNvPr>
          <p:cNvSpPr/>
          <p:nvPr/>
        </p:nvSpPr>
        <p:spPr>
          <a:xfrm>
            <a:off x="5377058" y="1301541"/>
            <a:ext cx="2979129" cy="1089085"/>
          </a:xfrm>
          <a:prstGeom prst="wedgeEllipseCallout">
            <a:avLst>
              <a:gd name="adj1" fmla="val 64513"/>
              <a:gd name="adj2" fmla="val 9908"/>
            </a:avLst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defTabSz="457200">
              <a:defRPr/>
            </a:pPr>
            <a:r>
              <a:rPr lang="en-US" sz="2000" b="1" kern="0" dirty="0">
                <a:solidFill>
                  <a:srgbClr val="FF0000"/>
                </a:solidFill>
                <a:ea typeface="ＭＳ Ｐゴシック" charset="0"/>
              </a:rPr>
              <a:t>Query leakage: </a:t>
            </a:r>
            <a:r>
              <a:rPr lang="en-US" sz="2000" kern="0" dirty="0">
                <a:solidFill>
                  <a:srgbClr val="000000"/>
                </a:solidFill>
                <a:ea typeface="ＭＳ Ｐゴシック" charset="0"/>
              </a:rPr>
              <a:t>leakage during the query execution</a:t>
            </a:r>
            <a:endParaRPr lang="en-US" sz="20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DD29C29-DB50-DF4F-9A6D-641D02617037}"/>
              </a:ext>
            </a:extLst>
          </p:cNvPr>
          <p:cNvSpPr txBox="1"/>
          <p:nvPr/>
        </p:nvSpPr>
        <p:spPr>
          <a:xfrm>
            <a:off x="7723140" y="2719875"/>
            <a:ext cx="67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PRF()</a:t>
            </a:r>
            <a:endParaRPr lang="en-US" baseline="-25000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C2FCE39-80DD-9B4D-8FE2-4563F317E603}"/>
              </a:ext>
            </a:extLst>
          </p:cNvPr>
          <p:cNvSpPr txBox="1"/>
          <p:nvPr/>
        </p:nvSpPr>
        <p:spPr>
          <a:xfrm>
            <a:off x="8290463" y="2718857"/>
            <a:ext cx="67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PRF()</a:t>
            </a:r>
            <a:endParaRPr lang="en-US" baseline="-25000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4FC9BE4-3B13-9C44-A67E-B44A241CA221}"/>
              </a:ext>
            </a:extLst>
          </p:cNvPr>
          <p:cNvSpPr txBox="1"/>
          <p:nvPr/>
        </p:nvSpPr>
        <p:spPr>
          <a:xfrm>
            <a:off x="8880096" y="2728405"/>
            <a:ext cx="67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PRF()</a:t>
            </a:r>
            <a:endParaRPr lang="en-US" baseline="-25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319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43"/>
    </mc:Choice>
    <mc:Fallback xmlns="">
      <p:transition spd="slow" advTm="18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le 4">
            <a:extLst>
              <a:ext uri="{FF2B5EF4-FFF2-40B4-BE49-F238E27FC236}">
                <a16:creationId xmlns:a16="http://schemas.microsoft.com/office/drawing/2014/main" id="{52254074-CEA4-0F43-A28D-077902DD7CF2}"/>
              </a:ext>
            </a:extLst>
          </p:cNvPr>
          <p:cNvSpPr txBox="1">
            <a:spLocks/>
          </p:cNvSpPr>
          <p:nvPr/>
        </p:nvSpPr>
        <p:spPr bwMode="auto">
          <a:xfrm>
            <a:off x="495300" y="381000"/>
            <a:ext cx="96869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n-lt"/>
                <a:ea typeface="ＭＳ Ｐゴシック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/>
                <a:ea typeface="宋体" pitchFamily="2" charset="-122"/>
                <a:cs typeface="Arial" panose="020B0604020202020204" pitchFamily="34" charset="0"/>
              </a:rPr>
              <a:t>Keyword vs Database Search Problem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6F54614F-72D6-284B-9B2E-66618796DBFE}"/>
              </a:ext>
            </a:extLst>
          </p:cNvPr>
          <p:cNvSpPr/>
          <p:nvPr/>
        </p:nvSpPr>
        <p:spPr>
          <a:xfrm>
            <a:off x="5206029" y="1382648"/>
            <a:ext cx="4636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ea typeface="ＭＳ Ｐゴシック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ea typeface="ＭＳ Ｐゴシック" charset="0"/>
              </a:rPr>
              <a:t>1</a:t>
            </a:r>
            <a:endParaRPr lang="en-US" sz="280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311DE03-B978-CD4C-BD08-B3203B454DEC}"/>
              </a:ext>
            </a:extLst>
          </p:cNvPr>
          <p:cNvSpPr/>
          <p:nvPr/>
        </p:nvSpPr>
        <p:spPr>
          <a:xfrm>
            <a:off x="5216728" y="1856164"/>
            <a:ext cx="4636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ea typeface="ＭＳ Ｐゴシック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ea typeface="ＭＳ Ｐゴシック" charset="0"/>
              </a:rPr>
              <a:t>2</a:t>
            </a:r>
            <a:endParaRPr lang="en-US" sz="280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B4658AD-6581-5F4A-B7A8-46F9A54384FD}"/>
              </a:ext>
            </a:extLst>
          </p:cNvPr>
          <p:cNvSpPr/>
          <p:nvPr/>
        </p:nvSpPr>
        <p:spPr>
          <a:xfrm>
            <a:off x="5204023" y="2610931"/>
            <a:ext cx="4920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ea typeface="ＭＳ Ｐゴシック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ea typeface="ＭＳ Ｐゴシック" charset="0"/>
              </a:rPr>
              <a:t>N</a:t>
            </a:r>
            <a:endParaRPr lang="en-US" sz="2800" dirty="0">
              <a:solidFill>
                <a:srgbClr val="000000"/>
              </a:solidFill>
              <a:ea typeface="ＭＳ Ｐゴシック" charset="0"/>
            </a:endParaRPr>
          </a:p>
        </p:txBody>
      </p:sp>
      <p:graphicFrame>
        <p:nvGraphicFramePr>
          <p:cNvPr id="73" name="Table 72">
            <a:extLst>
              <a:ext uri="{FF2B5EF4-FFF2-40B4-BE49-F238E27FC236}">
                <a16:creationId xmlns:a16="http://schemas.microsoft.com/office/drawing/2014/main" id="{B0B65D74-7E73-A44D-B13C-68618FCAAD0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650669" y="2707034"/>
          <a:ext cx="4282308" cy="365760"/>
        </p:xfrm>
        <a:graphic>
          <a:graphicData uri="http://schemas.openxmlformats.org/drawingml/2006/table">
            <a:tbl>
              <a:tblPr firstRow="1" bandRow="1"/>
              <a:tblGrid>
                <a:gridCol w="9294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96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53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05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Bruce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William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UMD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30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$2,000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4" name="Picture 2" descr="http://fixyoursoftware.com/wp-content/uploads/2015/01/zz.png">
            <a:extLst>
              <a:ext uri="{FF2B5EF4-FFF2-40B4-BE49-F238E27FC236}">
                <a16:creationId xmlns:a16="http://schemas.microsoft.com/office/drawing/2014/main" id="{3A1F573B-51F5-5E43-B7CC-504DB75AD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0685" y="2225575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http://fixyoursoftware.com/wp-content/uploads/2015/01/zz.png">
            <a:extLst>
              <a:ext uri="{FF2B5EF4-FFF2-40B4-BE49-F238E27FC236}">
                <a16:creationId xmlns:a16="http://schemas.microsoft.com/office/drawing/2014/main" id="{C2438548-A690-2D40-9010-35546300E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0950" y="2225575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http://fixyoursoftware.com/wp-content/uploads/2015/01/zz.png">
            <a:extLst>
              <a:ext uri="{FF2B5EF4-FFF2-40B4-BE49-F238E27FC236}">
                <a16:creationId xmlns:a16="http://schemas.microsoft.com/office/drawing/2014/main" id="{C905D3A2-599A-664A-A75A-FB1D87E34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1215" y="2225575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http://fixyoursoftware.com/wp-content/uploads/2015/01/zz.png">
            <a:extLst>
              <a:ext uri="{FF2B5EF4-FFF2-40B4-BE49-F238E27FC236}">
                <a16:creationId xmlns:a16="http://schemas.microsoft.com/office/drawing/2014/main" id="{50D00684-03B9-3342-9CEF-EEA72047B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1480" y="2225575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http://fixyoursoftware.com/wp-content/uploads/2015/01/zz.png">
            <a:extLst>
              <a:ext uri="{FF2B5EF4-FFF2-40B4-BE49-F238E27FC236}">
                <a16:creationId xmlns:a16="http://schemas.microsoft.com/office/drawing/2014/main" id="{579179C7-9D1C-8A4D-85A2-CA88EFBBC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1745" y="2225575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http://fixyoursoftware.com/wp-content/uploads/2015/01/zz.png">
            <a:extLst>
              <a:ext uri="{FF2B5EF4-FFF2-40B4-BE49-F238E27FC236}">
                <a16:creationId xmlns:a16="http://schemas.microsoft.com/office/drawing/2014/main" id="{5E884A6C-FB9C-BE47-8A56-A84F342BB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2010" y="2225575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2BF71DC0-8699-A64D-AFF6-A8CAF549494C}"/>
              </a:ext>
            </a:extLst>
          </p:cNvPr>
          <p:cNvSpPr/>
          <p:nvPr/>
        </p:nvSpPr>
        <p:spPr>
          <a:xfrm>
            <a:off x="1265583" y="1565797"/>
            <a:ext cx="4536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ea typeface="ＭＳ Ｐゴシック" charset="0"/>
              </a:rPr>
              <a:t>F</a:t>
            </a:r>
            <a:r>
              <a:rPr lang="en-US" sz="1600" dirty="0">
                <a:solidFill>
                  <a:srgbClr val="000000"/>
                </a:solidFill>
                <a:ea typeface="ＭＳ Ｐゴシック" charset="0"/>
              </a:rPr>
              <a:t>1</a:t>
            </a:r>
            <a:endParaRPr lang="en-US" sz="280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4ED5602-E455-1B41-8C5A-3EADD517C408}"/>
              </a:ext>
            </a:extLst>
          </p:cNvPr>
          <p:cNvSpPr/>
          <p:nvPr/>
        </p:nvSpPr>
        <p:spPr>
          <a:xfrm>
            <a:off x="1820202" y="1565797"/>
            <a:ext cx="4536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ea typeface="ＭＳ Ｐゴシック" charset="0"/>
              </a:rPr>
              <a:t>F</a:t>
            </a:r>
            <a:r>
              <a:rPr lang="en-US" sz="1600" dirty="0">
                <a:solidFill>
                  <a:srgbClr val="000000"/>
                </a:solidFill>
                <a:ea typeface="ＭＳ Ｐゴシック" charset="0"/>
              </a:rPr>
              <a:t>2</a:t>
            </a:r>
            <a:endParaRPr lang="en-US" sz="280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C86E1B33-8DFC-4440-BF02-D357334435D1}"/>
              </a:ext>
            </a:extLst>
          </p:cNvPr>
          <p:cNvSpPr/>
          <p:nvPr/>
        </p:nvSpPr>
        <p:spPr>
          <a:xfrm>
            <a:off x="2430316" y="1565797"/>
            <a:ext cx="4536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ea typeface="ＭＳ Ｐゴシック" charset="0"/>
              </a:rPr>
              <a:t>F</a:t>
            </a:r>
            <a:r>
              <a:rPr lang="en-US" sz="1600" dirty="0">
                <a:solidFill>
                  <a:srgbClr val="000000"/>
                </a:solidFill>
                <a:ea typeface="ＭＳ Ｐゴシック" charset="0"/>
              </a:rPr>
              <a:t>3</a:t>
            </a:r>
            <a:endParaRPr lang="en-US" sz="280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985F29B-2F65-7C4B-8AA8-CE78B618CAF1}"/>
              </a:ext>
            </a:extLst>
          </p:cNvPr>
          <p:cNvSpPr/>
          <p:nvPr/>
        </p:nvSpPr>
        <p:spPr>
          <a:xfrm>
            <a:off x="3033327" y="1565797"/>
            <a:ext cx="4539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ea typeface="ＭＳ Ｐゴシック" charset="0"/>
              </a:rPr>
              <a:t>F</a:t>
            </a:r>
            <a:r>
              <a:rPr lang="en-US" sz="1600" dirty="0">
                <a:solidFill>
                  <a:srgbClr val="000000"/>
                </a:solidFill>
                <a:ea typeface="ＭＳ Ｐゴシック" charset="0"/>
              </a:rPr>
              <a:t>4</a:t>
            </a:r>
            <a:endParaRPr lang="en-US" sz="280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89C878E-21D7-7E4B-B39C-E3A24648ECD1}"/>
              </a:ext>
            </a:extLst>
          </p:cNvPr>
          <p:cNvSpPr/>
          <p:nvPr/>
        </p:nvSpPr>
        <p:spPr>
          <a:xfrm>
            <a:off x="3609244" y="1565797"/>
            <a:ext cx="4536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ea typeface="ＭＳ Ｐゴシック" charset="0"/>
              </a:rPr>
              <a:t>F</a:t>
            </a:r>
            <a:r>
              <a:rPr lang="en-US" sz="1600" dirty="0">
                <a:solidFill>
                  <a:srgbClr val="000000"/>
                </a:solidFill>
                <a:ea typeface="ＭＳ Ｐゴシック" charset="0"/>
              </a:rPr>
              <a:t>5</a:t>
            </a:r>
            <a:endParaRPr lang="en-US" sz="280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07C948E2-2F09-6847-906F-0C7700EE6726}"/>
              </a:ext>
            </a:extLst>
          </p:cNvPr>
          <p:cNvSpPr/>
          <p:nvPr/>
        </p:nvSpPr>
        <p:spPr>
          <a:xfrm>
            <a:off x="4166908" y="1565797"/>
            <a:ext cx="4536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ea typeface="ＭＳ Ｐゴシック" charset="0"/>
              </a:rPr>
              <a:t>F</a:t>
            </a:r>
            <a:r>
              <a:rPr lang="en-US" sz="1600" dirty="0">
                <a:solidFill>
                  <a:srgbClr val="000000"/>
                </a:solidFill>
                <a:ea typeface="ＭＳ Ｐゴシック" charset="0"/>
              </a:rPr>
              <a:t>6</a:t>
            </a:r>
            <a:endParaRPr lang="en-US" sz="280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C929E685-FA0A-684F-9A02-F72956125AFB}"/>
              </a:ext>
            </a:extLst>
          </p:cNvPr>
          <p:cNvSpPr/>
          <p:nvPr/>
        </p:nvSpPr>
        <p:spPr>
          <a:xfrm>
            <a:off x="1305266" y="3361763"/>
            <a:ext cx="510125" cy="470516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29580B2-0ED8-9540-B104-CA223D8549AB}"/>
              </a:ext>
            </a:extLst>
          </p:cNvPr>
          <p:cNvSpPr/>
          <p:nvPr/>
        </p:nvSpPr>
        <p:spPr>
          <a:xfrm>
            <a:off x="1305266" y="4077661"/>
            <a:ext cx="510125" cy="470516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62514240-0A58-BE44-9538-261602519D45}"/>
              </a:ext>
            </a:extLst>
          </p:cNvPr>
          <p:cNvSpPr/>
          <p:nvPr/>
        </p:nvSpPr>
        <p:spPr>
          <a:xfrm>
            <a:off x="1305266" y="5018665"/>
            <a:ext cx="510125" cy="470516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74D85E6C-1B84-114F-959D-7D6A6269B603}"/>
              </a:ext>
            </a:extLst>
          </p:cNvPr>
          <p:cNvSpPr/>
          <p:nvPr/>
        </p:nvSpPr>
        <p:spPr>
          <a:xfrm>
            <a:off x="2088475" y="3361763"/>
            <a:ext cx="510125" cy="470516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94E4BB01-72D4-A94C-9002-CEAF7B496519}"/>
              </a:ext>
            </a:extLst>
          </p:cNvPr>
          <p:cNvSpPr/>
          <p:nvPr/>
        </p:nvSpPr>
        <p:spPr>
          <a:xfrm>
            <a:off x="2596731" y="3361763"/>
            <a:ext cx="510125" cy="470516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3406637E-4689-1742-B9AB-AE6EF068AFA2}"/>
              </a:ext>
            </a:extLst>
          </p:cNvPr>
          <p:cNvSpPr/>
          <p:nvPr/>
        </p:nvSpPr>
        <p:spPr>
          <a:xfrm>
            <a:off x="3115157" y="3361763"/>
            <a:ext cx="510125" cy="470516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C5ACDB1A-3C34-C946-806C-31B0C5AC7462}"/>
              </a:ext>
            </a:extLst>
          </p:cNvPr>
          <p:cNvSpPr/>
          <p:nvPr/>
        </p:nvSpPr>
        <p:spPr>
          <a:xfrm>
            <a:off x="2088475" y="4077661"/>
            <a:ext cx="510125" cy="470516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2F469843-B2D5-7040-85A6-2A3346414B8D}"/>
              </a:ext>
            </a:extLst>
          </p:cNvPr>
          <p:cNvSpPr/>
          <p:nvPr/>
        </p:nvSpPr>
        <p:spPr>
          <a:xfrm>
            <a:off x="2596731" y="4077661"/>
            <a:ext cx="510125" cy="470516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DBA181F9-AC84-1449-A88D-1C56103305C2}"/>
              </a:ext>
            </a:extLst>
          </p:cNvPr>
          <p:cNvSpPr/>
          <p:nvPr/>
        </p:nvSpPr>
        <p:spPr>
          <a:xfrm>
            <a:off x="3115157" y="4077661"/>
            <a:ext cx="510125" cy="470516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D50B3FB5-DB4A-3745-9DA3-1133C59069E2}"/>
              </a:ext>
            </a:extLst>
          </p:cNvPr>
          <p:cNvSpPr/>
          <p:nvPr/>
        </p:nvSpPr>
        <p:spPr>
          <a:xfrm>
            <a:off x="3633583" y="4077661"/>
            <a:ext cx="510125" cy="470516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CF7CB82E-DFC8-3343-9A1D-EA3A827ECDC4}"/>
              </a:ext>
            </a:extLst>
          </p:cNvPr>
          <p:cNvSpPr/>
          <p:nvPr/>
        </p:nvSpPr>
        <p:spPr>
          <a:xfrm>
            <a:off x="2088475" y="5017646"/>
            <a:ext cx="510125" cy="470516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5471CD68-39F4-6749-BDFF-453705142587}"/>
              </a:ext>
            </a:extLst>
          </p:cNvPr>
          <p:cNvSpPr/>
          <p:nvPr/>
        </p:nvSpPr>
        <p:spPr>
          <a:xfrm>
            <a:off x="2596731" y="5017646"/>
            <a:ext cx="510125" cy="470516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AA57F907-E16F-894F-90B9-FE0095BF0F63}"/>
              </a:ext>
            </a:extLst>
          </p:cNvPr>
          <p:cNvCxnSpPr>
            <a:stCxn id="86" idx="3"/>
            <a:endCxn id="89" idx="1"/>
          </p:cNvCxnSpPr>
          <p:nvPr/>
        </p:nvCxnSpPr>
        <p:spPr>
          <a:xfrm>
            <a:off x="1815391" y="3597021"/>
            <a:ext cx="273084" cy="0"/>
          </a:xfrm>
          <a:prstGeom prst="straightConnector1">
            <a:avLst/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922DBDEE-D77F-B249-ABF3-1613251A5B7C}"/>
              </a:ext>
            </a:extLst>
          </p:cNvPr>
          <p:cNvCxnSpPr/>
          <p:nvPr/>
        </p:nvCxnSpPr>
        <p:spPr>
          <a:xfrm>
            <a:off x="1815391" y="4324990"/>
            <a:ext cx="273084" cy="0"/>
          </a:xfrm>
          <a:prstGeom prst="straightConnector1">
            <a:avLst/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A85A5A44-B872-7140-BD2A-96BAE889C8D7}"/>
              </a:ext>
            </a:extLst>
          </p:cNvPr>
          <p:cNvCxnSpPr/>
          <p:nvPr/>
        </p:nvCxnSpPr>
        <p:spPr>
          <a:xfrm>
            <a:off x="1815391" y="5269868"/>
            <a:ext cx="273084" cy="0"/>
          </a:xfrm>
          <a:prstGeom prst="straightConnector1">
            <a:avLst/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id="{18102A23-F913-3C47-A8D6-93CE3E12F3BC}"/>
              </a:ext>
            </a:extLst>
          </p:cNvPr>
          <p:cNvSpPr/>
          <p:nvPr/>
        </p:nvSpPr>
        <p:spPr>
          <a:xfrm>
            <a:off x="5294545" y="3372517"/>
            <a:ext cx="510125" cy="470516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27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AA0F3E29-6D30-5F49-A208-035C6E2EFE90}"/>
              </a:ext>
            </a:extLst>
          </p:cNvPr>
          <p:cNvSpPr/>
          <p:nvPr/>
        </p:nvSpPr>
        <p:spPr>
          <a:xfrm>
            <a:off x="5294545" y="4088415"/>
            <a:ext cx="510125" cy="470516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B1F8D1F6-5E1E-3D4C-8598-301B12B0A1F6}"/>
              </a:ext>
            </a:extLst>
          </p:cNvPr>
          <p:cNvSpPr/>
          <p:nvPr/>
        </p:nvSpPr>
        <p:spPr>
          <a:xfrm>
            <a:off x="5294545" y="5029419"/>
            <a:ext cx="510125" cy="470516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7118359B-75A3-F04B-B778-E20825878E15}"/>
              </a:ext>
            </a:extLst>
          </p:cNvPr>
          <p:cNvSpPr/>
          <p:nvPr/>
        </p:nvSpPr>
        <p:spPr>
          <a:xfrm>
            <a:off x="6077754" y="3372517"/>
            <a:ext cx="510125" cy="470516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3BC5B1C3-84FF-E941-9F12-EAF0AE834767}"/>
              </a:ext>
            </a:extLst>
          </p:cNvPr>
          <p:cNvSpPr/>
          <p:nvPr/>
        </p:nvSpPr>
        <p:spPr>
          <a:xfrm>
            <a:off x="6586010" y="3372517"/>
            <a:ext cx="510125" cy="470516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2E058E46-6EDF-FD4B-A7ED-FCA7535C0E81}"/>
              </a:ext>
            </a:extLst>
          </p:cNvPr>
          <p:cNvSpPr/>
          <p:nvPr/>
        </p:nvSpPr>
        <p:spPr>
          <a:xfrm>
            <a:off x="7104436" y="3372517"/>
            <a:ext cx="510125" cy="470516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1DEB4BC5-A5B7-DA43-A32B-4EAFAECDDE5E}"/>
              </a:ext>
            </a:extLst>
          </p:cNvPr>
          <p:cNvSpPr/>
          <p:nvPr/>
        </p:nvSpPr>
        <p:spPr>
          <a:xfrm>
            <a:off x="6077754" y="4088415"/>
            <a:ext cx="510125" cy="470516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491944E5-82D2-5F44-A49D-18E226D5C47D}"/>
              </a:ext>
            </a:extLst>
          </p:cNvPr>
          <p:cNvSpPr/>
          <p:nvPr/>
        </p:nvSpPr>
        <p:spPr>
          <a:xfrm>
            <a:off x="6586010" y="4088415"/>
            <a:ext cx="510125" cy="470516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C4977754-A88E-7E4E-811C-7A787E447588}"/>
              </a:ext>
            </a:extLst>
          </p:cNvPr>
          <p:cNvSpPr/>
          <p:nvPr/>
        </p:nvSpPr>
        <p:spPr>
          <a:xfrm>
            <a:off x="7104436" y="4088415"/>
            <a:ext cx="510125" cy="470516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B37F72F9-5A2B-DE4D-9FC2-72CBD7E4DFF2}"/>
              </a:ext>
            </a:extLst>
          </p:cNvPr>
          <p:cNvSpPr/>
          <p:nvPr/>
        </p:nvSpPr>
        <p:spPr>
          <a:xfrm>
            <a:off x="7622862" y="4088415"/>
            <a:ext cx="510125" cy="470516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36B2A831-0348-5441-8D4D-B63A63ADEA32}"/>
              </a:ext>
            </a:extLst>
          </p:cNvPr>
          <p:cNvSpPr/>
          <p:nvPr/>
        </p:nvSpPr>
        <p:spPr>
          <a:xfrm>
            <a:off x="6077754" y="5028400"/>
            <a:ext cx="510125" cy="470516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C3F7EFB9-3207-1C4E-AB7A-AC8042CFB4DF}"/>
              </a:ext>
            </a:extLst>
          </p:cNvPr>
          <p:cNvSpPr/>
          <p:nvPr/>
        </p:nvSpPr>
        <p:spPr>
          <a:xfrm>
            <a:off x="6586010" y="5028400"/>
            <a:ext cx="510125" cy="470516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FA0E3423-950E-5345-95A4-4A74AB590CEE}"/>
              </a:ext>
            </a:extLst>
          </p:cNvPr>
          <p:cNvCxnSpPr>
            <a:stCxn id="101" idx="3"/>
            <a:endCxn id="104" idx="1"/>
          </p:cNvCxnSpPr>
          <p:nvPr/>
        </p:nvCxnSpPr>
        <p:spPr>
          <a:xfrm>
            <a:off x="5804670" y="3607775"/>
            <a:ext cx="273084" cy="0"/>
          </a:xfrm>
          <a:prstGeom prst="straightConnector1">
            <a:avLst/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64825946-5012-B749-A40D-03559C346BBD}"/>
              </a:ext>
            </a:extLst>
          </p:cNvPr>
          <p:cNvCxnSpPr/>
          <p:nvPr/>
        </p:nvCxnSpPr>
        <p:spPr>
          <a:xfrm>
            <a:off x="5804670" y="4335744"/>
            <a:ext cx="273084" cy="0"/>
          </a:xfrm>
          <a:prstGeom prst="straightConnector1">
            <a:avLst/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F368F513-A6EA-4249-B36B-64B18F3249BE}"/>
              </a:ext>
            </a:extLst>
          </p:cNvPr>
          <p:cNvCxnSpPr/>
          <p:nvPr/>
        </p:nvCxnSpPr>
        <p:spPr>
          <a:xfrm>
            <a:off x="5804670" y="5280622"/>
            <a:ext cx="273084" cy="0"/>
          </a:xfrm>
          <a:prstGeom prst="straightConnector1">
            <a:avLst/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  <a:tailEnd type="triangle"/>
          </a:ln>
          <a:effectLst/>
        </p:spPr>
      </p:cxnSp>
      <p:graphicFrame>
        <p:nvGraphicFramePr>
          <p:cNvPr id="116" name="Table 115">
            <a:extLst>
              <a:ext uri="{FF2B5EF4-FFF2-40B4-BE49-F238E27FC236}">
                <a16:creationId xmlns:a16="http://schemas.microsoft.com/office/drawing/2014/main" id="{1F8B4015-2B85-1C4E-83D5-D870931053E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650669" y="1972095"/>
          <a:ext cx="4282308" cy="365760"/>
        </p:xfrm>
        <a:graphic>
          <a:graphicData uri="http://schemas.openxmlformats.org/drawingml/2006/table">
            <a:tbl>
              <a:tblPr firstRow="1" bandRow="1"/>
              <a:tblGrid>
                <a:gridCol w="9294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96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53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05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Alice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Lu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UCLA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28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$4,000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7" name="Table 116">
            <a:extLst>
              <a:ext uri="{FF2B5EF4-FFF2-40B4-BE49-F238E27FC236}">
                <a16:creationId xmlns:a16="http://schemas.microsoft.com/office/drawing/2014/main" id="{A036B133-F11C-3942-BC28-A1FA3714422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650669" y="1511052"/>
          <a:ext cx="4282308" cy="365760"/>
        </p:xfrm>
        <a:graphic>
          <a:graphicData uri="http://schemas.openxmlformats.org/drawingml/2006/table">
            <a:tbl>
              <a:tblPr firstRow="1" bandRow="1"/>
              <a:tblGrid>
                <a:gridCol w="9294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96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53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05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John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Smith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CMU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27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$3</a:t>
                      </a:r>
                      <a:r>
                        <a:rPr lang="en-US" sz="1800" baseline="0" dirty="0"/>
                        <a:t>,000</a:t>
                      </a:r>
                      <a:endParaRPr lang="en-US" sz="1800" dirty="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8" name="TextBox 117">
            <a:extLst>
              <a:ext uri="{FF2B5EF4-FFF2-40B4-BE49-F238E27FC236}">
                <a16:creationId xmlns:a16="http://schemas.microsoft.com/office/drawing/2014/main" id="{8A791F12-0067-CF4E-BE68-4028E3B1C590}"/>
              </a:ext>
            </a:extLst>
          </p:cNvPr>
          <p:cNvSpPr txBox="1"/>
          <p:nvPr/>
        </p:nvSpPr>
        <p:spPr>
          <a:xfrm rot="5400000">
            <a:off x="6258848" y="4543774"/>
            <a:ext cx="437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mr-IN" sz="2800" b="1" dirty="0">
                <a:solidFill>
                  <a:srgbClr val="000000"/>
                </a:solidFill>
                <a:ea typeface="ＭＳ Ｐゴシック" charset="0"/>
              </a:rPr>
              <a:t>…</a:t>
            </a:r>
            <a:endParaRPr lang="en-US" sz="2800" b="1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5ED07334-8FD3-3B42-8597-DE1F268637A9}"/>
              </a:ext>
            </a:extLst>
          </p:cNvPr>
          <p:cNvSpPr txBox="1"/>
          <p:nvPr/>
        </p:nvSpPr>
        <p:spPr>
          <a:xfrm rot="5400000">
            <a:off x="2242383" y="4527102"/>
            <a:ext cx="437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mr-IN" sz="2800" b="1" dirty="0">
                <a:solidFill>
                  <a:srgbClr val="000000"/>
                </a:solidFill>
                <a:ea typeface="ＭＳ Ｐゴシック" charset="0"/>
              </a:rPr>
              <a:t>…</a:t>
            </a:r>
            <a:endParaRPr lang="en-US" sz="2800" b="1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05E85FFD-860B-4044-9438-171CFA92CF3D}"/>
              </a:ext>
            </a:extLst>
          </p:cNvPr>
          <p:cNvSpPr txBox="1"/>
          <p:nvPr/>
        </p:nvSpPr>
        <p:spPr>
          <a:xfrm rot="5400000">
            <a:off x="7348067" y="2226593"/>
            <a:ext cx="437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mr-IN" sz="2800" b="1" dirty="0">
                <a:solidFill>
                  <a:srgbClr val="000000"/>
                </a:solidFill>
                <a:ea typeface="ＭＳ Ｐゴシック" charset="0"/>
              </a:rPr>
              <a:t>…</a:t>
            </a:r>
            <a:endParaRPr lang="en-US" sz="2800" b="1" dirty="0">
              <a:solidFill>
                <a:srgbClr val="000000"/>
              </a:solidFill>
              <a:ea typeface="ＭＳ Ｐゴシック" charset="0"/>
            </a:endParaRPr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52060D18-5D8C-DC45-8B84-18B7126E1E9E}"/>
              </a:ext>
            </a:extLst>
          </p:cNvPr>
          <p:cNvCxnSpPr/>
          <p:nvPr/>
        </p:nvCxnSpPr>
        <p:spPr>
          <a:xfrm>
            <a:off x="4877980" y="1316387"/>
            <a:ext cx="17324" cy="4889737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ash"/>
            <a:miter lim="800000"/>
          </a:ln>
          <a:effectLst/>
        </p:spPr>
      </p:cxnSp>
      <p:sp>
        <p:nvSpPr>
          <p:cNvPr id="122" name="Oval 121">
            <a:extLst>
              <a:ext uri="{FF2B5EF4-FFF2-40B4-BE49-F238E27FC236}">
                <a16:creationId xmlns:a16="http://schemas.microsoft.com/office/drawing/2014/main" id="{FE27DF18-6669-2E42-A837-3151D4E32A00}"/>
              </a:ext>
            </a:extLst>
          </p:cNvPr>
          <p:cNvSpPr/>
          <p:nvPr/>
        </p:nvSpPr>
        <p:spPr>
          <a:xfrm>
            <a:off x="2042122" y="3361818"/>
            <a:ext cx="589399" cy="45951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3DB6FB75-DC21-3B42-87E8-606E461E061D}"/>
              </a:ext>
            </a:extLst>
          </p:cNvPr>
          <p:cNvSpPr/>
          <p:nvPr/>
        </p:nvSpPr>
        <p:spPr>
          <a:xfrm>
            <a:off x="2589261" y="5035165"/>
            <a:ext cx="589399" cy="45951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23D05DE8-8792-BD48-BBDB-EAF32D769C86}"/>
              </a:ext>
            </a:extLst>
          </p:cNvPr>
          <p:cNvSpPr/>
          <p:nvPr/>
        </p:nvSpPr>
        <p:spPr>
          <a:xfrm>
            <a:off x="-44149" y="5927358"/>
            <a:ext cx="5033237" cy="5613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ea typeface="ＭＳ Ｐゴシック" charset="0"/>
              </a:rPr>
              <a:t>SE-&gt; leakage: </a:t>
            </a:r>
            <a:r>
              <a:rPr lang="en-US" sz="2400" b="1" dirty="0">
                <a:solidFill>
                  <a:srgbClr val="FF0000"/>
                </a:solidFill>
                <a:ea typeface="ＭＳ Ｐゴシック" charset="0"/>
              </a:rPr>
              <a:t>Access + Search patterns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DBC45665-479D-6742-91CE-AAC3D3B3E28C}"/>
              </a:ext>
            </a:extLst>
          </p:cNvPr>
          <p:cNvSpPr/>
          <p:nvPr/>
        </p:nvSpPr>
        <p:spPr>
          <a:xfrm>
            <a:off x="5012526" y="5910574"/>
            <a:ext cx="5330818" cy="5613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ea typeface="ＭＳ Ｐゴシック" charset="0"/>
              </a:rPr>
              <a:t>SE-&gt;leakage: </a:t>
            </a:r>
            <a:r>
              <a:rPr lang="en-US" sz="2400" b="1" dirty="0">
                <a:solidFill>
                  <a:srgbClr val="FF0000"/>
                </a:solidFill>
                <a:ea typeface="ＭＳ Ｐゴシック" charset="0"/>
              </a:rPr>
              <a:t>Result size + search pattern</a:t>
            </a:r>
            <a:endParaRPr lang="en-US" sz="2400" dirty="0">
              <a:solidFill>
                <a:srgbClr val="FF0000"/>
              </a:solidFill>
              <a:ea typeface="ＭＳ Ｐゴシック" charset="0"/>
            </a:endParaRP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3BACD4E7-ED4D-5B43-9AA6-2276AA53DEEE}"/>
              </a:ext>
            </a:extLst>
          </p:cNvPr>
          <p:cNvSpPr/>
          <p:nvPr/>
        </p:nvSpPr>
        <p:spPr>
          <a:xfrm>
            <a:off x="5998480" y="3378019"/>
            <a:ext cx="589399" cy="45951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D7BE2FA6-7FBC-264A-B50F-A4063F2B680F}"/>
              </a:ext>
            </a:extLst>
          </p:cNvPr>
          <p:cNvSpPr/>
          <p:nvPr/>
        </p:nvSpPr>
        <p:spPr>
          <a:xfrm>
            <a:off x="8460845" y="1511051"/>
            <a:ext cx="517925" cy="39481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89EB79D4-5E62-E046-8083-F10FB4D589DB}"/>
              </a:ext>
            </a:extLst>
          </p:cNvPr>
          <p:cNvSpPr/>
          <p:nvPr/>
        </p:nvSpPr>
        <p:spPr>
          <a:xfrm>
            <a:off x="8460845" y="1316387"/>
            <a:ext cx="517925" cy="1934790"/>
          </a:xfrm>
          <a:prstGeom prst="rect">
            <a:avLst/>
          </a:prstGeom>
          <a:noFill/>
          <a:ln w="57150" cap="flat" cmpd="sng" algn="ctr">
            <a:solidFill>
              <a:srgbClr val="283A6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A68BBC1-B9CE-3740-95EC-C32729F4B061}"/>
              </a:ext>
            </a:extLst>
          </p:cNvPr>
          <p:cNvSpPr/>
          <p:nvPr/>
        </p:nvSpPr>
        <p:spPr>
          <a:xfrm>
            <a:off x="1170136" y="5491581"/>
            <a:ext cx="2708177" cy="5613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ea typeface="ＭＳ Ｐゴシック" charset="0"/>
              </a:rPr>
              <a:t>Setup Leakage: </a:t>
            </a:r>
            <a:r>
              <a:rPr lang="en-US" sz="2400" b="1" dirty="0" err="1">
                <a:solidFill>
                  <a:srgbClr val="FF0000"/>
                </a:solidFill>
                <a:ea typeface="ＭＳ Ｐゴシック" charset="0"/>
              </a:rPr>
              <a:t>N,m</a:t>
            </a:r>
            <a:endParaRPr lang="en-US" sz="2400" dirty="0">
              <a:solidFill>
                <a:srgbClr val="FF0000"/>
              </a:solidFill>
              <a:ea typeface="ＭＳ Ｐゴシック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1DA605F4-D433-094A-AB05-3E890F69EFE3}"/>
              </a:ext>
            </a:extLst>
          </p:cNvPr>
          <p:cNvSpPr/>
          <p:nvPr/>
        </p:nvSpPr>
        <p:spPr>
          <a:xfrm>
            <a:off x="6384151" y="5491581"/>
            <a:ext cx="2377959" cy="5613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ea typeface="ＭＳ Ｐゴシック" charset="0"/>
              </a:rPr>
              <a:t>Setup Leakage: </a:t>
            </a:r>
            <a:r>
              <a:rPr lang="en-US" sz="2400" b="1" dirty="0">
                <a:solidFill>
                  <a:srgbClr val="FF0000"/>
                </a:solidFill>
                <a:ea typeface="ＭＳ Ｐゴシック" charset="0"/>
              </a:rPr>
              <a:t>N</a:t>
            </a:r>
            <a:endParaRPr lang="en-US" sz="2400" dirty="0">
              <a:solidFill>
                <a:srgbClr val="FF0000"/>
              </a:solidFill>
              <a:ea typeface="ＭＳ Ｐゴシック" charset="0"/>
            </a:endParaRPr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BAA227F3-ED8C-0C4B-9F9E-3E8FA680AD8D}"/>
              </a:ext>
            </a:extLst>
          </p:cNvPr>
          <p:cNvCxnSpPr>
            <a:cxnSpLocks/>
          </p:cNvCxnSpPr>
          <p:nvPr/>
        </p:nvCxnSpPr>
        <p:spPr>
          <a:xfrm>
            <a:off x="-108488" y="6826870"/>
            <a:ext cx="12306609" cy="0"/>
          </a:xfrm>
          <a:prstGeom prst="line">
            <a:avLst/>
          </a:prstGeom>
          <a:ln w="1047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94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  <p:bldP spid="72" grpId="0"/>
      <p:bldP spid="80" grpId="0"/>
      <p:bldP spid="81" grpId="0"/>
      <p:bldP spid="82" grpId="0"/>
      <p:bldP spid="83" grpId="0"/>
      <p:bldP spid="84" grpId="0"/>
      <p:bldP spid="85" grpId="0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8" grpId="0"/>
      <p:bldP spid="119" grpId="0"/>
      <p:bldP spid="120" grpId="0"/>
      <p:bldP spid="122" grpId="0" animBg="1"/>
      <p:bldP spid="123" grpId="0" animBg="1"/>
      <p:bldP spid="124" grpId="0"/>
      <p:bldP spid="125" grpId="0"/>
      <p:bldP spid="126" grpId="0" animBg="1"/>
      <p:bldP spid="127" grpId="0" animBg="1"/>
      <p:bldP spid="128" grpId="0" animBg="1"/>
      <p:bldP spid="66" grpId="0"/>
      <p:bldP spid="6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4">
            <a:extLst>
              <a:ext uri="{FF2B5EF4-FFF2-40B4-BE49-F238E27FC236}">
                <a16:creationId xmlns:a16="http://schemas.microsoft.com/office/drawing/2014/main" id="{2FD97B40-E429-6B47-88D3-E185D3CEF9B6}"/>
              </a:ext>
            </a:extLst>
          </p:cNvPr>
          <p:cNvSpPr txBox="1">
            <a:spLocks/>
          </p:cNvSpPr>
          <p:nvPr/>
        </p:nvSpPr>
        <p:spPr bwMode="auto">
          <a:xfrm>
            <a:off x="495300" y="381000"/>
            <a:ext cx="9973647" cy="36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n-lt"/>
                <a:ea typeface="ＭＳ Ｐゴシック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/>
                <a:ea typeface="宋体" pitchFamily="2" charset="-122"/>
                <a:cs typeface="Arial" panose="020B0604020202020204" pitchFamily="34" charset="0"/>
              </a:rPr>
              <a:t>Oblivious Searchable Encryption (OSE) with ORAMs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789136B-94AE-0440-B738-6880A75CD860}"/>
              </a:ext>
            </a:extLst>
          </p:cNvPr>
          <p:cNvSpPr/>
          <p:nvPr/>
        </p:nvSpPr>
        <p:spPr>
          <a:xfrm>
            <a:off x="7856035" y="2830833"/>
            <a:ext cx="3548533" cy="342708"/>
          </a:xfrm>
          <a:prstGeom prst="rect">
            <a:avLst/>
          </a:prstGeom>
          <a:solidFill>
            <a:srgbClr val="0070C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 dirty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71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692A1AD5-1EA2-D242-A08B-9A8198EE2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3181" y="2841782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EB05649F-070B-6640-B408-D6705D702857}"/>
              </a:ext>
            </a:extLst>
          </p:cNvPr>
          <p:cNvSpPr/>
          <p:nvPr/>
        </p:nvSpPr>
        <p:spPr>
          <a:xfrm>
            <a:off x="7547890" y="2766341"/>
            <a:ext cx="368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ea typeface="ＭＳ Ｐゴシック" charset="0"/>
              </a:rPr>
              <a:t>T</a:t>
            </a:r>
            <a:r>
              <a:rPr lang="en-US" sz="1100" dirty="0">
                <a:solidFill>
                  <a:prstClr val="black"/>
                </a:solidFill>
                <a:ea typeface="ＭＳ Ｐゴシック" charset="0"/>
              </a:rPr>
              <a:t>1</a:t>
            </a:r>
            <a:endParaRPr lang="en-US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21ABA29-80C0-2044-A9F3-46E543248CF2}"/>
              </a:ext>
            </a:extLst>
          </p:cNvPr>
          <p:cNvSpPr/>
          <p:nvPr/>
        </p:nvSpPr>
        <p:spPr>
          <a:xfrm>
            <a:off x="7546720" y="3240721"/>
            <a:ext cx="368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ea typeface="ＭＳ Ｐゴシック" charset="0"/>
              </a:rPr>
              <a:t>T</a:t>
            </a:r>
            <a:r>
              <a:rPr lang="en-US" sz="1100" dirty="0">
                <a:solidFill>
                  <a:prstClr val="black"/>
                </a:solidFill>
                <a:ea typeface="ＭＳ Ｐゴシック" charset="0"/>
              </a:rPr>
              <a:t>2</a:t>
            </a:r>
            <a:endParaRPr lang="en-US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4DB530B-B0E3-D649-A3EB-905FEBF84DA5}"/>
              </a:ext>
            </a:extLst>
          </p:cNvPr>
          <p:cNvSpPr/>
          <p:nvPr/>
        </p:nvSpPr>
        <p:spPr>
          <a:xfrm>
            <a:off x="7505748" y="4707773"/>
            <a:ext cx="3882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ea typeface="ＭＳ Ｐゴシック" charset="0"/>
              </a:rPr>
              <a:t>T</a:t>
            </a:r>
            <a:r>
              <a:rPr lang="en-US" sz="1100" dirty="0">
                <a:solidFill>
                  <a:prstClr val="black"/>
                </a:solidFill>
                <a:ea typeface="ＭＳ Ｐゴシック" charset="0"/>
              </a:rPr>
              <a:t>N</a:t>
            </a:r>
            <a:endParaRPr lang="en-US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7C6E2D4-3685-BC49-95B2-056318F91997}"/>
              </a:ext>
            </a:extLst>
          </p:cNvPr>
          <p:cNvSpPr/>
          <p:nvPr/>
        </p:nvSpPr>
        <p:spPr>
          <a:xfrm>
            <a:off x="7856035" y="3285372"/>
            <a:ext cx="3548533" cy="342708"/>
          </a:xfrm>
          <a:prstGeom prst="rect">
            <a:avLst/>
          </a:prstGeom>
          <a:solidFill>
            <a:srgbClr val="0070C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 dirty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76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55E1D10C-8ADC-A543-8D3E-2B7F948FE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3181" y="3296321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B287A8E1-C444-ED46-8867-4B71A329BDCF}"/>
              </a:ext>
            </a:extLst>
          </p:cNvPr>
          <p:cNvSpPr/>
          <p:nvPr/>
        </p:nvSpPr>
        <p:spPr>
          <a:xfrm>
            <a:off x="7850692" y="4715910"/>
            <a:ext cx="3548533" cy="342708"/>
          </a:xfrm>
          <a:prstGeom prst="rect">
            <a:avLst/>
          </a:prstGeom>
          <a:solidFill>
            <a:srgbClr val="0070C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 dirty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78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29832C29-A530-EC43-BEF3-8B4BDADE2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0519" y="4726859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9" name="Table 78">
            <a:extLst>
              <a:ext uri="{FF2B5EF4-FFF2-40B4-BE49-F238E27FC236}">
                <a16:creationId xmlns:a16="http://schemas.microsoft.com/office/drawing/2014/main" id="{B2F7CC61-829D-504F-9CDF-F1981FD4877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199123" y="2867527"/>
          <a:ext cx="3087230" cy="270580"/>
        </p:xfrm>
        <a:graphic>
          <a:graphicData uri="http://schemas.openxmlformats.org/drawingml/2006/table">
            <a:tbl>
              <a:tblPr firstRow="1" bandRow="1"/>
              <a:tblGrid>
                <a:gridCol w="617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4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74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74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74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05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50" dirty="0"/>
                        <a:t>John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Smith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CMU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27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$3</a:t>
                      </a:r>
                      <a:r>
                        <a:rPr lang="en-US" sz="1100" baseline="0" dirty="0"/>
                        <a:t>,000</a:t>
                      </a:r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0" name="Table 79">
            <a:extLst>
              <a:ext uri="{FF2B5EF4-FFF2-40B4-BE49-F238E27FC236}">
                <a16:creationId xmlns:a16="http://schemas.microsoft.com/office/drawing/2014/main" id="{67FB168F-1CF7-E341-BDBF-214DCB889EC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199123" y="3313704"/>
          <a:ext cx="3087230" cy="270580"/>
        </p:xfrm>
        <a:graphic>
          <a:graphicData uri="http://schemas.openxmlformats.org/drawingml/2006/table">
            <a:tbl>
              <a:tblPr firstRow="1" bandRow="1"/>
              <a:tblGrid>
                <a:gridCol w="617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4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74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74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74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05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50" dirty="0"/>
                        <a:t>Alice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Lu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UCLA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28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$4,000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1" name="Table 80">
            <a:extLst>
              <a:ext uri="{FF2B5EF4-FFF2-40B4-BE49-F238E27FC236}">
                <a16:creationId xmlns:a16="http://schemas.microsoft.com/office/drawing/2014/main" id="{EDEE9BFC-02F0-484D-9AA4-BEA9204A126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155325" y="4750426"/>
          <a:ext cx="3087230" cy="270580"/>
        </p:xfrm>
        <a:graphic>
          <a:graphicData uri="http://schemas.openxmlformats.org/drawingml/2006/table">
            <a:tbl>
              <a:tblPr firstRow="1" bandRow="1"/>
              <a:tblGrid>
                <a:gridCol w="617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4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74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74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74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05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50" dirty="0"/>
                        <a:t>Bruce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William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UMD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30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$2,000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2" name="Rectangle 81">
            <a:extLst>
              <a:ext uri="{FF2B5EF4-FFF2-40B4-BE49-F238E27FC236}">
                <a16:creationId xmlns:a16="http://schemas.microsoft.com/office/drawing/2014/main" id="{D6894C39-88E3-3E41-972F-9DDFB71B34EF}"/>
              </a:ext>
            </a:extLst>
          </p:cNvPr>
          <p:cNvSpPr/>
          <p:nvPr/>
        </p:nvSpPr>
        <p:spPr>
          <a:xfrm rot="5400000">
            <a:off x="9419831" y="4306776"/>
            <a:ext cx="4723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800" b="1" dirty="0">
                <a:solidFill>
                  <a:prstClr val="black"/>
                </a:solidFill>
                <a:ea typeface="ＭＳ Ｐゴシック" charset="0"/>
              </a:rPr>
              <a:t>...</a:t>
            </a:r>
            <a:endParaRPr lang="en-US" sz="2800" dirty="0">
              <a:solidFill>
                <a:prstClr val="black"/>
              </a:solidFill>
              <a:ea typeface="ＭＳ Ｐゴシック" charset="0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4DEC3D73-3DE2-6B48-AF43-2AE94400A40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5183" y="1729447"/>
            <a:ext cx="346016" cy="553223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35C9AFC1-CB97-0342-9723-580E4BC97529}"/>
              </a:ext>
            </a:extLst>
          </p:cNvPr>
          <p:cNvSpPr txBox="1"/>
          <p:nvPr/>
        </p:nvSpPr>
        <p:spPr>
          <a:xfrm>
            <a:off x="1715072" y="1419329"/>
            <a:ext cx="21072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b="1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Client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1D3C9B96-B14B-B548-8FB2-72583C3DBCCD}"/>
              </a:ext>
            </a:extLst>
          </p:cNvPr>
          <p:cNvGrpSpPr/>
          <p:nvPr/>
        </p:nvGrpSpPr>
        <p:grpSpPr>
          <a:xfrm>
            <a:off x="9377129" y="1220079"/>
            <a:ext cx="1578581" cy="1404004"/>
            <a:chOff x="7298014" y="1278362"/>
            <a:chExt cx="2195805" cy="2077966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A5885EBD-88A6-BC45-96B4-FC789E0D7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38222" y="2073671"/>
              <a:ext cx="1464203" cy="1282657"/>
            </a:xfrm>
            <a:prstGeom prst="rect">
              <a:avLst/>
            </a:prstGeom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EC7C322-305E-A743-91D4-02916F9B8BB7}"/>
                </a:ext>
              </a:extLst>
            </p:cNvPr>
            <p:cNvSpPr txBox="1"/>
            <p:nvPr/>
          </p:nvSpPr>
          <p:spPr>
            <a:xfrm>
              <a:off x="7298014" y="1278362"/>
              <a:ext cx="2195805" cy="865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600" b="1" dirty="0">
                  <a:solidFill>
                    <a:prstClr val="black"/>
                  </a:solidFill>
                  <a:latin typeface="Georgia" panose="02040502050405020303" pitchFamily="18" charset="0"/>
                  <a:ea typeface="ＭＳ Ｐゴシック" charset="0"/>
                </a:rPr>
                <a:t>Untrusted</a:t>
              </a:r>
            </a:p>
            <a:p>
              <a:pPr algn="ctr" defTabSz="457200"/>
              <a:r>
                <a:rPr lang="en-US" sz="1600" b="1" dirty="0">
                  <a:solidFill>
                    <a:prstClr val="black"/>
                  </a:solidFill>
                  <a:latin typeface="Georgia" panose="02040502050405020303" pitchFamily="18" charset="0"/>
                  <a:ea typeface="ＭＳ Ｐゴシック" charset="0"/>
                </a:rPr>
                <a:t>Cloud</a:t>
              </a:r>
            </a:p>
          </p:txBody>
        </p:sp>
        <p:pic>
          <p:nvPicPr>
            <p:cNvPr id="88" name="Picture 3" descr="D:\Personal Study\Research\paper_formats\research images\evil.png">
              <a:extLst>
                <a:ext uri="{FF2B5EF4-FFF2-40B4-BE49-F238E27FC236}">
                  <a16:creationId xmlns:a16="http://schemas.microsoft.com/office/drawing/2014/main" id="{DFD49EA2-C4BA-1243-A4FF-241D0D27C0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6875" y="2558480"/>
              <a:ext cx="602694" cy="602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9" name="Rectangle 88">
            <a:extLst>
              <a:ext uri="{FF2B5EF4-FFF2-40B4-BE49-F238E27FC236}">
                <a16:creationId xmlns:a16="http://schemas.microsoft.com/office/drawing/2014/main" id="{351985AF-3853-4B4E-9F89-F81CDEDC3EE1}"/>
              </a:ext>
            </a:extLst>
          </p:cNvPr>
          <p:cNvSpPr/>
          <p:nvPr/>
        </p:nvSpPr>
        <p:spPr>
          <a:xfrm>
            <a:off x="7535284" y="3977319"/>
            <a:ext cx="329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ea typeface="ＭＳ Ｐゴシック" charset="0"/>
              </a:rPr>
              <a:t>T</a:t>
            </a:r>
            <a:r>
              <a:rPr lang="en-US" sz="1100" dirty="0">
                <a:solidFill>
                  <a:prstClr val="black"/>
                </a:solidFill>
                <a:ea typeface="ＭＳ Ｐゴシック" charset="0"/>
              </a:rPr>
              <a:t>i</a:t>
            </a:r>
            <a:endParaRPr lang="en-US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51508695-8251-8542-9362-7A82CEB3E708}"/>
              </a:ext>
            </a:extLst>
          </p:cNvPr>
          <p:cNvSpPr/>
          <p:nvPr/>
        </p:nvSpPr>
        <p:spPr>
          <a:xfrm>
            <a:off x="7850692" y="4023514"/>
            <a:ext cx="3548533" cy="342708"/>
          </a:xfrm>
          <a:prstGeom prst="rect">
            <a:avLst/>
          </a:prstGeom>
          <a:solidFill>
            <a:srgbClr val="0070C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 dirty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91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6D407A48-628B-4544-9D75-1C24F38ED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0519" y="4034463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2" name="Table 91">
            <a:extLst>
              <a:ext uri="{FF2B5EF4-FFF2-40B4-BE49-F238E27FC236}">
                <a16:creationId xmlns:a16="http://schemas.microsoft.com/office/drawing/2014/main" id="{81B6CB07-7EA4-624D-AA3E-57F94A2E15E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155325" y="4058030"/>
          <a:ext cx="3087230" cy="270580"/>
        </p:xfrm>
        <a:graphic>
          <a:graphicData uri="http://schemas.openxmlformats.org/drawingml/2006/table">
            <a:tbl>
              <a:tblPr firstRow="1" bandRow="1"/>
              <a:tblGrid>
                <a:gridCol w="617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4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74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74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74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05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50" dirty="0"/>
                        <a:t>Mike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Jones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MIT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24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$6,000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3" name="Rectangle 92">
            <a:extLst>
              <a:ext uri="{FF2B5EF4-FFF2-40B4-BE49-F238E27FC236}">
                <a16:creationId xmlns:a16="http://schemas.microsoft.com/office/drawing/2014/main" id="{D19A7A70-C872-5047-A662-81236C78AD68}"/>
              </a:ext>
            </a:extLst>
          </p:cNvPr>
          <p:cNvSpPr/>
          <p:nvPr/>
        </p:nvSpPr>
        <p:spPr>
          <a:xfrm rot="5400000">
            <a:off x="9420101" y="3580762"/>
            <a:ext cx="4723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800" b="1" dirty="0">
                <a:solidFill>
                  <a:prstClr val="black"/>
                </a:solidFill>
                <a:ea typeface="ＭＳ Ｐゴシック" charset="0"/>
              </a:rPr>
              <a:t>...</a:t>
            </a:r>
            <a:endParaRPr lang="en-US" sz="280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94" name="Cloud Callout 93">
            <a:extLst>
              <a:ext uri="{FF2B5EF4-FFF2-40B4-BE49-F238E27FC236}">
                <a16:creationId xmlns:a16="http://schemas.microsoft.com/office/drawing/2014/main" id="{A1FEDDA5-82C6-D147-8E69-73B25F740A37}"/>
              </a:ext>
            </a:extLst>
          </p:cNvPr>
          <p:cNvSpPr/>
          <p:nvPr/>
        </p:nvSpPr>
        <p:spPr>
          <a:xfrm>
            <a:off x="3064413" y="1025572"/>
            <a:ext cx="5169454" cy="1257098"/>
          </a:xfrm>
          <a:prstGeom prst="cloudCallout">
            <a:avLst>
              <a:gd name="adj1" fmla="val -65090"/>
              <a:gd name="adj2" fmla="val 14005"/>
            </a:avLst>
          </a:prstGeom>
          <a:solidFill>
            <a:sysClr val="window" lastClr="FFFFFF"/>
          </a:solidFill>
          <a:ln w="25400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spcBef>
                <a:spcPts val="600"/>
              </a:spcBef>
              <a:defRPr/>
            </a:pPr>
            <a:r>
              <a:rPr lang="en-US" kern="0" dirty="0">
                <a:solidFill>
                  <a:prstClr val="black"/>
                </a:solidFill>
                <a:ea typeface="ＭＳ Ｐゴシック" charset="0"/>
              </a:rPr>
              <a:t>Retrieve the </a:t>
            </a:r>
            <a:r>
              <a:rPr lang="en-US" b="1" kern="0" dirty="0" err="1">
                <a:solidFill>
                  <a:prstClr val="black"/>
                </a:solidFill>
                <a:ea typeface="ＭＳ Ｐゴシック" charset="0"/>
              </a:rPr>
              <a:t>i-th</a:t>
            </a:r>
            <a:r>
              <a:rPr lang="en-US" kern="0" dirty="0">
                <a:solidFill>
                  <a:prstClr val="black"/>
                </a:solidFill>
                <a:ea typeface="ＭＳ Ｐゴシック" charset="0"/>
              </a:rPr>
              <a:t> tuple without revealing value </a:t>
            </a:r>
            <a:r>
              <a:rPr lang="en-US" b="1" kern="0" dirty="0" err="1">
                <a:solidFill>
                  <a:prstClr val="black"/>
                </a:solidFill>
                <a:ea typeface="ＭＳ Ｐゴシック" charset="0"/>
              </a:rPr>
              <a:t>i</a:t>
            </a:r>
            <a:r>
              <a:rPr lang="en-US" kern="0" dirty="0">
                <a:solidFill>
                  <a:prstClr val="black"/>
                </a:solidFill>
                <a:ea typeface="ＭＳ Ｐゴシック" charset="0"/>
              </a:rPr>
              <a:t> to the server</a:t>
            </a:r>
          </a:p>
        </p:txBody>
      </p:sp>
      <p:sp>
        <p:nvSpPr>
          <p:cNvPr id="95" name="31 - Ορθογώνιο">
            <a:extLst>
              <a:ext uri="{FF2B5EF4-FFF2-40B4-BE49-F238E27FC236}">
                <a16:creationId xmlns:a16="http://schemas.microsoft.com/office/drawing/2014/main" id="{82F3D7A3-8B2A-9E4A-9BB6-C05BE02697E8}"/>
              </a:ext>
            </a:extLst>
          </p:cNvPr>
          <p:cNvSpPr/>
          <p:nvPr/>
        </p:nvSpPr>
        <p:spPr>
          <a:xfrm>
            <a:off x="2267000" y="987999"/>
            <a:ext cx="4461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altLang="zh-CN" sz="4400" b="1" dirty="0">
                <a:solidFill>
                  <a:srgbClr val="C00000"/>
                </a:solidFill>
                <a:ea typeface="宋体" pitchFamily="2" charset="-122"/>
                <a:sym typeface="Wingdings" pitchFamily="2" charset="2"/>
              </a:rPr>
              <a:t>?</a:t>
            </a:r>
            <a:endParaRPr lang="en-US" sz="4400" b="1" dirty="0">
              <a:solidFill>
                <a:srgbClr val="C00000"/>
              </a:solidFill>
              <a:ea typeface="ＭＳ Ｐゴシック" charset="0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0DB1BDD4-FD2B-174D-B752-D6579B15D274}"/>
              </a:ext>
            </a:extLst>
          </p:cNvPr>
          <p:cNvSpPr/>
          <p:nvPr/>
        </p:nvSpPr>
        <p:spPr>
          <a:xfrm>
            <a:off x="495300" y="2230265"/>
            <a:ext cx="60625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457200">
              <a:spcBef>
                <a:spcPts val="1200"/>
              </a:spcBef>
            </a:pPr>
            <a:r>
              <a:rPr lang="en-US" sz="2000" b="1" dirty="0">
                <a:solidFill>
                  <a:srgbClr val="000000"/>
                </a:solidFill>
                <a:ea typeface="宋体"/>
              </a:rPr>
              <a:t>Solution 1: </a:t>
            </a:r>
            <a:r>
              <a:rPr lang="en-US" sz="2000" dirty="0">
                <a:solidFill>
                  <a:srgbClr val="000000"/>
                </a:solidFill>
                <a:ea typeface="宋体"/>
              </a:rPr>
              <a:t>Download the entire database</a:t>
            </a:r>
            <a:endParaRPr lang="en-US" sz="1600" dirty="0">
              <a:solidFill>
                <a:prstClr val="black"/>
              </a:solidFill>
              <a:ea typeface="ＭＳ Ｐゴシック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FCB33B9-5497-244C-AADF-DB96512FF320}"/>
              </a:ext>
            </a:extLst>
          </p:cNvPr>
          <p:cNvCxnSpPr>
            <a:cxnSpLocks/>
          </p:cNvCxnSpPr>
          <p:nvPr/>
        </p:nvCxnSpPr>
        <p:spPr>
          <a:xfrm>
            <a:off x="-108488" y="6826870"/>
            <a:ext cx="12306609" cy="0"/>
          </a:xfrm>
          <a:prstGeom prst="line">
            <a:avLst/>
          </a:prstGeom>
          <a:ln w="1047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6512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39"/>
    </mc:Choice>
    <mc:Fallback xmlns="">
      <p:transition spd="slow" advTm="24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48148E-6 L -0.54127 -0.0224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70" y="-113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-0.54128 -0.0224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70" y="-113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07407E-6 L -0.54127 -0.0224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70" y="-113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44444E-6 L -0.54127 -0.0224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70" y="-113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0.54128 -0.0224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70" y="-113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0.54127 -0.0224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70" y="-113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L -0.54128 -0.0224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70" y="-113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48148E-6 L -0.54127 -0.0224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70" y="-113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7 L -0.54127 -0.0224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70" y="-113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48148E-6 L -0.54128 -0.0224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70" y="-113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22222E-6 L -0.54128 -0.0224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70" y="-113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48148E-6 L -0.54127 -0.0224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70" y="-113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6 L -0.54128 -0.0224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70" y="-113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96296E-6 L -0.54128 -0.0224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70" y="-113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L -0.54127 -0.0224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70" y="-113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6 L -0.54127 -0.0224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70" y="-113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-0.54127 -0.0224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70" y="-113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81481E-6 L -0.54128 -0.0224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70" y="-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2" grpId="0"/>
      <p:bldP spid="73" grpId="0"/>
      <p:bldP spid="74" grpId="0"/>
      <p:bldP spid="75" grpId="0" animBg="1"/>
      <p:bldP spid="77" grpId="0" animBg="1"/>
      <p:bldP spid="82" grpId="0"/>
      <p:bldP spid="89" grpId="0"/>
      <p:bldP spid="90" grpId="0" animBg="1"/>
      <p:bldP spid="93" grpId="0"/>
      <p:bldP spid="95" grpId="0"/>
      <p:bldP spid="9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4">
            <a:extLst>
              <a:ext uri="{FF2B5EF4-FFF2-40B4-BE49-F238E27FC236}">
                <a16:creationId xmlns:a16="http://schemas.microsoft.com/office/drawing/2014/main" id="{2FD97B40-E429-6B47-88D3-E185D3CEF9B6}"/>
              </a:ext>
            </a:extLst>
          </p:cNvPr>
          <p:cNvSpPr txBox="1">
            <a:spLocks/>
          </p:cNvSpPr>
          <p:nvPr/>
        </p:nvSpPr>
        <p:spPr bwMode="auto">
          <a:xfrm>
            <a:off x="495300" y="381000"/>
            <a:ext cx="9973647" cy="36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n-lt"/>
                <a:ea typeface="ＭＳ Ｐゴシック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/>
                <a:ea typeface="宋体" pitchFamily="2" charset="-122"/>
                <a:cs typeface="Arial" panose="020B0604020202020204" pitchFamily="34" charset="0"/>
              </a:rPr>
              <a:t>Oblivious Searchable Encryption (OSE) with ORAMs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789136B-94AE-0440-B738-6880A75CD860}"/>
              </a:ext>
            </a:extLst>
          </p:cNvPr>
          <p:cNvSpPr/>
          <p:nvPr/>
        </p:nvSpPr>
        <p:spPr>
          <a:xfrm>
            <a:off x="7856035" y="2830833"/>
            <a:ext cx="3548533" cy="342708"/>
          </a:xfrm>
          <a:prstGeom prst="rect">
            <a:avLst/>
          </a:prstGeom>
          <a:solidFill>
            <a:srgbClr val="0070C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 dirty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71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692A1AD5-1EA2-D242-A08B-9A8198EE2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3181" y="2841782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EB05649F-070B-6640-B408-D6705D702857}"/>
              </a:ext>
            </a:extLst>
          </p:cNvPr>
          <p:cNvSpPr/>
          <p:nvPr/>
        </p:nvSpPr>
        <p:spPr>
          <a:xfrm>
            <a:off x="7547890" y="2766341"/>
            <a:ext cx="368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ea typeface="ＭＳ Ｐゴシック" charset="0"/>
              </a:rPr>
              <a:t>T</a:t>
            </a:r>
            <a:r>
              <a:rPr lang="en-US" sz="1100" dirty="0">
                <a:solidFill>
                  <a:prstClr val="black"/>
                </a:solidFill>
                <a:ea typeface="ＭＳ Ｐゴシック" charset="0"/>
              </a:rPr>
              <a:t>1</a:t>
            </a:r>
            <a:endParaRPr lang="en-US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21ABA29-80C0-2044-A9F3-46E543248CF2}"/>
              </a:ext>
            </a:extLst>
          </p:cNvPr>
          <p:cNvSpPr/>
          <p:nvPr/>
        </p:nvSpPr>
        <p:spPr>
          <a:xfrm>
            <a:off x="7546720" y="3240721"/>
            <a:ext cx="368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ea typeface="ＭＳ Ｐゴシック" charset="0"/>
              </a:rPr>
              <a:t>T</a:t>
            </a:r>
            <a:r>
              <a:rPr lang="en-US" sz="1100" dirty="0">
                <a:solidFill>
                  <a:prstClr val="black"/>
                </a:solidFill>
                <a:ea typeface="ＭＳ Ｐゴシック" charset="0"/>
              </a:rPr>
              <a:t>2</a:t>
            </a:r>
            <a:endParaRPr lang="en-US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4DB530B-B0E3-D649-A3EB-905FEBF84DA5}"/>
              </a:ext>
            </a:extLst>
          </p:cNvPr>
          <p:cNvSpPr/>
          <p:nvPr/>
        </p:nvSpPr>
        <p:spPr>
          <a:xfrm>
            <a:off x="7505748" y="4707773"/>
            <a:ext cx="3882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ea typeface="ＭＳ Ｐゴシック" charset="0"/>
              </a:rPr>
              <a:t>T</a:t>
            </a:r>
            <a:r>
              <a:rPr lang="en-US" sz="1100" dirty="0">
                <a:solidFill>
                  <a:prstClr val="black"/>
                </a:solidFill>
                <a:ea typeface="ＭＳ Ｐゴシック" charset="0"/>
              </a:rPr>
              <a:t>N</a:t>
            </a:r>
            <a:endParaRPr lang="en-US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7C6E2D4-3685-BC49-95B2-056318F91997}"/>
              </a:ext>
            </a:extLst>
          </p:cNvPr>
          <p:cNvSpPr/>
          <p:nvPr/>
        </p:nvSpPr>
        <p:spPr>
          <a:xfrm>
            <a:off x="7856035" y="3285372"/>
            <a:ext cx="3548533" cy="342708"/>
          </a:xfrm>
          <a:prstGeom prst="rect">
            <a:avLst/>
          </a:prstGeom>
          <a:solidFill>
            <a:srgbClr val="0070C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 dirty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76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55E1D10C-8ADC-A543-8D3E-2B7F948FE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3181" y="3296321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B287A8E1-C444-ED46-8867-4B71A329BDCF}"/>
              </a:ext>
            </a:extLst>
          </p:cNvPr>
          <p:cNvSpPr/>
          <p:nvPr/>
        </p:nvSpPr>
        <p:spPr>
          <a:xfrm>
            <a:off x="7850692" y="4715910"/>
            <a:ext cx="3548533" cy="342708"/>
          </a:xfrm>
          <a:prstGeom prst="rect">
            <a:avLst/>
          </a:prstGeom>
          <a:solidFill>
            <a:srgbClr val="0070C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 dirty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78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29832C29-A530-EC43-BEF3-8B4BDADE2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0519" y="4726859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9" name="Table 78">
            <a:extLst>
              <a:ext uri="{FF2B5EF4-FFF2-40B4-BE49-F238E27FC236}">
                <a16:creationId xmlns:a16="http://schemas.microsoft.com/office/drawing/2014/main" id="{B2F7CC61-829D-504F-9CDF-F1981FD4877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199123" y="2867527"/>
          <a:ext cx="3087230" cy="270580"/>
        </p:xfrm>
        <a:graphic>
          <a:graphicData uri="http://schemas.openxmlformats.org/drawingml/2006/table">
            <a:tbl>
              <a:tblPr firstRow="1" bandRow="1"/>
              <a:tblGrid>
                <a:gridCol w="617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4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74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74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74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05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50" dirty="0"/>
                        <a:t>John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Smith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CMU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27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$3</a:t>
                      </a:r>
                      <a:r>
                        <a:rPr lang="en-US" sz="1100" baseline="0" dirty="0"/>
                        <a:t>,000</a:t>
                      </a:r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0" name="Table 79">
            <a:extLst>
              <a:ext uri="{FF2B5EF4-FFF2-40B4-BE49-F238E27FC236}">
                <a16:creationId xmlns:a16="http://schemas.microsoft.com/office/drawing/2014/main" id="{67FB168F-1CF7-E341-BDBF-214DCB889EC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199123" y="3313704"/>
          <a:ext cx="3087230" cy="270580"/>
        </p:xfrm>
        <a:graphic>
          <a:graphicData uri="http://schemas.openxmlformats.org/drawingml/2006/table">
            <a:tbl>
              <a:tblPr firstRow="1" bandRow="1"/>
              <a:tblGrid>
                <a:gridCol w="617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4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74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74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74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05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50" dirty="0"/>
                        <a:t>Alice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Lu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UCLA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28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$4,000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1" name="Table 80">
            <a:extLst>
              <a:ext uri="{FF2B5EF4-FFF2-40B4-BE49-F238E27FC236}">
                <a16:creationId xmlns:a16="http://schemas.microsoft.com/office/drawing/2014/main" id="{EDEE9BFC-02F0-484D-9AA4-BEA9204A126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155325" y="4750426"/>
          <a:ext cx="3087230" cy="270580"/>
        </p:xfrm>
        <a:graphic>
          <a:graphicData uri="http://schemas.openxmlformats.org/drawingml/2006/table">
            <a:tbl>
              <a:tblPr firstRow="1" bandRow="1"/>
              <a:tblGrid>
                <a:gridCol w="617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4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74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74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74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05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50" dirty="0"/>
                        <a:t>Bruce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William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UMD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30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$2,000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2" name="Rectangle 81">
            <a:extLst>
              <a:ext uri="{FF2B5EF4-FFF2-40B4-BE49-F238E27FC236}">
                <a16:creationId xmlns:a16="http://schemas.microsoft.com/office/drawing/2014/main" id="{D6894C39-88E3-3E41-972F-9DDFB71B34EF}"/>
              </a:ext>
            </a:extLst>
          </p:cNvPr>
          <p:cNvSpPr/>
          <p:nvPr/>
        </p:nvSpPr>
        <p:spPr>
          <a:xfrm rot="5400000">
            <a:off x="9419831" y="4306776"/>
            <a:ext cx="4723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800" b="1" dirty="0">
                <a:solidFill>
                  <a:prstClr val="black"/>
                </a:solidFill>
                <a:ea typeface="ＭＳ Ｐゴシック" charset="0"/>
              </a:rPr>
              <a:t>...</a:t>
            </a:r>
            <a:endParaRPr lang="en-US" sz="2800" dirty="0">
              <a:solidFill>
                <a:prstClr val="black"/>
              </a:solidFill>
              <a:ea typeface="ＭＳ Ｐゴシック" charset="0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4DEC3D73-3DE2-6B48-AF43-2AE94400A4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5183" y="1729447"/>
            <a:ext cx="346016" cy="553223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35C9AFC1-CB97-0342-9723-580E4BC97529}"/>
              </a:ext>
            </a:extLst>
          </p:cNvPr>
          <p:cNvSpPr txBox="1"/>
          <p:nvPr/>
        </p:nvSpPr>
        <p:spPr>
          <a:xfrm>
            <a:off x="1715072" y="1419329"/>
            <a:ext cx="21072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b="1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Client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1D3C9B96-B14B-B548-8FB2-72583C3DBCCD}"/>
              </a:ext>
            </a:extLst>
          </p:cNvPr>
          <p:cNvGrpSpPr/>
          <p:nvPr/>
        </p:nvGrpSpPr>
        <p:grpSpPr>
          <a:xfrm>
            <a:off x="9377129" y="1220079"/>
            <a:ext cx="1578581" cy="1404004"/>
            <a:chOff x="7298014" y="1278362"/>
            <a:chExt cx="2195805" cy="2077966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A5885EBD-88A6-BC45-96B4-FC789E0D7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38222" y="2073671"/>
              <a:ext cx="1464203" cy="1282657"/>
            </a:xfrm>
            <a:prstGeom prst="rect">
              <a:avLst/>
            </a:prstGeom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EC7C322-305E-A743-91D4-02916F9B8BB7}"/>
                </a:ext>
              </a:extLst>
            </p:cNvPr>
            <p:cNvSpPr txBox="1"/>
            <p:nvPr/>
          </p:nvSpPr>
          <p:spPr>
            <a:xfrm>
              <a:off x="7298014" y="1278362"/>
              <a:ext cx="2195805" cy="865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600" b="1" dirty="0">
                  <a:solidFill>
                    <a:prstClr val="black"/>
                  </a:solidFill>
                  <a:latin typeface="Georgia" panose="02040502050405020303" pitchFamily="18" charset="0"/>
                  <a:ea typeface="ＭＳ Ｐゴシック" charset="0"/>
                </a:rPr>
                <a:t>Untrusted</a:t>
              </a:r>
            </a:p>
            <a:p>
              <a:pPr algn="ctr" defTabSz="457200"/>
              <a:r>
                <a:rPr lang="en-US" sz="1600" b="1" dirty="0">
                  <a:solidFill>
                    <a:prstClr val="black"/>
                  </a:solidFill>
                  <a:latin typeface="Georgia" panose="02040502050405020303" pitchFamily="18" charset="0"/>
                  <a:ea typeface="ＭＳ Ｐゴシック" charset="0"/>
                </a:rPr>
                <a:t>Cloud</a:t>
              </a:r>
            </a:p>
          </p:txBody>
        </p:sp>
        <p:pic>
          <p:nvPicPr>
            <p:cNvPr id="88" name="Picture 3" descr="D:\Personal Study\Research\paper_formats\research images\evil.png">
              <a:extLst>
                <a:ext uri="{FF2B5EF4-FFF2-40B4-BE49-F238E27FC236}">
                  <a16:creationId xmlns:a16="http://schemas.microsoft.com/office/drawing/2014/main" id="{DFD49EA2-C4BA-1243-A4FF-241D0D27C0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6875" y="2558480"/>
              <a:ext cx="602694" cy="602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9" name="Rectangle 88">
            <a:extLst>
              <a:ext uri="{FF2B5EF4-FFF2-40B4-BE49-F238E27FC236}">
                <a16:creationId xmlns:a16="http://schemas.microsoft.com/office/drawing/2014/main" id="{351985AF-3853-4B4E-9F89-F81CDEDC3EE1}"/>
              </a:ext>
            </a:extLst>
          </p:cNvPr>
          <p:cNvSpPr/>
          <p:nvPr/>
        </p:nvSpPr>
        <p:spPr>
          <a:xfrm>
            <a:off x="7535284" y="3977319"/>
            <a:ext cx="329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ea typeface="ＭＳ Ｐゴシック" charset="0"/>
              </a:rPr>
              <a:t>T</a:t>
            </a:r>
            <a:r>
              <a:rPr lang="en-US" sz="1100" dirty="0">
                <a:solidFill>
                  <a:prstClr val="black"/>
                </a:solidFill>
                <a:ea typeface="ＭＳ Ｐゴシック" charset="0"/>
              </a:rPr>
              <a:t>i</a:t>
            </a:r>
            <a:endParaRPr lang="en-US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51508695-8251-8542-9362-7A82CEB3E708}"/>
              </a:ext>
            </a:extLst>
          </p:cNvPr>
          <p:cNvSpPr/>
          <p:nvPr/>
        </p:nvSpPr>
        <p:spPr>
          <a:xfrm>
            <a:off x="7850692" y="4023514"/>
            <a:ext cx="3548533" cy="342708"/>
          </a:xfrm>
          <a:prstGeom prst="rect">
            <a:avLst/>
          </a:prstGeom>
          <a:solidFill>
            <a:srgbClr val="0070C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 dirty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91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6D407A48-628B-4544-9D75-1C24F38ED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0519" y="4034463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2" name="Table 91">
            <a:extLst>
              <a:ext uri="{FF2B5EF4-FFF2-40B4-BE49-F238E27FC236}">
                <a16:creationId xmlns:a16="http://schemas.microsoft.com/office/drawing/2014/main" id="{81B6CB07-7EA4-624D-AA3E-57F94A2E15E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155325" y="4058030"/>
          <a:ext cx="3087230" cy="270580"/>
        </p:xfrm>
        <a:graphic>
          <a:graphicData uri="http://schemas.openxmlformats.org/drawingml/2006/table">
            <a:tbl>
              <a:tblPr firstRow="1" bandRow="1"/>
              <a:tblGrid>
                <a:gridCol w="617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4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74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74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74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05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50" dirty="0"/>
                        <a:t>Mike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Jones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MIT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24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$6,000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3" name="Rectangle 92">
            <a:extLst>
              <a:ext uri="{FF2B5EF4-FFF2-40B4-BE49-F238E27FC236}">
                <a16:creationId xmlns:a16="http://schemas.microsoft.com/office/drawing/2014/main" id="{D19A7A70-C872-5047-A662-81236C78AD68}"/>
              </a:ext>
            </a:extLst>
          </p:cNvPr>
          <p:cNvSpPr/>
          <p:nvPr/>
        </p:nvSpPr>
        <p:spPr>
          <a:xfrm rot="5400000">
            <a:off x="9420101" y="3580762"/>
            <a:ext cx="4723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800" b="1" dirty="0">
                <a:solidFill>
                  <a:prstClr val="black"/>
                </a:solidFill>
                <a:ea typeface="ＭＳ Ｐゴシック" charset="0"/>
              </a:rPr>
              <a:t>...</a:t>
            </a:r>
            <a:endParaRPr lang="en-US" sz="280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94" name="Cloud Callout 93">
            <a:extLst>
              <a:ext uri="{FF2B5EF4-FFF2-40B4-BE49-F238E27FC236}">
                <a16:creationId xmlns:a16="http://schemas.microsoft.com/office/drawing/2014/main" id="{A1FEDDA5-82C6-D147-8E69-73B25F740A37}"/>
              </a:ext>
            </a:extLst>
          </p:cNvPr>
          <p:cNvSpPr/>
          <p:nvPr/>
        </p:nvSpPr>
        <p:spPr>
          <a:xfrm>
            <a:off x="3064413" y="1025572"/>
            <a:ext cx="5169454" cy="1257098"/>
          </a:xfrm>
          <a:prstGeom prst="cloudCallout">
            <a:avLst>
              <a:gd name="adj1" fmla="val -65090"/>
              <a:gd name="adj2" fmla="val 14005"/>
            </a:avLst>
          </a:prstGeom>
          <a:solidFill>
            <a:sysClr val="window" lastClr="FFFFFF"/>
          </a:solidFill>
          <a:ln w="25400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spcBef>
                <a:spcPts val="600"/>
              </a:spcBef>
              <a:defRPr/>
            </a:pPr>
            <a:r>
              <a:rPr lang="en-US" kern="0" dirty="0">
                <a:solidFill>
                  <a:prstClr val="black"/>
                </a:solidFill>
                <a:ea typeface="ＭＳ Ｐゴシック" charset="0"/>
              </a:rPr>
              <a:t>Retrieve the </a:t>
            </a:r>
            <a:r>
              <a:rPr lang="en-US" b="1" kern="0" dirty="0" err="1">
                <a:solidFill>
                  <a:prstClr val="black"/>
                </a:solidFill>
                <a:ea typeface="ＭＳ Ｐゴシック" charset="0"/>
              </a:rPr>
              <a:t>i-th</a:t>
            </a:r>
            <a:r>
              <a:rPr lang="en-US" kern="0" dirty="0">
                <a:solidFill>
                  <a:prstClr val="black"/>
                </a:solidFill>
                <a:ea typeface="ＭＳ Ｐゴシック" charset="0"/>
              </a:rPr>
              <a:t> tuple without revealing the value </a:t>
            </a:r>
            <a:r>
              <a:rPr lang="en-US" b="1" kern="0" dirty="0" err="1">
                <a:solidFill>
                  <a:prstClr val="black"/>
                </a:solidFill>
                <a:ea typeface="ＭＳ Ｐゴシック" charset="0"/>
              </a:rPr>
              <a:t>i</a:t>
            </a:r>
            <a:r>
              <a:rPr lang="en-US" kern="0" dirty="0">
                <a:solidFill>
                  <a:prstClr val="black"/>
                </a:solidFill>
                <a:ea typeface="ＭＳ Ｐゴシック" charset="0"/>
              </a:rPr>
              <a:t> to the server</a:t>
            </a:r>
          </a:p>
        </p:txBody>
      </p:sp>
      <p:sp>
        <p:nvSpPr>
          <p:cNvPr id="95" name="31 - Ορθογώνιο">
            <a:extLst>
              <a:ext uri="{FF2B5EF4-FFF2-40B4-BE49-F238E27FC236}">
                <a16:creationId xmlns:a16="http://schemas.microsoft.com/office/drawing/2014/main" id="{82F3D7A3-8B2A-9E4A-9BB6-C05BE02697E8}"/>
              </a:ext>
            </a:extLst>
          </p:cNvPr>
          <p:cNvSpPr/>
          <p:nvPr/>
        </p:nvSpPr>
        <p:spPr>
          <a:xfrm>
            <a:off x="2267000" y="987999"/>
            <a:ext cx="4461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altLang="zh-CN" sz="4400" b="1" dirty="0">
                <a:solidFill>
                  <a:srgbClr val="C00000"/>
                </a:solidFill>
                <a:ea typeface="宋体" pitchFamily="2" charset="-122"/>
                <a:sym typeface="Wingdings" pitchFamily="2" charset="2"/>
              </a:rPr>
              <a:t>?</a:t>
            </a:r>
            <a:endParaRPr lang="en-US" sz="4400" b="1" dirty="0">
              <a:solidFill>
                <a:srgbClr val="C00000"/>
              </a:solidFill>
              <a:ea typeface="ＭＳ Ｐゴシック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CC27FDE-3C73-3C4F-A227-8D6E0B0BAB65}"/>
              </a:ext>
            </a:extLst>
          </p:cNvPr>
          <p:cNvSpPr/>
          <p:nvPr/>
        </p:nvSpPr>
        <p:spPr>
          <a:xfrm>
            <a:off x="548424" y="2301725"/>
            <a:ext cx="93949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457200" fontAlgn="auto">
              <a:spcBef>
                <a:spcPts val="120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/>
                <a:ea typeface="宋体"/>
                <a:cs typeface="+mn-cs"/>
              </a:rPr>
              <a:t>Solution 2: 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宋体"/>
                <a:cs typeface="+mn-cs"/>
              </a:rPr>
              <a:t>Use ORAMs</a:t>
            </a:r>
            <a:br>
              <a:rPr lang="en-US" sz="2000" dirty="0">
                <a:solidFill>
                  <a:srgbClr val="000000"/>
                </a:solidFill>
                <a:latin typeface="Calibri"/>
                <a:ea typeface="宋体"/>
                <a:cs typeface="+mn-cs"/>
              </a:rPr>
            </a:br>
            <a:r>
              <a:rPr lang="en-US" sz="2000" b="1" dirty="0">
                <a:solidFill>
                  <a:srgbClr val="000000"/>
                </a:solidFill>
                <a:latin typeface="Calibri"/>
                <a:ea typeface="宋体"/>
                <a:cs typeface="+mn-cs"/>
              </a:rPr>
              <a:t>Intuition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宋体"/>
                <a:cs typeface="+mn-cs"/>
              </a:rPr>
              <a:t>: </a:t>
            </a:r>
          </a:p>
          <a:p>
            <a:pPr marL="914400" lvl="1" indent="-457200" defTabSz="457200" fontAlgn="auto">
              <a:spcBef>
                <a:spcPts val="1200"/>
              </a:spcBef>
              <a:spcAft>
                <a:spcPts val="0"/>
              </a:spcAft>
              <a:buAutoNum type="arabicParenBoth"/>
            </a:pPr>
            <a:r>
              <a:rPr lang="en-US" sz="2000" dirty="0">
                <a:solidFill>
                  <a:srgbClr val="000000"/>
                </a:solidFill>
                <a:latin typeface="Calibri"/>
                <a:ea typeface="宋体"/>
                <a:cs typeface="+mn-cs"/>
              </a:rPr>
              <a:t>For every single tuple access, access many tuples</a:t>
            </a:r>
          </a:p>
          <a:p>
            <a:pPr marL="914400" lvl="1" indent="-457200" defTabSz="457200" fontAlgn="auto">
              <a:spcBef>
                <a:spcPts val="1200"/>
              </a:spcBef>
              <a:spcAft>
                <a:spcPts val="0"/>
              </a:spcAft>
              <a:buAutoNum type="arabicParenBoth"/>
            </a:pPr>
            <a:r>
              <a:rPr lang="en-US" sz="2000" dirty="0">
                <a:solidFill>
                  <a:srgbClr val="000000"/>
                </a:solidFill>
                <a:latin typeface="Calibri"/>
                <a:ea typeface="宋体"/>
              </a:rPr>
              <a:t>Move tuples around</a:t>
            </a:r>
            <a:endParaRPr lang="en-US" sz="2000" dirty="0">
              <a:solidFill>
                <a:srgbClr val="000000"/>
              </a:solidFill>
              <a:latin typeface="Calibri"/>
              <a:ea typeface="宋体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FD9619D-B442-474A-B53F-C120A41E4326}"/>
              </a:ext>
            </a:extLst>
          </p:cNvPr>
          <p:cNvSpPr/>
          <p:nvPr/>
        </p:nvSpPr>
        <p:spPr>
          <a:xfrm>
            <a:off x="548424" y="4201207"/>
            <a:ext cx="973928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457200" fontAlgn="auto">
              <a:spcBef>
                <a:spcPts val="12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Calibri"/>
                <a:ea typeface="宋体"/>
                <a:cs typeface="+mn-cs"/>
              </a:rPr>
              <a:t>e.g. </a:t>
            </a:r>
            <a:r>
              <a:rPr lang="en-US" sz="2000" dirty="0" err="1">
                <a:solidFill>
                  <a:srgbClr val="000000"/>
                </a:solidFill>
                <a:latin typeface="Calibri"/>
                <a:ea typeface="宋体"/>
                <a:cs typeface="+mn-cs"/>
              </a:rPr>
              <a:t>PathORAM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宋体"/>
                <a:cs typeface="+mn-cs"/>
              </a:rPr>
              <a:t>: For every single tuple access </a:t>
            </a:r>
            <a:br>
              <a:rPr lang="en-US" sz="2000" dirty="0">
                <a:solidFill>
                  <a:srgbClr val="000000"/>
                </a:solidFill>
                <a:latin typeface="Calibri"/>
                <a:ea typeface="宋体"/>
                <a:cs typeface="+mn-cs"/>
              </a:rPr>
            </a:br>
            <a:r>
              <a:rPr lang="en-US" sz="2000" dirty="0">
                <a:solidFill>
                  <a:srgbClr val="000000"/>
                </a:solidFill>
                <a:latin typeface="Calibri"/>
                <a:ea typeface="宋体"/>
                <a:cs typeface="+mn-cs"/>
              </a:rPr>
              <a:t>reads </a:t>
            </a:r>
            <a:r>
              <a:rPr lang="en-US" sz="2000" b="1" dirty="0">
                <a:solidFill>
                  <a:srgbClr val="000000"/>
                </a:solidFill>
                <a:latin typeface="Calibri"/>
                <a:ea typeface="宋体"/>
                <a:cs typeface="+mn-cs"/>
              </a:rPr>
              <a:t>O(log</a:t>
            </a:r>
            <a:r>
              <a:rPr lang="en-US" sz="2000" b="1" baseline="30000" dirty="0">
                <a:solidFill>
                  <a:srgbClr val="000000"/>
                </a:solidFill>
                <a:latin typeface="Calibri"/>
                <a:ea typeface="宋体"/>
                <a:cs typeface="+mn-cs"/>
              </a:rPr>
              <a:t>3</a:t>
            </a:r>
            <a:r>
              <a:rPr lang="en-US" sz="2000" b="1" dirty="0">
                <a:solidFill>
                  <a:srgbClr val="000000"/>
                </a:solidFill>
                <a:latin typeface="Calibri"/>
                <a:ea typeface="宋体"/>
                <a:cs typeface="+mn-cs"/>
              </a:rPr>
              <a:t>N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宋体"/>
                <a:cs typeface="+mn-cs"/>
              </a:rPr>
              <a:t>) additional tuples and shuffles them</a:t>
            </a:r>
          </a:p>
          <a:p>
            <a:pPr lvl="1" defTabSz="457200" fontAlgn="auto">
              <a:spcBef>
                <a:spcPts val="12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Calibri"/>
                <a:ea typeface="宋体"/>
                <a:cs typeface="+mn-cs"/>
              </a:rPr>
              <a:t>It also requires maintaining a local private memory (stash)</a:t>
            </a:r>
            <a:br>
              <a:rPr lang="en-US" sz="2000" dirty="0">
                <a:solidFill>
                  <a:srgbClr val="000000"/>
                </a:solidFill>
                <a:latin typeface="Calibri"/>
                <a:ea typeface="宋体"/>
                <a:cs typeface="+mn-cs"/>
              </a:rPr>
            </a:br>
            <a:r>
              <a:rPr lang="en-US" sz="2000" dirty="0">
                <a:solidFill>
                  <a:srgbClr val="000000"/>
                </a:solidFill>
                <a:latin typeface="Calibri"/>
                <a:ea typeface="宋体"/>
                <a:cs typeface="+mn-cs"/>
              </a:rPr>
              <a:t>of size ~</a:t>
            </a:r>
            <a:r>
              <a:rPr lang="en-US" sz="2000" b="1" dirty="0">
                <a:solidFill>
                  <a:srgbClr val="000000"/>
                </a:solidFill>
                <a:latin typeface="Calibri"/>
                <a:ea typeface="宋体"/>
              </a:rPr>
              <a:t>O(log</a:t>
            </a:r>
            <a:r>
              <a:rPr lang="en-US" sz="2000" b="1" baseline="30000" dirty="0">
                <a:solidFill>
                  <a:srgbClr val="000000"/>
                </a:solidFill>
                <a:latin typeface="Calibri"/>
                <a:ea typeface="宋体"/>
              </a:rPr>
              <a:t>2</a:t>
            </a:r>
            <a:r>
              <a:rPr lang="en-US" sz="2000" b="1" dirty="0">
                <a:solidFill>
                  <a:srgbClr val="000000"/>
                </a:solidFill>
                <a:latin typeface="Calibri"/>
                <a:ea typeface="宋体"/>
              </a:rPr>
              <a:t>N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宋体"/>
              </a:rPr>
              <a:t>) tuples</a:t>
            </a:r>
            <a:endParaRPr lang="en-US" sz="1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9F1CE4E-3E45-F245-AF69-641775CFFD45}"/>
              </a:ext>
            </a:extLst>
          </p:cNvPr>
          <p:cNvCxnSpPr>
            <a:cxnSpLocks/>
          </p:cNvCxnSpPr>
          <p:nvPr/>
        </p:nvCxnSpPr>
        <p:spPr>
          <a:xfrm>
            <a:off x="-108488" y="6826870"/>
            <a:ext cx="12306609" cy="0"/>
          </a:xfrm>
          <a:prstGeom prst="line">
            <a:avLst/>
          </a:prstGeom>
          <a:ln w="1047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00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69"/>
    </mc:Choice>
    <mc:Fallback xmlns="">
      <p:transition spd="slow" advTm="117969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4">
            <a:extLst>
              <a:ext uri="{FF2B5EF4-FFF2-40B4-BE49-F238E27FC236}">
                <a16:creationId xmlns:a16="http://schemas.microsoft.com/office/drawing/2014/main" id="{78975CDE-2F9E-3A4A-A88A-A3D8D458810C}"/>
              </a:ext>
            </a:extLst>
          </p:cNvPr>
          <p:cNvSpPr txBox="1">
            <a:spLocks/>
          </p:cNvSpPr>
          <p:nvPr/>
        </p:nvSpPr>
        <p:spPr bwMode="auto">
          <a:xfrm>
            <a:off x="495300" y="381000"/>
            <a:ext cx="96869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n-lt"/>
                <a:ea typeface="ＭＳ Ｐゴシック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>
              <a:defRPr/>
            </a:pPr>
            <a:r>
              <a:rPr lang="en-US" altLang="zh-CN" dirty="0">
                <a:solidFill>
                  <a:srgbClr val="000000">
                    <a:lumMod val="95000"/>
                    <a:lumOff val="5000"/>
                  </a:srgbClr>
                </a:solidFill>
                <a:ea typeface="宋体" pitchFamily="2" charset="-122"/>
              </a:rPr>
              <a:t>Oblivious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/>
                <a:ea typeface="宋体" pitchFamily="2" charset="-122"/>
                <a:cs typeface="Arial" panose="020B0604020202020204" pitchFamily="34" charset="0"/>
              </a:rPr>
              <a:t>Searchable Encryption (SE) schemes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148" name="Picture 2" descr="http://fixyoursoftware.com/wp-content/uploads/2015/01/zz.png">
            <a:extLst>
              <a:ext uri="{FF2B5EF4-FFF2-40B4-BE49-F238E27FC236}">
                <a16:creationId xmlns:a16="http://schemas.microsoft.com/office/drawing/2014/main" id="{8DEA9837-9EE0-4044-9F3F-3EFAC5A95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9490" y="6057420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" name="Rectangle 148">
            <a:extLst>
              <a:ext uri="{FF2B5EF4-FFF2-40B4-BE49-F238E27FC236}">
                <a16:creationId xmlns:a16="http://schemas.microsoft.com/office/drawing/2014/main" id="{195693FE-7F3C-4A40-B618-5C85C06C7591}"/>
              </a:ext>
            </a:extLst>
          </p:cNvPr>
          <p:cNvSpPr/>
          <p:nvPr/>
        </p:nvSpPr>
        <p:spPr>
          <a:xfrm>
            <a:off x="7022872" y="3061364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k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1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441EEB65-2C7C-4142-B2C2-502A9C96DEDF}"/>
              </a:ext>
            </a:extLst>
          </p:cNvPr>
          <p:cNvSpPr/>
          <p:nvPr/>
        </p:nvSpPr>
        <p:spPr>
          <a:xfrm>
            <a:off x="7022872" y="3777262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k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2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FE283672-94AF-AD48-B246-F54470FBFDD5}"/>
              </a:ext>
            </a:extLst>
          </p:cNvPr>
          <p:cNvSpPr/>
          <p:nvPr/>
        </p:nvSpPr>
        <p:spPr>
          <a:xfrm>
            <a:off x="7022872" y="4510235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k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3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62E65BFF-CF86-B044-8AE7-A6BF489929A6}"/>
              </a:ext>
            </a:extLst>
          </p:cNvPr>
          <p:cNvSpPr/>
          <p:nvPr/>
        </p:nvSpPr>
        <p:spPr>
          <a:xfrm>
            <a:off x="7806081" y="3061364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1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3DDFBEF4-870D-3644-AAF2-AEA2FAB66C5E}"/>
              </a:ext>
            </a:extLst>
          </p:cNvPr>
          <p:cNvSpPr/>
          <p:nvPr/>
        </p:nvSpPr>
        <p:spPr>
          <a:xfrm>
            <a:off x="8314337" y="3061364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4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9E5D27A4-B850-274C-96B6-7DA1872507D5}"/>
              </a:ext>
            </a:extLst>
          </p:cNvPr>
          <p:cNvSpPr/>
          <p:nvPr/>
        </p:nvSpPr>
        <p:spPr>
          <a:xfrm>
            <a:off x="8832763" y="3061364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2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B875022A-B130-DE4F-A656-EFAA0951AFDF}"/>
              </a:ext>
            </a:extLst>
          </p:cNvPr>
          <p:cNvSpPr/>
          <p:nvPr/>
        </p:nvSpPr>
        <p:spPr>
          <a:xfrm>
            <a:off x="7859490" y="5397642"/>
            <a:ext cx="383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100" dirty="0">
                <a:solidFill>
                  <a:prstClr val="black"/>
                </a:solidFill>
                <a:ea typeface="ＭＳ Ｐゴシック" charset="0"/>
              </a:rPr>
              <a:t>1</a:t>
            </a:r>
            <a:endParaRPr lang="en-US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EB17FDB5-5917-F943-A6A3-A59B8CE1528D}"/>
              </a:ext>
            </a:extLst>
          </p:cNvPr>
          <p:cNvSpPr/>
          <p:nvPr/>
        </p:nvSpPr>
        <p:spPr>
          <a:xfrm>
            <a:off x="8405292" y="5397642"/>
            <a:ext cx="401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100" dirty="0">
                <a:solidFill>
                  <a:prstClr val="black"/>
                </a:solidFill>
                <a:ea typeface="ＭＳ Ｐゴシック" charset="0"/>
              </a:rPr>
              <a:t>2</a:t>
            </a:r>
            <a:endParaRPr lang="en-US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878BABC9-8AFF-7148-B50A-967253BDC9FD}"/>
              </a:ext>
            </a:extLst>
          </p:cNvPr>
          <p:cNvSpPr/>
          <p:nvPr/>
        </p:nvSpPr>
        <p:spPr>
          <a:xfrm>
            <a:off x="9015406" y="5397642"/>
            <a:ext cx="401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100" dirty="0">
                <a:solidFill>
                  <a:prstClr val="black"/>
                </a:solidFill>
                <a:ea typeface="ＭＳ Ｐゴシック" charset="0"/>
              </a:rPr>
              <a:t>3</a:t>
            </a:r>
            <a:endParaRPr lang="en-US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8D91DC92-01C6-EB49-A935-6166B368EDB1}"/>
              </a:ext>
            </a:extLst>
          </p:cNvPr>
          <p:cNvSpPr/>
          <p:nvPr/>
        </p:nvSpPr>
        <p:spPr>
          <a:xfrm>
            <a:off x="9617779" y="5397642"/>
            <a:ext cx="402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100" dirty="0">
                <a:solidFill>
                  <a:prstClr val="black"/>
                </a:solidFill>
                <a:ea typeface="ＭＳ Ｐゴシック" charset="0"/>
              </a:rPr>
              <a:t>4</a:t>
            </a:r>
            <a:endParaRPr lang="en-US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EF9BA1A8-CB63-864E-880C-33C199246593}"/>
              </a:ext>
            </a:extLst>
          </p:cNvPr>
          <p:cNvSpPr/>
          <p:nvPr/>
        </p:nvSpPr>
        <p:spPr>
          <a:xfrm>
            <a:off x="10196739" y="5397642"/>
            <a:ext cx="396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100" dirty="0">
                <a:solidFill>
                  <a:prstClr val="black"/>
                </a:solidFill>
                <a:ea typeface="ＭＳ Ｐゴシック" charset="0"/>
              </a:rPr>
              <a:t>5</a:t>
            </a:r>
            <a:endParaRPr lang="en-US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D68DFEA2-7C22-9641-937F-CA339064EFBE}"/>
              </a:ext>
            </a:extLst>
          </p:cNvPr>
          <p:cNvSpPr/>
          <p:nvPr/>
        </p:nvSpPr>
        <p:spPr>
          <a:xfrm>
            <a:off x="10751197" y="5397642"/>
            <a:ext cx="402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100" dirty="0">
                <a:solidFill>
                  <a:prstClr val="black"/>
                </a:solidFill>
                <a:ea typeface="ＭＳ Ｐゴシック" charset="0"/>
              </a:rPr>
              <a:t>6</a:t>
            </a:r>
            <a:endParaRPr lang="en-US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C9DEFA61-96E0-2B4E-9008-39992494A215}"/>
              </a:ext>
            </a:extLst>
          </p:cNvPr>
          <p:cNvSpPr/>
          <p:nvPr/>
        </p:nvSpPr>
        <p:spPr>
          <a:xfrm>
            <a:off x="7806081" y="3777262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3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2E934ADD-8BFF-5642-B6BA-565B41E2D5FB}"/>
              </a:ext>
            </a:extLst>
          </p:cNvPr>
          <p:cNvSpPr/>
          <p:nvPr/>
        </p:nvSpPr>
        <p:spPr>
          <a:xfrm>
            <a:off x="8314337" y="3777262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6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2414B138-81CC-4347-823C-B414064C6BDB}"/>
              </a:ext>
            </a:extLst>
          </p:cNvPr>
          <p:cNvSpPr/>
          <p:nvPr/>
        </p:nvSpPr>
        <p:spPr>
          <a:xfrm>
            <a:off x="8832763" y="3777262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4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036017F9-B467-DB43-A421-E525FCCD5D65}"/>
              </a:ext>
            </a:extLst>
          </p:cNvPr>
          <p:cNvSpPr/>
          <p:nvPr/>
        </p:nvSpPr>
        <p:spPr>
          <a:xfrm>
            <a:off x="9351189" y="3777262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2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6158BE5F-D541-7A4C-8DF2-D7CE9439C88B}"/>
              </a:ext>
            </a:extLst>
          </p:cNvPr>
          <p:cNvSpPr/>
          <p:nvPr/>
        </p:nvSpPr>
        <p:spPr>
          <a:xfrm>
            <a:off x="7806081" y="4509216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5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4B8AD970-1555-CB4C-9EAC-F3DBE44B9FCD}"/>
              </a:ext>
            </a:extLst>
          </p:cNvPr>
          <p:cNvSpPr/>
          <p:nvPr/>
        </p:nvSpPr>
        <p:spPr>
          <a:xfrm>
            <a:off x="8314337" y="4509216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1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FFF6C7EB-8D52-6D47-8ACA-F4C2356D61F7}"/>
              </a:ext>
            </a:extLst>
          </p:cNvPr>
          <p:cNvCxnSpPr>
            <a:stCxn id="149" idx="3"/>
            <a:endCxn id="152" idx="1"/>
          </p:cNvCxnSpPr>
          <p:nvPr/>
        </p:nvCxnSpPr>
        <p:spPr>
          <a:xfrm>
            <a:off x="7532997" y="3296622"/>
            <a:ext cx="27308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8EEB26B6-65E2-0542-B6EC-878840E8EF9B}"/>
              </a:ext>
            </a:extLst>
          </p:cNvPr>
          <p:cNvCxnSpPr/>
          <p:nvPr/>
        </p:nvCxnSpPr>
        <p:spPr>
          <a:xfrm>
            <a:off x="7532997" y="4024591"/>
            <a:ext cx="27308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1D391E68-3409-6842-A389-C9C0269EBB56}"/>
              </a:ext>
            </a:extLst>
          </p:cNvPr>
          <p:cNvCxnSpPr/>
          <p:nvPr/>
        </p:nvCxnSpPr>
        <p:spPr>
          <a:xfrm>
            <a:off x="7532997" y="4761438"/>
            <a:ext cx="27308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sp>
        <p:nvSpPr>
          <p:cNvPr id="170" name="Rectangle 169">
            <a:extLst>
              <a:ext uri="{FF2B5EF4-FFF2-40B4-BE49-F238E27FC236}">
                <a16:creationId xmlns:a16="http://schemas.microsoft.com/office/drawing/2014/main" id="{A6E189BB-8DE1-C448-915B-EF81DFB4E0BE}"/>
              </a:ext>
            </a:extLst>
          </p:cNvPr>
          <p:cNvSpPr/>
          <p:nvPr/>
        </p:nvSpPr>
        <p:spPr>
          <a:xfrm>
            <a:off x="7675449" y="5876565"/>
            <a:ext cx="621704" cy="653432"/>
          </a:xfrm>
          <a:prstGeom prst="rect">
            <a:avLst/>
          </a:prstGeom>
          <a:solidFill>
            <a:srgbClr val="0070C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171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7FC41C55-C757-3E46-99E6-A360B4377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3205" y="5912077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2" descr="http://fixyoursoftware.com/wp-content/uploads/2015/01/zz.png">
            <a:extLst>
              <a:ext uri="{FF2B5EF4-FFF2-40B4-BE49-F238E27FC236}">
                <a16:creationId xmlns:a16="http://schemas.microsoft.com/office/drawing/2014/main" id="{98FA5D69-9AAD-124D-9113-FC1D4C51C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4019" y="6057417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3" name="Rectangle 172">
            <a:extLst>
              <a:ext uri="{FF2B5EF4-FFF2-40B4-BE49-F238E27FC236}">
                <a16:creationId xmlns:a16="http://schemas.microsoft.com/office/drawing/2014/main" id="{DD4BACB4-F12A-6F4C-8C8D-25D25037EBC6}"/>
              </a:ext>
            </a:extLst>
          </p:cNvPr>
          <p:cNvSpPr/>
          <p:nvPr/>
        </p:nvSpPr>
        <p:spPr>
          <a:xfrm>
            <a:off x="8329978" y="5876562"/>
            <a:ext cx="621704" cy="653432"/>
          </a:xfrm>
          <a:prstGeom prst="rect">
            <a:avLst/>
          </a:prstGeom>
          <a:solidFill>
            <a:srgbClr val="0070C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174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6523AEB4-99B3-1349-9F5E-4C796976A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7734" y="5912074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 descr="http://fixyoursoftware.com/wp-content/uploads/2015/01/zz.png">
            <a:extLst>
              <a:ext uri="{FF2B5EF4-FFF2-40B4-BE49-F238E27FC236}">
                <a16:creationId xmlns:a16="http://schemas.microsoft.com/office/drawing/2014/main" id="{EA43A025-4A5D-2346-ACB9-197BF6BFD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6426" y="6057417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" name="Rectangle 175">
            <a:extLst>
              <a:ext uri="{FF2B5EF4-FFF2-40B4-BE49-F238E27FC236}">
                <a16:creationId xmlns:a16="http://schemas.microsoft.com/office/drawing/2014/main" id="{BF0C4B40-B0FF-1345-9528-DD012D60D30E}"/>
              </a:ext>
            </a:extLst>
          </p:cNvPr>
          <p:cNvSpPr/>
          <p:nvPr/>
        </p:nvSpPr>
        <p:spPr>
          <a:xfrm>
            <a:off x="8982385" y="5876562"/>
            <a:ext cx="621704" cy="653432"/>
          </a:xfrm>
          <a:prstGeom prst="rect">
            <a:avLst/>
          </a:prstGeom>
          <a:solidFill>
            <a:srgbClr val="0070C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177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2E7BD22E-79F8-8D45-8517-3FA513DF0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0141" y="5912074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2" descr="http://fixyoursoftware.com/wp-content/uploads/2015/01/zz.png">
            <a:extLst>
              <a:ext uri="{FF2B5EF4-FFF2-40B4-BE49-F238E27FC236}">
                <a16:creationId xmlns:a16="http://schemas.microsoft.com/office/drawing/2014/main" id="{6B85449F-1815-B545-A4E6-A6386CEB8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18833" y="6047082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9" name="Rectangle 178">
            <a:extLst>
              <a:ext uri="{FF2B5EF4-FFF2-40B4-BE49-F238E27FC236}">
                <a16:creationId xmlns:a16="http://schemas.microsoft.com/office/drawing/2014/main" id="{AE009558-88C4-9849-888F-461E74CE026F}"/>
              </a:ext>
            </a:extLst>
          </p:cNvPr>
          <p:cNvSpPr/>
          <p:nvPr/>
        </p:nvSpPr>
        <p:spPr>
          <a:xfrm>
            <a:off x="9634792" y="5866227"/>
            <a:ext cx="621704" cy="663770"/>
          </a:xfrm>
          <a:prstGeom prst="rect">
            <a:avLst/>
          </a:prstGeom>
          <a:solidFill>
            <a:srgbClr val="0070C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180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EA0B21A1-A950-C84B-A8C4-96FE86854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52548" y="5901739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2" descr="http://fixyoursoftware.com/wp-content/uploads/2015/01/zz.png">
            <a:extLst>
              <a:ext uri="{FF2B5EF4-FFF2-40B4-BE49-F238E27FC236}">
                <a16:creationId xmlns:a16="http://schemas.microsoft.com/office/drawing/2014/main" id="{316CDE1D-D83A-2D44-8A41-3E22FC6AC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73362" y="6047079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" name="Rectangle 181">
            <a:extLst>
              <a:ext uri="{FF2B5EF4-FFF2-40B4-BE49-F238E27FC236}">
                <a16:creationId xmlns:a16="http://schemas.microsoft.com/office/drawing/2014/main" id="{3D7D3BFB-62BA-AA47-96CD-DD79277911FD}"/>
              </a:ext>
            </a:extLst>
          </p:cNvPr>
          <p:cNvSpPr/>
          <p:nvPr/>
        </p:nvSpPr>
        <p:spPr>
          <a:xfrm>
            <a:off x="10289321" y="5866224"/>
            <a:ext cx="621704" cy="663770"/>
          </a:xfrm>
          <a:prstGeom prst="rect">
            <a:avLst/>
          </a:prstGeom>
          <a:solidFill>
            <a:srgbClr val="0070C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183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2C88AD03-C9B4-9344-B2BB-C4C1D7032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07077" y="5901736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" name="Picture 2" descr="http://fixyoursoftware.com/wp-content/uploads/2015/01/zz.png">
            <a:extLst>
              <a:ext uri="{FF2B5EF4-FFF2-40B4-BE49-F238E27FC236}">
                <a16:creationId xmlns:a16="http://schemas.microsoft.com/office/drawing/2014/main" id="{5E4DB654-1FAC-9B42-9F72-F8B67B40E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25769" y="6047079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" name="Rectangle 184">
            <a:extLst>
              <a:ext uri="{FF2B5EF4-FFF2-40B4-BE49-F238E27FC236}">
                <a16:creationId xmlns:a16="http://schemas.microsoft.com/office/drawing/2014/main" id="{75FD565A-5B37-CA44-BE63-BCAB9C832610}"/>
              </a:ext>
            </a:extLst>
          </p:cNvPr>
          <p:cNvSpPr/>
          <p:nvPr/>
        </p:nvSpPr>
        <p:spPr>
          <a:xfrm>
            <a:off x="10941728" y="5866224"/>
            <a:ext cx="621704" cy="663770"/>
          </a:xfrm>
          <a:prstGeom prst="rect">
            <a:avLst/>
          </a:prstGeom>
          <a:solidFill>
            <a:srgbClr val="0070C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 dirty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186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4238F682-538C-D44F-B4DE-A75939ABF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9484" y="5901736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9" name="Rectangle 188">
            <a:extLst>
              <a:ext uri="{FF2B5EF4-FFF2-40B4-BE49-F238E27FC236}">
                <a16:creationId xmlns:a16="http://schemas.microsoft.com/office/drawing/2014/main" id="{995C3DE5-5BD8-FF4F-9FCF-B514EF1B0A80}"/>
              </a:ext>
            </a:extLst>
          </p:cNvPr>
          <p:cNvSpPr/>
          <p:nvPr/>
        </p:nvSpPr>
        <p:spPr>
          <a:xfrm>
            <a:off x="6729909" y="2973384"/>
            <a:ext cx="869720" cy="628722"/>
          </a:xfrm>
          <a:prstGeom prst="rect">
            <a:avLst/>
          </a:prstGeom>
          <a:solidFill>
            <a:srgbClr val="80000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190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3393F2B6-6BC0-9548-8FD8-E10D9C41C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7008" y="3025853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1" name="Rectangle 190">
            <a:extLst>
              <a:ext uri="{FF2B5EF4-FFF2-40B4-BE49-F238E27FC236}">
                <a16:creationId xmlns:a16="http://schemas.microsoft.com/office/drawing/2014/main" id="{9972082B-AF02-154E-8032-66477089337C}"/>
              </a:ext>
            </a:extLst>
          </p:cNvPr>
          <p:cNvSpPr/>
          <p:nvPr/>
        </p:nvSpPr>
        <p:spPr>
          <a:xfrm>
            <a:off x="7688406" y="3665360"/>
            <a:ext cx="2503982" cy="628722"/>
          </a:xfrm>
          <a:prstGeom prst="rect">
            <a:avLst/>
          </a:prstGeom>
          <a:solidFill>
            <a:srgbClr val="00800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192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A5BE839A-B11B-2044-8949-121265D28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30003" y="3692195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3" name="Rectangle 192">
            <a:extLst>
              <a:ext uri="{FF2B5EF4-FFF2-40B4-BE49-F238E27FC236}">
                <a16:creationId xmlns:a16="http://schemas.microsoft.com/office/drawing/2014/main" id="{364B83D8-C9DF-D64D-9B31-2F7024E81AD8}"/>
              </a:ext>
            </a:extLst>
          </p:cNvPr>
          <p:cNvSpPr/>
          <p:nvPr/>
        </p:nvSpPr>
        <p:spPr>
          <a:xfrm>
            <a:off x="6729617" y="3665360"/>
            <a:ext cx="869720" cy="628722"/>
          </a:xfrm>
          <a:prstGeom prst="rect">
            <a:avLst/>
          </a:prstGeom>
          <a:solidFill>
            <a:srgbClr val="00800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194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0BA4D73D-0AE8-9B46-ACE9-F478F1557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0197" y="3692195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5" name="Rectangle 194">
            <a:extLst>
              <a:ext uri="{FF2B5EF4-FFF2-40B4-BE49-F238E27FC236}">
                <a16:creationId xmlns:a16="http://schemas.microsoft.com/office/drawing/2014/main" id="{360728A5-2E7D-6A4D-A709-ED6108E47AA6}"/>
              </a:ext>
            </a:extLst>
          </p:cNvPr>
          <p:cNvSpPr/>
          <p:nvPr/>
        </p:nvSpPr>
        <p:spPr>
          <a:xfrm>
            <a:off x="7688406" y="4418504"/>
            <a:ext cx="1473985" cy="628722"/>
          </a:xfrm>
          <a:prstGeom prst="rect">
            <a:avLst/>
          </a:prstGeom>
          <a:solidFill>
            <a:srgbClr val="4F81BD">
              <a:lumMod val="50000"/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196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D45C0902-C252-224A-ABA9-4AE03C3CF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85452" y="4454454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7" name="Rectangle 196">
            <a:extLst>
              <a:ext uri="{FF2B5EF4-FFF2-40B4-BE49-F238E27FC236}">
                <a16:creationId xmlns:a16="http://schemas.microsoft.com/office/drawing/2014/main" id="{49E2E1A2-1403-DD4A-B66C-5F5AEF1415BB}"/>
              </a:ext>
            </a:extLst>
          </p:cNvPr>
          <p:cNvSpPr/>
          <p:nvPr/>
        </p:nvSpPr>
        <p:spPr>
          <a:xfrm>
            <a:off x="6729617" y="4418504"/>
            <a:ext cx="869720" cy="628722"/>
          </a:xfrm>
          <a:prstGeom prst="rect">
            <a:avLst/>
          </a:prstGeom>
          <a:solidFill>
            <a:srgbClr val="4F81BD">
              <a:lumMod val="50000"/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198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68852858-5D76-B741-B3A0-13BF041CE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0197" y="4445339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" name="Picture 198">
            <a:extLst>
              <a:ext uri="{FF2B5EF4-FFF2-40B4-BE49-F238E27FC236}">
                <a16:creationId xmlns:a16="http://schemas.microsoft.com/office/drawing/2014/main" id="{ED476070-F2DD-F647-87F2-6926350469D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7323" y="1717047"/>
            <a:ext cx="346016" cy="553223"/>
          </a:xfrm>
          <a:prstGeom prst="rect">
            <a:avLst/>
          </a:prstGeom>
        </p:spPr>
      </p:pic>
      <p:sp>
        <p:nvSpPr>
          <p:cNvPr id="200" name="TextBox 199">
            <a:extLst>
              <a:ext uri="{FF2B5EF4-FFF2-40B4-BE49-F238E27FC236}">
                <a16:creationId xmlns:a16="http://schemas.microsoft.com/office/drawing/2014/main" id="{43B4CD90-342D-3241-AFC8-19C6365C2115}"/>
              </a:ext>
            </a:extLst>
          </p:cNvPr>
          <p:cNvSpPr txBox="1"/>
          <p:nvPr/>
        </p:nvSpPr>
        <p:spPr>
          <a:xfrm>
            <a:off x="1208296" y="1306370"/>
            <a:ext cx="2107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b="1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Client</a:t>
            </a:r>
          </a:p>
        </p:txBody>
      </p:sp>
      <p:sp>
        <p:nvSpPr>
          <p:cNvPr id="204" name="Right Arrow 203">
            <a:extLst>
              <a:ext uri="{FF2B5EF4-FFF2-40B4-BE49-F238E27FC236}">
                <a16:creationId xmlns:a16="http://schemas.microsoft.com/office/drawing/2014/main" id="{C4B324D2-7EB5-AC49-8ABE-53D9D4C1D0EC}"/>
              </a:ext>
            </a:extLst>
          </p:cNvPr>
          <p:cNvSpPr/>
          <p:nvPr/>
        </p:nvSpPr>
        <p:spPr>
          <a:xfrm>
            <a:off x="900331" y="3565390"/>
            <a:ext cx="4088911" cy="171124"/>
          </a:xfrm>
          <a:prstGeom prst="rightArrow">
            <a:avLst>
              <a:gd name="adj1" fmla="val 50000"/>
              <a:gd name="adj2" fmla="val 128816"/>
            </a:avLst>
          </a:prstGeom>
          <a:solidFill>
            <a:srgbClr val="00B0F0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latin typeface="Georgia" panose="02040502050405020303" pitchFamily="18" charset="0"/>
              <a:ea typeface="ＭＳ Ｐゴシック" charset="0"/>
            </a:endParaRPr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0773B74B-99AA-9540-9CFC-F101F7BD47AC}"/>
              </a:ext>
            </a:extLst>
          </p:cNvPr>
          <p:cNvSpPr/>
          <p:nvPr/>
        </p:nvSpPr>
        <p:spPr>
          <a:xfrm>
            <a:off x="2910158" y="2947186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k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1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5C1BD454-C696-3040-8858-D3AC3646E056}"/>
              </a:ext>
            </a:extLst>
          </p:cNvPr>
          <p:cNvSpPr/>
          <p:nvPr/>
        </p:nvSpPr>
        <p:spPr>
          <a:xfrm>
            <a:off x="2617195" y="2859206"/>
            <a:ext cx="869720" cy="628722"/>
          </a:xfrm>
          <a:prstGeom prst="rect">
            <a:avLst/>
          </a:prstGeom>
          <a:solidFill>
            <a:srgbClr val="80000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207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7DA22225-6577-004A-8E4A-4FF1B99E2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7775" y="2886041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" name="Right Arrow 207">
            <a:extLst>
              <a:ext uri="{FF2B5EF4-FFF2-40B4-BE49-F238E27FC236}">
                <a16:creationId xmlns:a16="http://schemas.microsoft.com/office/drawing/2014/main" id="{500F5A5E-6887-DC42-87B0-48983440324C}"/>
              </a:ext>
            </a:extLst>
          </p:cNvPr>
          <p:cNvSpPr/>
          <p:nvPr/>
        </p:nvSpPr>
        <p:spPr>
          <a:xfrm rot="10800000">
            <a:off x="900332" y="4223133"/>
            <a:ext cx="4076698" cy="168839"/>
          </a:xfrm>
          <a:prstGeom prst="rightArrow">
            <a:avLst>
              <a:gd name="adj1" fmla="val 50000"/>
              <a:gd name="adj2" fmla="val 128816"/>
            </a:avLst>
          </a:prstGeom>
          <a:solidFill>
            <a:srgbClr val="00B0F0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latin typeface="Georgia" panose="02040502050405020303" pitchFamily="18" charset="0"/>
              <a:ea typeface="ＭＳ Ｐゴシック" charset="0"/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13D0FD79-9F21-B247-A9CF-0C8C2788D518}"/>
              </a:ext>
            </a:extLst>
          </p:cNvPr>
          <p:cNvSpPr txBox="1"/>
          <p:nvPr/>
        </p:nvSpPr>
        <p:spPr>
          <a:xfrm>
            <a:off x="2669067" y="2390627"/>
            <a:ext cx="1108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ea typeface="ＭＳ Ｐゴシック" charset="0"/>
              </a:rPr>
              <a:t>token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E695B0A7-8B9B-3D40-9B80-ABB831F9FB3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6046" y="1584544"/>
            <a:ext cx="1464203" cy="1282657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05A199D3-75A0-634A-BEFB-F5916A90D905}"/>
              </a:ext>
            </a:extLst>
          </p:cNvPr>
          <p:cNvSpPr txBox="1"/>
          <p:nvPr/>
        </p:nvSpPr>
        <p:spPr>
          <a:xfrm>
            <a:off x="8779849" y="1010942"/>
            <a:ext cx="1609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000" b="1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Untrusted</a:t>
            </a:r>
          </a:p>
          <a:p>
            <a:pPr algn="ctr" defTabSz="457200"/>
            <a:r>
              <a:rPr lang="en-US" sz="2000" b="1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Cloud</a:t>
            </a:r>
          </a:p>
        </p:txBody>
      </p:sp>
      <p:pic>
        <p:nvPicPr>
          <p:cNvPr id="73" name="Picture 3" descr="D:\Personal Study\Research\paper_formats\research images\evil.png">
            <a:extLst>
              <a:ext uri="{FF2B5EF4-FFF2-40B4-BE49-F238E27FC236}">
                <a16:creationId xmlns:a16="http://schemas.microsoft.com/office/drawing/2014/main" id="{6D192CC1-E5B2-E745-BA4C-78C9B53CD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2487" y="2069353"/>
            <a:ext cx="602694" cy="6026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Oval 73">
            <a:extLst>
              <a:ext uri="{FF2B5EF4-FFF2-40B4-BE49-F238E27FC236}">
                <a16:creationId xmlns:a16="http://schemas.microsoft.com/office/drawing/2014/main" id="{CD0F8708-6D1C-5B49-BEF8-132D2FFCAEFB}"/>
              </a:ext>
            </a:extLst>
          </p:cNvPr>
          <p:cNvSpPr/>
          <p:nvPr/>
        </p:nvSpPr>
        <p:spPr>
          <a:xfrm>
            <a:off x="11700625" y="6214222"/>
            <a:ext cx="638176" cy="612648"/>
          </a:xfrm>
          <a:prstGeom prst="ellipse">
            <a:avLst/>
          </a:prstGeom>
          <a:noFill/>
          <a:ln w="793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991E7E91-BA19-EA41-8BE5-F2A380E8BE80}"/>
              </a:ext>
            </a:extLst>
          </p:cNvPr>
          <p:cNvCxnSpPr>
            <a:cxnSpLocks/>
          </p:cNvCxnSpPr>
          <p:nvPr/>
        </p:nvCxnSpPr>
        <p:spPr>
          <a:xfrm>
            <a:off x="-108488" y="6826870"/>
            <a:ext cx="12306609" cy="0"/>
          </a:xfrm>
          <a:prstGeom prst="line">
            <a:avLst/>
          </a:prstGeom>
          <a:ln w="1047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Slide Number Placeholder 5">
            <a:extLst>
              <a:ext uri="{FF2B5EF4-FFF2-40B4-BE49-F238E27FC236}">
                <a16:creationId xmlns:a16="http://schemas.microsoft.com/office/drawing/2014/main" id="{69361AB6-0B03-2741-B37A-23A3B7D9E247}"/>
              </a:ext>
            </a:extLst>
          </p:cNvPr>
          <p:cNvSpPr txBox="1">
            <a:spLocks/>
          </p:cNvSpPr>
          <p:nvPr/>
        </p:nvSpPr>
        <p:spPr>
          <a:xfrm>
            <a:off x="11747500" y="6305550"/>
            <a:ext cx="520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A5D1321-624C-134E-A7B9-881C79A8D455}"/>
              </a:ext>
            </a:extLst>
          </p:cNvPr>
          <p:cNvSpPr txBox="1"/>
          <p:nvPr/>
        </p:nvSpPr>
        <p:spPr>
          <a:xfrm>
            <a:off x="7723140" y="2719875"/>
            <a:ext cx="67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PRF()</a:t>
            </a:r>
            <a:endParaRPr lang="en-US" baseline="-25000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E0A0DEE-E199-FC47-8F62-DE0B21C26EF3}"/>
              </a:ext>
            </a:extLst>
          </p:cNvPr>
          <p:cNvSpPr txBox="1"/>
          <p:nvPr/>
        </p:nvSpPr>
        <p:spPr>
          <a:xfrm>
            <a:off x="8290463" y="2718857"/>
            <a:ext cx="67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PRF()</a:t>
            </a:r>
            <a:endParaRPr lang="en-US" baseline="-25000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EA62BAC-B995-6C4A-8200-3DE5EB04D4FB}"/>
              </a:ext>
            </a:extLst>
          </p:cNvPr>
          <p:cNvSpPr txBox="1"/>
          <p:nvPr/>
        </p:nvSpPr>
        <p:spPr>
          <a:xfrm>
            <a:off x="8880096" y="2728405"/>
            <a:ext cx="67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PRF()</a:t>
            </a:r>
            <a:endParaRPr lang="en-US" baseline="-25000" dirty="0"/>
          </a:p>
        </p:txBody>
      </p:sp>
      <p:sp>
        <p:nvSpPr>
          <p:cNvPr id="75" name="31 - Ελλειψοειδής επεξήγηση">
            <a:extLst>
              <a:ext uri="{FF2B5EF4-FFF2-40B4-BE49-F238E27FC236}">
                <a16:creationId xmlns:a16="http://schemas.microsoft.com/office/drawing/2014/main" id="{5C199F7B-17AD-9049-8571-BBBB36D84447}"/>
              </a:ext>
            </a:extLst>
          </p:cNvPr>
          <p:cNvSpPr/>
          <p:nvPr/>
        </p:nvSpPr>
        <p:spPr>
          <a:xfrm>
            <a:off x="1069084" y="5670928"/>
            <a:ext cx="3710931" cy="964669"/>
          </a:xfrm>
          <a:prstGeom prst="wedgeEllipseCallout">
            <a:avLst>
              <a:gd name="adj1" fmla="val 73902"/>
              <a:gd name="adj2" fmla="val -19088"/>
            </a:avLst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lvl="1" defTabSz="457200">
              <a:defRPr/>
            </a:pPr>
            <a:r>
              <a:rPr lang="en-US" sz="3200" b="1" kern="0" dirty="0">
                <a:solidFill>
                  <a:srgbClr val="FF0000"/>
                </a:solidFill>
                <a:ea typeface="ＭＳ Ｐゴシック" charset="0"/>
              </a:rPr>
              <a:t>Result size</a:t>
            </a:r>
            <a:endParaRPr lang="en-US" sz="3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81" name="31 - Ελλειψοειδής επεξήγηση">
            <a:extLst>
              <a:ext uri="{FF2B5EF4-FFF2-40B4-BE49-F238E27FC236}">
                <a16:creationId xmlns:a16="http://schemas.microsoft.com/office/drawing/2014/main" id="{C24F7D18-3408-284B-ACD5-88EC8BDDA5B6}"/>
              </a:ext>
            </a:extLst>
          </p:cNvPr>
          <p:cNvSpPr/>
          <p:nvPr/>
        </p:nvSpPr>
        <p:spPr>
          <a:xfrm>
            <a:off x="5377058" y="1301541"/>
            <a:ext cx="2979129" cy="1089085"/>
          </a:xfrm>
          <a:prstGeom prst="wedgeEllipseCallout">
            <a:avLst>
              <a:gd name="adj1" fmla="val 64513"/>
              <a:gd name="adj2" fmla="val 9908"/>
            </a:avLst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defTabSz="457200">
              <a:defRPr/>
            </a:pPr>
            <a:r>
              <a:rPr lang="en-US" sz="2000" b="1" kern="0" dirty="0">
                <a:solidFill>
                  <a:srgbClr val="FF0000"/>
                </a:solidFill>
                <a:ea typeface="ＭＳ Ｐゴシック" charset="0"/>
              </a:rPr>
              <a:t>Query leakage: </a:t>
            </a:r>
            <a:r>
              <a:rPr lang="en-US" sz="2000" kern="0" dirty="0">
                <a:solidFill>
                  <a:srgbClr val="000000"/>
                </a:solidFill>
                <a:ea typeface="ＭＳ Ｐゴシック" charset="0"/>
              </a:rPr>
              <a:t>leakage during the query execution</a:t>
            </a:r>
            <a:endParaRPr lang="en-US" sz="2000" kern="0" dirty="0">
              <a:solidFill>
                <a:prstClr val="black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75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4"/>
    </mc:Choice>
    <mc:Fallback xmlns="">
      <p:transition spd="slow" advTm="1134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7363353F-8DB3-C947-BD06-9E48C05B302E}"/>
              </a:ext>
            </a:extLst>
          </p:cNvPr>
          <p:cNvSpPr/>
          <p:nvPr/>
        </p:nvSpPr>
        <p:spPr>
          <a:xfrm>
            <a:off x="11700625" y="6214222"/>
            <a:ext cx="638176" cy="612648"/>
          </a:xfrm>
          <a:prstGeom prst="ellipse">
            <a:avLst/>
          </a:prstGeom>
          <a:noFill/>
          <a:ln w="793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Title 4">
            <a:extLst>
              <a:ext uri="{FF2B5EF4-FFF2-40B4-BE49-F238E27FC236}">
                <a16:creationId xmlns:a16="http://schemas.microsoft.com/office/drawing/2014/main" id="{0F70FC96-086B-4043-A3D8-11BDC0730EC7}"/>
              </a:ext>
            </a:extLst>
          </p:cNvPr>
          <p:cNvSpPr txBox="1">
            <a:spLocks/>
          </p:cNvSpPr>
          <p:nvPr/>
        </p:nvSpPr>
        <p:spPr bwMode="auto">
          <a:xfrm>
            <a:off x="495300" y="381000"/>
            <a:ext cx="96869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n-lt"/>
                <a:ea typeface="ＭＳ Ｐゴシック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>
              <a:defRPr/>
            </a:pPr>
            <a:r>
              <a:rPr lang="en-US" altLang="zh-CN" dirty="0">
                <a:solidFill>
                  <a:srgbClr val="000000">
                    <a:lumMod val="95000"/>
                    <a:lumOff val="5000"/>
                  </a:srgbClr>
                </a:solidFill>
                <a:ea typeface="宋体" pitchFamily="2" charset="-122"/>
              </a:rPr>
              <a:t>Oblivious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/>
                <a:ea typeface="宋体" pitchFamily="2" charset="-122"/>
                <a:cs typeface="Arial" panose="020B0604020202020204" pitchFamily="34" charset="0"/>
              </a:rPr>
              <a:t>Searchable Encryption (SE) schemes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430D7E08-6A11-BE4A-A646-36BB527935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7323" y="1717047"/>
            <a:ext cx="346016" cy="553223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316BAEFD-EA46-4A47-ABAD-95941E4A2965}"/>
              </a:ext>
            </a:extLst>
          </p:cNvPr>
          <p:cNvSpPr txBox="1"/>
          <p:nvPr/>
        </p:nvSpPr>
        <p:spPr>
          <a:xfrm>
            <a:off x="1208296" y="1306370"/>
            <a:ext cx="2107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b="1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Client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9F327928-9451-C54E-86B8-BAEED4A45AC8}"/>
              </a:ext>
            </a:extLst>
          </p:cNvPr>
          <p:cNvSpPr/>
          <p:nvPr/>
        </p:nvSpPr>
        <p:spPr>
          <a:xfrm>
            <a:off x="2910158" y="2947186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k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1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4CA282D0-8679-FC4B-8C99-8870FDA58285}"/>
              </a:ext>
            </a:extLst>
          </p:cNvPr>
          <p:cNvSpPr/>
          <p:nvPr/>
        </p:nvSpPr>
        <p:spPr>
          <a:xfrm>
            <a:off x="2617195" y="2859206"/>
            <a:ext cx="869720" cy="628722"/>
          </a:xfrm>
          <a:prstGeom prst="rect">
            <a:avLst/>
          </a:prstGeom>
          <a:solidFill>
            <a:srgbClr val="80000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99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D7F9803A-6190-EF45-B416-88DADEAB4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7775" y="2886041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633390E9-1A9B-4049-BE29-7DA3F84FF811}"/>
              </a:ext>
            </a:extLst>
          </p:cNvPr>
          <p:cNvSpPr txBox="1"/>
          <p:nvPr/>
        </p:nvSpPr>
        <p:spPr>
          <a:xfrm>
            <a:off x="2669067" y="2390627"/>
            <a:ext cx="1108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ea typeface="ＭＳ Ｐゴシック" charset="0"/>
              </a:rPr>
              <a:t>token</a:t>
            </a:r>
          </a:p>
        </p:txBody>
      </p:sp>
      <p:sp>
        <p:nvSpPr>
          <p:cNvPr id="104" name="31 - Ελλειψοειδής επεξήγηση">
            <a:extLst>
              <a:ext uri="{FF2B5EF4-FFF2-40B4-BE49-F238E27FC236}">
                <a16:creationId xmlns:a16="http://schemas.microsoft.com/office/drawing/2014/main" id="{A47ACB1C-BAAD-384D-BA7B-D70DC36CC02E}"/>
              </a:ext>
            </a:extLst>
          </p:cNvPr>
          <p:cNvSpPr/>
          <p:nvPr/>
        </p:nvSpPr>
        <p:spPr>
          <a:xfrm>
            <a:off x="1069084" y="5670928"/>
            <a:ext cx="3710931" cy="964669"/>
          </a:xfrm>
          <a:prstGeom prst="wedgeEllipseCallout">
            <a:avLst>
              <a:gd name="adj1" fmla="val 57284"/>
              <a:gd name="adj2" fmla="val -58767"/>
            </a:avLst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lvl="1" defTabSz="457200">
              <a:defRPr/>
            </a:pPr>
            <a:r>
              <a:rPr lang="en-US" sz="3200" b="1" kern="0" dirty="0">
                <a:solidFill>
                  <a:srgbClr val="FF0000"/>
                </a:solidFill>
                <a:ea typeface="ＭＳ Ｐゴシック" charset="0"/>
              </a:rPr>
              <a:t>Result size</a:t>
            </a:r>
            <a:endParaRPr lang="en-US" sz="3200" kern="0" dirty="0">
              <a:solidFill>
                <a:prstClr val="black"/>
              </a:solidFill>
              <a:ea typeface="ＭＳ Ｐゴシック" charset="0"/>
            </a:endParaRPr>
          </a:p>
        </p:txBody>
      </p:sp>
      <p:pic>
        <p:nvPicPr>
          <p:cNvPr id="105" name="Picture 4" descr="http://us.123rf.com/400wm/400/400/scanrail/scanrail1206/scanrail120600002/13903900-database-and-computer-data-security-concept-metal-hard-disk-icon-covered-by-protection-shield-isolat.jpg">
            <a:extLst>
              <a:ext uri="{FF2B5EF4-FFF2-40B4-BE49-F238E27FC236}">
                <a16:creationId xmlns:a16="http://schemas.microsoft.com/office/drawing/2014/main" id="{586E30E6-149A-4648-B59C-4E7652C8E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2327" y="5151834"/>
            <a:ext cx="914400" cy="809245"/>
          </a:xfrm>
          <a:prstGeom prst="rect">
            <a:avLst/>
          </a:prstGeom>
          <a:noFill/>
        </p:spPr>
      </p:pic>
      <p:sp>
        <p:nvSpPr>
          <p:cNvPr id="106" name="Rectangle 105">
            <a:extLst>
              <a:ext uri="{FF2B5EF4-FFF2-40B4-BE49-F238E27FC236}">
                <a16:creationId xmlns:a16="http://schemas.microsoft.com/office/drawing/2014/main" id="{54B82FE6-7A25-4A42-ABEE-4BA3AA03DAFF}"/>
              </a:ext>
            </a:extLst>
          </p:cNvPr>
          <p:cNvSpPr/>
          <p:nvPr/>
        </p:nvSpPr>
        <p:spPr>
          <a:xfrm>
            <a:off x="6319917" y="5227338"/>
            <a:ext cx="3548533" cy="342708"/>
          </a:xfrm>
          <a:prstGeom prst="rect">
            <a:avLst/>
          </a:prstGeom>
          <a:solidFill>
            <a:srgbClr val="0070C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 dirty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107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635F4612-B360-6B46-B462-8A5BECF75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7063" y="5238287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4BC361F6-68B0-8349-9D9F-5BDD52CE42AD}"/>
              </a:ext>
            </a:extLst>
          </p:cNvPr>
          <p:cNvSpPr/>
          <p:nvPr/>
        </p:nvSpPr>
        <p:spPr>
          <a:xfrm>
            <a:off x="5918319" y="5187125"/>
            <a:ext cx="368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ea typeface="ＭＳ Ｐゴシック" charset="0"/>
              </a:rPr>
              <a:t>T</a:t>
            </a:r>
            <a:r>
              <a:rPr lang="en-US" sz="1100" dirty="0">
                <a:solidFill>
                  <a:prstClr val="black"/>
                </a:solidFill>
                <a:ea typeface="ＭＳ Ｐゴシック" charset="0"/>
              </a:rPr>
              <a:t>1</a:t>
            </a:r>
            <a:endParaRPr lang="en-US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CD9ACCE6-0298-0F45-90F0-4DC8B02DAD47}"/>
              </a:ext>
            </a:extLst>
          </p:cNvPr>
          <p:cNvSpPr/>
          <p:nvPr/>
        </p:nvSpPr>
        <p:spPr>
          <a:xfrm>
            <a:off x="5929018" y="5660641"/>
            <a:ext cx="368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ea typeface="ＭＳ Ｐゴシック" charset="0"/>
              </a:rPr>
              <a:t>T</a:t>
            </a:r>
            <a:r>
              <a:rPr lang="en-US" sz="1100" dirty="0">
                <a:solidFill>
                  <a:prstClr val="black"/>
                </a:solidFill>
                <a:ea typeface="ＭＳ Ｐゴシック" charset="0"/>
              </a:rPr>
              <a:t>2</a:t>
            </a:r>
            <a:endParaRPr lang="en-US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8AC7AF80-BCA0-2F45-9BB0-54CF36281A22}"/>
              </a:ext>
            </a:extLst>
          </p:cNvPr>
          <p:cNvSpPr/>
          <p:nvPr/>
        </p:nvSpPr>
        <p:spPr>
          <a:xfrm>
            <a:off x="5920759" y="6316867"/>
            <a:ext cx="3882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ea typeface="ＭＳ Ｐゴシック" charset="0"/>
              </a:rPr>
              <a:t>T</a:t>
            </a:r>
            <a:r>
              <a:rPr lang="en-US" sz="1100" dirty="0">
                <a:solidFill>
                  <a:prstClr val="black"/>
                </a:solidFill>
                <a:ea typeface="ＭＳ Ｐゴシック" charset="0"/>
              </a:rPr>
              <a:t>N</a:t>
            </a:r>
            <a:endParaRPr lang="en-US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DAE7C347-2CE5-EE44-8A99-80ABBA3B8D6A}"/>
              </a:ext>
            </a:extLst>
          </p:cNvPr>
          <p:cNvSpPr/>
          <p:nvPr/>
        </p:nvSpPr>
        <p:spPr>
          <a:xfrm>
            <a:off x="6319917" y="5681877"/>
            <a:ext cx="3548533" cy="342708"/>
          </a:xfrm>
          <a:prstGeom prst="rect">
            <a:avLst/>
          </a:prstGeom>
          <a:solidFill>
            <a:srgbClr val="0070C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 dirty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112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03B6BB82-4C33-0C45-902A-E099113BF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7063" y="5692826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Rectangle 112">
            <a:extLst>
              <a:ext uri="{FF2B5EF4-FFF2-40B4-BE49-F238E27FC236}">
                <a16:creationId xmlns:a16="http://schemas.microsoft.com/office/drawing/2014/main" id="{1E565287-43DA-6A41-9219-A72A43251767}"/>
              </a:ext>
            </a:extLst>
          </p:cNvPr>
          <p:cNvSpPr/>
          <p:nvPr/>
        </p:nvSpPr>
        <p:spPr>
          <a:xfrm>
            <a:off x="6319917" y="6338474"/>
            <a:ext cx="3548533" cy="342708"/>
          </a:xfrm>
          <a:prstGeom prst="rect">
            <a:avLst/>
          </a:prstGeom>
          <a:solidFill>
            <a:srgbClr val="0070C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 dirty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114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CA07F9FA-C219-A54C-9A23-96952AFFF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7063" y="6349423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5" name="Table 114">
            <a:extLst>
              <a:ext uri="{FF2B5EF4-FFF2-40B4-BE49-F238E27FC236}">
                <a16:creationId xmlns:a16="http://schemas.microsoft.com/office/drawing/2014/main" id="{B4C174B5-D3A3-FB44-A8CA-82657B75F0E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663005" y="5264032"/>
          <a:ext cx="3087230" cy="270580"/>
        </p:xfrm>
        <a:graphic>
          <a:graphicData uri="http://schemas.openxmlformats.org/drawingml/2006/table">
            <a:tbl>
              <a:tblPr firstRow="1" bandRow="1"/>
              <a:tblGrid>
                <a:gridCol w="617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4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74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74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74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05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50" dirty="0"/>
                        <a:t>John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Smith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CMU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27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$3</a:t>
                      </a:r>
                      <a:r>
                        <a:rPr lang="en-US" sz="1100" baseline="0" dirty="0"/>
                        <a:t>,000</a:t>
                      </a:r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6" name="Table 115">
            <a:extLst>
              <a:ext uri="{FF2B5EF4-FFF2-40B4-BE49-F238E27FC236}">
                <a16:creationId xmlns:a16="http://schemas.microsoft.com/office/drawing/2014/main" id="{405E691D-D1BC-2742-9D97-C83D321F942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663005" y="5710209"/>
          <a:ext cx="3087230" cy="270580"/>
        </p:xfrm>
        <a:graphic>
          <a:graphicData uri="http://schemas.openxmlformats.org/drawingml/2006/table">
            <a:tbl>
              <a:tblPr firstRow="1" bandRow="1"/>
              <a:tblGrid>
                <a:gridCol w="617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4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74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74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74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05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50" dirty="0"/>
                        <a:t>Alice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Lu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UCLA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28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$4,000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7" name="Table 116">
            <a:extLst>
              <a:ext uri="{FF2B5EF4-FFF2-40B4-BE49-F238E27FC236}">
                <a16:creationId xmlns:a16="http://schemas.microsoft.com/office/drawing/2014/main" id="{EB5CAA22-B944-FB4C-BDFA-896E753B869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671869" y="6372990"/>
          <a:ext cx="3087230" cy="270580"/>
        </p:xfrm>
        <a:graphic>
          <a:graphicData uri="http://schemas.openxmlformats.org/drawingml/2006/table">
            <a:tbl>
              <a:tblPr firstRow="1" bandRow="1"/>
              <a:tblGrid>
                <a:gridCol w="617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4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74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74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74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05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50" dirty="0"/>
                        <a:t>Bruce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William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UMD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30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$2,000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0" name="Picture 59">
            <a:extLst>
              <a:ext uri="{FF2B5EF4-FFF2-40B4-BE49-F238E27FC236}">
                <a16:creationId xmlns:a16="http://schemas.microsoft.com/office/drawing/2014/main" id="{0056813D-F98C-2B42-8F37-DE925255C85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6046" y="1584544"/>
            <a:ext cx="1464203" cy="1282657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DBFFB921-0004-3747-A347-AC128CCADB10}"/>
              </a:ext>
            </a:extLst>
          </p:cNvPr>
          <p:cNvSpPr txBox="1"/>
          <p:nvPr/>
        </p:nvSpPr>
        <p:spPr>
          <a:xfrm>
            <a:off x="8779849" y="1010942"/>
            <a:ext cx="1609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000" b="1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Untrusted</a:t>
            </a:r>
          </a:p>
          <a:p>
            <a:pPr algn="ctr" defTabSz="457200"/>
            <a:r>
              <a:rPr lang="en-US" sz="2000" b="1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Cloud</a:t>
            </a:r>
          </a:p>
        </p:txBody>
      </p:sp>
      <p:pic>
        <p:nvPicPr>
          <p:cNvPr id="118" name="Picture 3" descr="D:\Personal Study\Research\paper_formats\research images\evil.png">
            <a:extLst>
              <a:ext uri="{FF2B5EF4-FFF2-40B4-BE49-F238E27FC236}">
                <a16:creationId xmlns:a16="http://schemas.microsoft.com/office/drawing/2014/main" id="{805A31E9-0566-DA4A-BFB7-9F720099B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2487" y="2069353"/>
            <a:ext cx="602694" cy="6026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2" name="Rectangle 221">
            <a:extLst>
              <a:ext uri="{FF2B5EF4-FFF2-40B4-BE49-F238E27FC236}">
                <a16:creationId xmlns:a16="http://schemas.microsoft.com/office/drawing/2014/main" id="{876AF0F7-9F4A-2247-A35D-CADC527419A3}"/>
              </a:ext>
            </a:extLst>
          </p:cNvPr>
          <p:cNvSpPr/>
          <p:nvPr/>
        </p:nvSpPr>
        <p:spPr>
          <a:xfrm>
            <a:off x="7022872" y="3061364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k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1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7C10C369-10E7-9F44-8E33-D6C61AFF0976}"/>
              </a:ext>
            </a:extLst>
          </p:cNvPr>
          <p:cNvSpPr/>
          <p:nvPr/>
        </p:nvSpPr>
        <p:spPr>
          <a:xfrm>
            <a:off x="7022872" y="3777262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k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2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463A6D8D-53DC-9C43-9D79-83A0CF1CFD5F}"/>
              </a:ext>
            </a:extLst>
          </p:cNvPr>
          <p:cNvSpPr/>
          <p:nvPr/>
        </p:nvSpPr>
        <p:spPr>
          <a:xfrm>
            <a:off x="7022872" y="4510235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k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3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B838651A-0E2E-DC40-96B6-5B91C1EE9B9A}"/>
              </a:ext>
            </a:extLst>
          </p:cNvPr>
          <p:cNvSpPr/>
          <p:nvPr/>
        </p:nvSpPr>
        <p:spPr>
          <a:xfrm>
            <a:off x="7806081" y="3061364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1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79C535E2-2412-D34B-9376-455E88DC48B5}"/>
              </a:ext>
            </a:extLst>
          </p:cNvPr>
          <p:cNvSpPr/>
          <p:nvPr/>
        </p:nvSpPr>
        <p:spPr>
          <a:xfrm>
            <a:off x="8314337" y="3061364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4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BEB7568A-F851-2747-A849-2DC86B36E60F}"/>
              </a:ext>
            </a:extLst>
          </p:cNvPr>
          <p:cNvSpPr/>
          <p:nvPr/>
        </p:nvSpPr>
        <p:spPr>
          <a:xfrm>
            <a:off x="8832763" y="3061364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2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1D0B5A7B-FAA7-3949-B5B9-8965BF02F739}"/>
              </a:ext>
            </a:extLst>
          </p:cNvPr>
          <p:cNvSpPr/>
          <p:nvPr/>
        </p:nvSpPr>
        <p:spPr>
          <a:xfrm>
            <a:off x="7806081" y="3777262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3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187A5492-28F2-BA4F-9AA0-0F2439433CC9}"/>
              </a:ext>
            </a:extLst>
          </p:cNvPr>
          <p:cNvSpPr/>
          <p:nvPr/>
        </p:nvSpPr>
        <p:spPr>
          <a:xfrm>
            <a:off x="8314337" y="3777262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6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A70DBCCB-8FAE-3644-B4D0-BE2FBCF38D88}"/>
              </a:ext>
            </a:extLst>
          </p:cNvPr>
          <p:cNvSpPr/>
          <p:nvPr/>
        </p:nvSpPr>
        <p:spPr>
          <a:xfrm>
            <a:off x="8832763" y="3777262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4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D8374371-5F3F-4849-8EBA-5154EC4C6B43}"/>
              </a:ext>
            </a:extLst>
          </p:cNvPr>
          <p:cNvSpPr/>
          <p:nvPr/>
        </p:nvSpPr>
        <p:spPr>
          <a:xfrm>
            <a:off x="9351189" y="3777262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2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44A998B3-B968-004C-97D6-6CEC7ADE686B}"/>
              </a:ext>
            </a:extLst>
          </p:cNvPr>
          <p:cNvSpPr/>
          <p:nvPr/>
        </p:nvSpPr>
        <p:spPr>
          <a:xfrm>
            <a:off x="7806081" y="4509216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5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7BD57F61-7E07-D043-8FB4-162BE36CD828}"/>
              </a:ext>
            </a:extLst>
          </p:cNvPr>
          <p:cNvSpPr/>
          <p:nvPr/>
        </p:nvSpPr>
        <p:spPr>
          <a:xfrm>
            <a:off x="8314337" y="4509216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1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cxnSp>
        <p:nvCxnSpPr>
          <p:cNvPr id="240" name="Straight Arrow Connector 239">
            <a:extLst>
              <a:ext uri="{FF2B5EF4-FFF2-40B4-BE49-F238E27FC236}">
                <a16:creationId xmlns:a16="http://schemas.microsoft.com/office/drawing/2014/main" id="{67ACE0A3-F8C7-784D-A804-157CAD543E53}"/>
              </a:ext>
            </a:extLst>
          </p:cNvPr>
          <p:cNvCxnSpPr>
            <a:stCxn id="222" idx="3"/>
            <a:endCxn id="225" idx="1"/>
          </p:cNvCxnSpPr>
          <p:nvPr/>
        </p:nvCxnSpPr>
        <p:spPr>
          <a:xfrm>
            <a:off x="7532997" y="3296622"/>
            <a:ext cx="27308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cxnSp>
        <p:nvCxnSpPr>
          <p:cNvPr id="241" name="Straight Arrow Connector 240">
            <a:extLst>
              <a:ext uri="{FF2B5EF4-FFF2-40B4-BE49-F238E27FC236}">
                <a16:creationId xmlns:a16="http://schemas.microsoft.com/office/drawing/2014/main" id="{F6A6ED67-9E8B-3B44-BE63-85CEDFE5A49D}"/>
              </a:ext>
            </a:extLst>
          </p:cNvPr>
          <p:cNvCxnSpPr/>
          <p:nvPr/>
        </p:nvCxnSpPr>
        <p:spPr>
          <a:xfrm>
            <a:off x="7532997" y="4024591"/>
            <a:ext cx="27308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cxnSp>
        <p:nvCxnSpPr>
          <p:cNvPr id="242" name="Straight Arrow Connector 241">
            <a:extLst>
              <a:ext uri="{FF2B5EF4-FFF2-40B4-BE49-F238E27FC236}">
                <a16:creationId xmlns:a16="http://schemas.microsoft.com/office/drawing/2014/main" id="{92E0902D-BF4F-4846-971B-7E8863F91F22}"/>
              </a:ext>
            </a:extLst>
          </p:cNvPr>
          <p:cNvCxnSpPr/>
          <p:nvPr/>
        </p:nvCxnSpPr>
        <p:spPr>
          <a:xfrm>
            <a:off x="7532997" y="4761438"/>
            <a:ext cx="27308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sp>
        <p:nvSpPr>
          <p:cNvPr id="262" name="Rectangle 261">
            <a:extLst>
              <a:ext uri="{FF2B5EF4-FFF2-40B4-BE49-F238E27FC236}">
                <a16:creationId xmlns:a16="http://schemas.microsoft.com/office/drawing/2014/main" id="{24C1D51F-596A-7141-B1FA-2ABAE6AFE374}"/>
              </a:ext>
            </a:extLst>
          </p:cNvPr>
          <p:cNvSpPr/>
          <p:nvPr/>
        </p:nvSpPr>
        <p:spPr>
          <a:xfrm>
            <a:off x="6729909" y="2973384"/>
            <a:ext cx="869720" cy="628722"/>
          </a:xfrm>
          <a:prstGeom prst="rect">
            <a:avLst/>
          </a:prstGeom>
          <a:solidFill>
            <a:srgbClr val="80000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263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56DDB1D3-D588-2545-BDD1-47D20F1CA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7008" y="3025853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4" name="Rectangle 263">
            <a:extLst>
              <a:ext uri="{FF2B5EF4-FFF2-40B4-BE49-F238E27FC236}">
                <a16:creationId xmlns:a16="http://schemas.microsoft.com/office/drawing/2014/main" id="{A6C0BEF2-BBC0-C644-921C-3291CAF39B63}"/>
              </a:ext>
            </a:extLst>
          </p:cNvPr>
          <p:cNvSpPr/>
          <p:nvPr/>
        </p:nvSpPr>
        <p:spPr>
          <a:xfrm>
            <a:off x="7688406" y="3665360"/>
            <a:ext cx="2503982" cy="628722"/>
          </a:xfrm>
          <a:prstGeom prst="rect">
            <a:avLst/>
          </a:prstGeom>
          <a:solidFill>
            <a:srgbClr val="00800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265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C94BCDEB-BA8E-914D-903D-B197397C6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30003" y="3692195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" name="Rectangle 265">
            <a:extLst>
              <a:ext uri="{FF2B5EF4-FFF2-40B4-BE49-F238E27FC236}">
                <a16:creationId xmlns:a16="http://schemas.microsoft.com/office/drawing/2014/main" id="{D4A9AE6D-DBE6-7549-B44D-CF57391719FA}"/>
              </a:ext>
            </a:extLst>
          </p:cNvPr>
          <p:cNvSpPr/>
          <p:nvPr/>
        </p:nvSpPr>
        <p:spPr>
          <a:xfrm>
            <a:off x="6729617" y="3665360"/>
            <a:ext cx="869720" cy="628722"/>
          </a:xfrm>
          <a:prstGeom prst="rect">
            <a:avLst/>
          </a:prstGeom>
          <a:solidFill>
            <a:srgbClr val="00800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267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B3F5E8E7-6D8D-DA4A-BB51-BA70A1196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0197" y="3692195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8" name="Rectangle 267">
            <a:extLst>
              <a:ext uri="{FF2B5EF4-FFF2-40B4-BE49-F238E27FC236}">
                <a16:creationId xmlns:a16="http://schemas.microsoft.com/office/drawing/2014/main" id="{5D2A6FA6-2A8B-5346-9816-7FD23A4F918F}"/>
              </a:ext>
            </a:extLst>
          </p:cNvPr>
          <p:cNvSpPr/>
          <p:nvPr/>
        </p:nvSpPr>
        <p:spPr>
          <a:xfrm>
            <a:off x="7688406" y="4418504"/>
            <a:ext cx="1473985" cy="628722"/>
          </a:xfrm>
          <a:prstGeom prst="rect">
            <a:avLst/>
          </a:prstGeom>
          <a:solidFill>
            <a:srgbClr val="4F81BD">
              <a:lumMod val="50000"/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269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80BF7312-8B3B-5545-949B-57D49B243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85452" y="4454454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0" name="Rectangle 269">
            <a:extLst>
              <a:ext uri="{FF2B5EF4-FFF2-40B4-BE49-F238E27FC236}">
                <a16:creationId xmlns:a16="http://schemas.microsoft.com/office/drawing/2014/main" id="{59974097-DD5C-7940-8D0B-97BB398557EA}"/>
              </a:ext>
            </a:extLst>
          </p:cNvPr>
          <p:cNvSpPr/>
          <p:nvPr/>
        </p:nvSpPr>
        <p:spPr>
          <a:xfrm>
            <a:off x="6729617" y="4418504"/>
            <a:ext cx="869720" cy="628722"/>
          </a:xfrm>
          <a:prstGeom prst="rect">
            <a:avLst/>
          </a:prstGeom>
          <a:solidFill>
            <a:srgbClr val="4F81BD">
              <a:lumMod val="50000"/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271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43A8371E-28D4-C14F-9D69-113D8FCC8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0197" y="4445339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9AD1B1D-7439-8F48-A8E0-D9F5C728CA20}"/>
              </a:ext>
            </a:extLst>
          </p:cNvPr>
          <p:cNvCxnSpPr>
            <a:cxnSpLocks/>
          </p:cNvCxnSpPr>
          <p:nvPr/>
        </p:nvCxnSpPr>
        <p:spPr>
          <a:xfrm>
            <a:off x="-108488" y="6826870"/>
            <a:ext cx="12306609" cy="0"/>
          </a:xfrm>
          <a:prstGeom prst="line">
            <a:avLst/>
          </a:prstGeom>
          <a:ln w="1047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Slide Number Placeholder 5">
            <a:extLst>
              <a:ext uri="{FF2B5EF4-FFF2-40B4-BE49-F238E27FC236}">
                <a16:creationId xmlns:a16="http://schemas.microsoft.com/office/drawing/2014/main" id="{41A1F8F5-A418-9B42-9897-C9EBD75648C0}"/>
              </a:ext>
            </a:extLst>
          </p:cNvPr>
          <p:cNvSpPr txBox="1">
            <a:spLocks/>
          </p:cNvSpPr>
          <p:nvPr/>
        </p:nvSpPr>
        <p:spPr>
          <a:xfrm>
            <a:off x="11747500" y="6305550"/>
            <a:ext cx="520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66" name="Right Arrow 65">
            <a:extLst>
              <a:ext uri="{FF2B5EF4-FFF2-40B4-BE49-F238E27FC236}">
                <a16:creationId xmlns:a16="http://schemas.microsoft.com/office/drawing/2014/main" id="{B177DC72-4B5C-7A46-979B-E1FC305B2DE8}"/>
              </a:ext>
            </a:extLst>
          </p:cNvPr>
          <p:cNvSpPr/>
          <p:nvPr/>
        </p:nvSpPr>
        <p:spPr>
          <a:xfrm>
            <a:off x="900331" y="3565390"/>
            <a:ext cx="4088911" cy="171124"/>
          </a:xfrm>
          <a:prstGeom prst="rightArrow">
            <a:avLst>
              <a:gd name="adj1" fmla="val 50000"/>
              <a:gd name="adj2" fmla="val 128816"/>
            </a:avLst>
          </a:prstGeom>
          <a:solidFill>
            <a:srgbClr val="00B0F0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latin typeface="Georgia" panose="02040502050405020303" pitchFamily="18" charset="0"/>
              <a:ea typeface="ＭＳ Ｐゴシック" charset="0"/>
            </a:endParaRPr>
          </a:p>
        </p:txBody>
      </p:sp>
      <p:sp>
        <p:nvSpPr>
          <p:cNvPr id="67" name="Right Arrow 66">
            <a:extLst>
              <a:ext uri="{FF2B5EF4-FFF2-40B4-BE49-F238E27FC236}">
                <a16:creationId xmlns:a16="http://schemas.microsoft.com/office/drawing/2014/main" id="{5CCE29D0-7C06-A449-BB4E-AE297C6BA765}"/>
              </a:ext>
            </a:extLst>
          </p:cNvPr>
          <p:cNvSpPr/>
          <p:nvPr/>
        </p:nvSpPr>
        <p:spPr>
          <a:xfrm rot="10800000">
            <a:off x="900332" y="4223133"/>
            <a:ext cx="4076698" cy="168839"/>
          </a:xfrm>
          <a:prstGeom prst="rightArrow">
            <a:avLst>
              <a:gd name="adj1" fmla="val 50000"/>
              <a:gd name="adj2" fmla="val 128816"/>
            </a:avLst>
          </a:prstGeom>
          <a:solidFill>
            <a:srgbClr val="00B0F0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latin typeface="Georgia" panose="02040502050405020303" pitchFamily="18" charset="0"/>
              <a:ea typeface="ＭＳ Ｐゴシック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355B57A-0EF5-BE48-B96B-70824BB8FDF7}"/>
              </a:ext>
            </a:extLst>
          </p:cNvPr>
          <p:cNvSpPr txBox="1"/>
          <p:nvPr/>
        </p:nvSpPr>
        <p:spPr>
          <a:xfrm>
            <a:off x="7723140" y="2719875"/>
            <a:ext cx="67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PRF()</a:t>
            </a:r>
            <a:endParaRPr lang="en-US" baseline="-2500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5B0584D-93A1-404A-B614-E7C00D5D8383}"/>
              </a:ext>
            </a:extLst>
          </p:cNvPr>
          <p:cNvSpPr txBox="1"/>
          <p:nvPr/>
        </p:nvSpPr>
        <p:spPr>
          <a:xfrm>
            <a:off x="8290463" y="2718857"/>
            <a:ext cx="67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PRF()</a:t>
            </a:r>
            <a:endParaRPr lang="en-US" baseline="-25000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1B2BFA2-AB45-A940-9B55-D9D6919A1740}"/>
              </a:ext>
            </a:extLst>
          </p:cNvPr>
          <p:cNvSpPr txBox="1"/>
          <p:nvPr/>
        </p:nvSpPr>
        <p:spPr>
          <a:xfrm>
            <a:off x="8880096" y="2728405"/>
            <a:ext cx="67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PRF()</a:t>
            </a:r>
            <a:endParaRPr lang="en-US" baseline="-25000" dirty="0"/>
          </a:p>
        </p:txBody>
      </p:sp>
      <p:sp>
        <p:nvSpPr>
          <p:cNvPr id="70" name="31 - Ελλειψοειδής επεξήγηση">
            <a:extLst>
              <a:ext uri="{FF2B5EF4-FFF2-40B4-BE49-F238E27FC236}">
                <a16:creationId xmlns:a16="http://schemas.microsoft.com/office/drawing/2014/main" id="{011998B6-9460-624D-ADC6-42574451032B}"/>
              </a:ext>
            </a:extLst>
          </p:cNvPr>
          <p:cNvSpPr/>
          <p:nvPr/>
        </p:nvSpPr>
        <p:spPr>
          <a:xfrm>
            <a:off x="5377058" y="1301541"/>
            <a:ext cx="2979129" cy="1089085"/>
          </a:xfrm>
          <a:prstGeom prst="wedgeEllipseCallout">
            <a:avLst>
              <a:gd name="adj1" fmla="val 64513"/>
              <a:gd name="adj2" fmla="val 9908"/>
            </a:avLst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defTabSz="457200">
              <a:defRPr/>
            </a:pPr>
            <a:r>
              <a:rPr lang="en-US" sz="2000" b="1" kern="0" dirty="0">
                <a:solidFill>
                  <a:srgbClr val="FF0000"/>
                </a:solidFill>
                <a:ea typeface="ＭＳ Ｐゴシック" charset="0"/>
              </a:rPr>
              <a:t>Query leakage: </a:t>
            </a:r>
            <a:r>
              <a:rPr lang="en-US" sz="2000" kern="0" dirty="0">
                <a:solidFill>
                  <a:srgbClr val="000000"/>
                </a:solidFill>
                <a:ea typeface="ＭＳ Ｐゴシック" charset="0"/>
              </a:rPr>
              <a:t>leakage during the query execution</a:t>
            </a:r>
            <a:endParaRPr lang="en-US" sz="2000" kern="0" dirty="0">
              <a:solidFill>
                <a:prstClr val="black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77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54"/>
    </mc:Choice>
    <mc:Fallback xmlns="">
      <p:transition spd="slow" advTm="8454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4">
            <a:extLst>
              <a:ext uri="{FF2B5EF4-FFF2-40B4-BE49-F238E27FC236}">
                <a16:creationId xmlns:a16="http://schemas.microsoft.com/office/drawing/2014/main" id="{DF83B1C9-0225-1949-BDBA-FA9B24D196C0}"/>
              </a:ext>
            </a:extLst>
          </p:cNvPr>
          <p:cNvSpPr txBox="1">
            <a:spLocks/>
          </p:cNvSpPr>
          <p:nvPr/>
        </p:nvSpPr>
        <p:spPr bwMode="auto">
          <a:xfrm>
            <a:off x="495300" y="381000"/>
            <a:ext cx="96869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n-lt"/>
                <a:ea typeface="ＭＳ Ｐゴシック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/>
                <a:ea typeface="宋体" pitchFamily="2" charset="-122"/>
                <a:cs typeface="Arial" panose="020B0604020202020204" pitchFamily="34" charset="0"/>
              </a:rPr>
              <a:t>Keyword vs Database Search Problem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418AC91-265A-F64D-9252-02BA7AC603D2}"/>
              </a:ext>
            </a:extLst>
          </p:cNvPr>
          <p:cNvSpPr/>
          <p:nvPr/>
        </p:nvSpPr>
        <p:spPr>
          <a:xfrm>
            <a:off x="5127843" y="1280593"/>
            <a:ext cx="4636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sz="2800" dirty="0">
                <a:solidFill>
                  <a:prstClr val="black"/>
                </a:solidFill>
                <a:ea typeface="ＭＳ Ｐゴシック" charset="0"/>
              </a:rPr>
              <a:t>T</a:t>
            </a:r>
            <a:r>
              <a:rPr lang="en-US" sz="1600" dirty="0">
                <a:solidFill>
                  <a:prstClr val="black"/>
                </a:solidFill>
                <a:ea typeface="ＭＳ Ｐゴシック" charset="0"/>
              </a:rPr>
              <a:t>1</a:t>
            </a:r>
            <a:endParaRPr lang="en-US" sz="280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60A363EC-9E9A-9748-BBEC-114F1CB54B23}"/>
              </a:ext>
            </a:extLst>
          </p:cNvPr>
          <p:cNvSpPr/>
          <p:nvPr/>
        </p:nvSpPr>
        <p:spPr>
          <a:xfrm>
            <a:off x="5138542" y="1754109"/>
            <a:ext cx="4636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sz="2800" dirty="0">
                <a:solidFill>
                  <a:prstClr val="black"/>
                </a:solidFill>
                <a:ea typeface="ＭＳ Ｐゴシック" charset="0"/>
              </a:rPr>
              <a:t>T</a:t>
            </a:r>
            <a:r>
              <a:rPr lang="en-US" sz="1600" dirty="0">
                <a:solidFill>
                  <a:prstClr val="black"/>
                </a:solidFill>
                <a:ea typeface="ＭＳ Ｐゴシック" charset="0"/>
              </a:rPr>
              <a:t>2</a:t>
            </a:r>
            <a:endParaRPr lang="en-US" sz="280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2F7A1C32-D7C5-4343-ACB5-ECA1A9AE22D4}"/>
              </a:ext>
            </a:extLst>
          </p:cNvPr>
          <p:cNvSpPr/>
          <p:nvPr/>
        </p:nvSpPr>
        <p:spPr>
          <a:xfrm>
            <a:off x="5125837" y="2508876"/>
            <a:ext cx="4920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sz="2800" dirty="0">
                <a:solidFill>
                  <a:prstClr val="black"/>
                </a:solidFill>
                <a:ea typeface="ＭＳ Ｐゴシック" charset="0"/>
              </a:rPr>
              <a:t>T</a:t>
            </a:r>
            <a:r>
              <a:rPr lang="en-US" sz="1600" dirty="0">
                <a:solidFill>
                  <a:prstClr val="black"/>
                </a:solidFill>
                <a:ea typeface="ＭＳ Ｐゴシック" charset="0"/>
              </a:rPr>
              <a:t>N</a:t>
            </a:r>
            <a:endParaRPr lang="en-US" sz="2800" dirty="0">
              <a:solidFill>
                <a:prstClr val="black"/>
              </a:solidFill>
              <a:ea typeface="ＭＳ Ｐゴシック" charset="0"/>
            </a:endParaRPr>
          </a:p>
        </p:txBody>
      </p:sp>
      <p:graphicFrame>
        <p:nvGraphicFramePr>
          <p:cNvPr id="72" name="Table 71">
            <a:extLst>
              <a:ext uri="{FF2B5EF4-FFF2-40B4-BE49-F238E27FC236}">
                <a16:creationId xmlns:a16="http://schemas.microsoft.com/office/drawing/2014/main" id="{1BEE954E-5DCE-4945-9B1E-CB1978506E9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572483" y="2604979"/>
          <a:ext cx="4282308" cy="365760"/>
        </p:xfrm>
        <a:graphic>
          <a:graphicData uri="http://schemas.openxmlformats.org/drawingml/2006/table">
            <a:tbl>
              <a:tblPr firstRow="1" bandRow="1"/>
              <a:tblGrid>
                <a:gridCol w="9294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96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53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05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Bruce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William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UMD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30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$2,000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3" name="Picture 2" descr="http://fixyoursoftware.com/wp-content/uploads/2015/01/zz.png">
            <a:extLst>
              <a:ext uri="{FF2B5EF4-FFF2-40B4-BE49-F238E27FC236}">
                <a16:creationId xmlns:a16="http://schemas.microsoft.com/office/drawing/2014/main" id="{2ECD269B-8549-1E46-84EC-214B20D89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2499" y="2123520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 descr="http://fixyoursoftware.com/wp-content/uploads/2015/01/zz.png">
            <a:extLst>
              <a:ext uri="{FF2B5EF4-FFF2-40B4-BE49-F238E27FC236}">
                <a16:creationId xmlns:a16="http://schemas.microsoft.com/office/drawing/2014/main" id="{DFF11F9F-BE51-F44B-8117-C253A673A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2764" y="2123520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http://fixyoursoftware.com/wp-content/uploads/2015/01/zz.png">
            <a:extLst>
              <a:ext uri="{FF2B5EF4-FFF2-40B4-BE49-F238E27FC236}">
                <a16:creationId xmlns:a16="http://schemas.microsoft.com/office/drawing/2014/main" id="{47B407F0-B0BA-5A42-8D84-0DB1841A2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3029" y="2123520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http://fixyoursoftware.com/wp-content/uploads/2015/01/zz.png">
            <a:extLst>
              <a:ext uri="{FF2B5EF4-FFF2-40B4-BE49-F238E27FC236}">
                <a16:creationId xmlns:a16="http://schemas.microsoft.com/office/drawing/2014/main" id="{CC43A308-A942-B946-AC2E-E00657957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3294" y="2123520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http://fixyoursoftware.com/wp-content/uploads/2015/01/zz.png">
            <a:extLst>
              <a:ext uri="{FF2B5EF4-FFF2-40B4-BE49-F238E27FC236}">
                <a16:creationId xmlns:a16="http://schemas.microsoft.com/office/drawing/2014/main" id="{915E63A9-B428-1248-9E31-340EC7B59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3559" y="2123520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http://fixyoursoftware.com/wp-content/uploads/2015/01/zz.png">
            <a:extLst>
              <a:ext uri="{FF2B5EF4-FFF2-40B4-BE49-F238E27FC236}">
                <a16:creationId xmlns:a16="http://schemas.microsoft.com/office/drawing/2014/main" id="{8E0EA62D-CD18-2D4E-B414-9089031BA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3824" y="2123520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F7990DFF-1D89-5944-967F-F8F367843E24}"/>
              </a:ext>
            </a:extLst>
          </p:cNvPr>
          <p:cNvSpPr/>
          <p:nvPr/>
        </p:nvSpPr>
        <p:spPr>
          <a:xfrm>
            <a:off x="1187397" y="1463742"/>
            <a:ext cx="4536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sz="280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600" dirty="0">
                <a:solidFill>
                  <a:prstClr val="black"/>
                </a:solidFill>
                <a:ea typeface="ＭＳ Ｐゴシック" charset="0"/>
              </a:rPr>
              <a:t>1</a:t>
            </a:r>
            <a:endParaRPr lang="en-US" sz="280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4D3F9D6-F4D2-4B4C-80CF-B2C78A57DBE5}"/>
              </a:ext>
            </a:extLst>
          </p:cNvPr>
          <p:cNvSpPr/>
          <p:nvPr/>
        </p:nvSpPr>
        <p:spPr>
          <a:xfrm>
            <a:off x="1742016" y="1463742"/>
            <a:ext cx="4536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sz="280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600" dirty="0">
                <a:solidFill>
                  <a:prstClr val="black"/>
                </a:solidFill>
                <a:ea typeface="ＭＳ Ｐゴシック" charset="0"/>
              </a:rPr>
              <a:t>2</a:t>
            </a:r>
            <a:endParaRPr lang="en-US" sz="280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B94106E2-CE7C-434A-B35D-3B6938616C6C}"/>
              </a:ext>
            </a:extLst>
          </p:cNvPr>
          <p:cNvSpPr/>
          <p:nvPr/>
        </p:nvSpPr>
        <p:spPr>
          <a:xfrm>
            <a:off x="2352130" y="1463742"/>
            <a:ext cx="4536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sz="280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600" dirty="0">
                <a:solidFill>
                  <a:prstClr val="black"/>
                </a:solidFill>
                <a:ea typeface="ＭＳ Ｐゴシック" charset="0"/>
              </a:rPr>
              <a:t>3</a:t>
            </a:r>
            <a:endParaRPr lang="en-US" sz="280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816D0267-7189-7940-9C51-180D3DD94496}"/>
              </a:ext>
            </a:extLst>
          </p:cNvPr>
          <p:cNvSpPr/>
          <p:nvPr/>
        </p:nvSpPr>
        <p:spPr>
          <a:xfrm>
            <a:off x="2955141" y="1463742"/>
            <a:ext cx="4539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sz="280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600" dirty="0">
                <a:solidFill>
                  <a:prstClr val="black"/>
                </a:solidFill>
                <a:ea typeface="ＭＳ Ｐゴシック" charset="0"/>
              </a:rPr>
              <a:t>4</a:t>
            </a:r>
            <a:endParaRPr lang="en-US" sz="280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06AEF4D-2FD0-0242-98C3-C2D3989EEBB1}"/>
              </a:ext>
            </a:extLst>
          </p:cNvPr>
          <p:cNvSpPr/>
          <p:nvPr/>
        </p:nvSpPr>
        <p:spPr>
          <a:xfrm>
            <a:off x="3531058" y="1463742"/>
            <a:ext cx="4536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sz="280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600" dirty="0">
                <a:solidFill>
                  <a:prstClr val="black"/>
                </a:solidFill>
                <a:ea typeface="ＭＳ Ｐゴシック" charset="0"/>
              </a:rPr>
              <a:t>5</a:t>
            </a:r>
            <a:endParaRPr lang="en-US" sz="280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035985AC-DBCC-6047-B6AA-831968BBF60E}"/>
              </a:ext>
            </a:extLst>
          </p:cNvPr>
          <p:cNvSpPr/>
          <p:nvPr/>
        </p:nvSpPr>
        <p:spPr>
          <a:xfrm>
            <a:off x="4088722" y="1463742"/>
            <a:ext cx="4536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sz="280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600" dirty="0">
                <a:solidFill>
                  <a:prstClr val="black"/>
                </a:solidFill>
                <a:ea typeface="ＭＳ Ｐゴシック" charset="0"/>
              </a:rPr>
              <a:t>6</a:t>
            </a:r>
            <a:endParaRPr lang="en-US" sz="280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FD091DE0-E992-6F49-BA5F-F16F276DA98D}"/>
              </a:ext>
            </a:extLst>
          </p:cNvPr>
          <p:cNvSpPr/>
          <p:nvPr/>
        </p:nvSpPr>
        <p:spPr>
          <a:xfrm>
            <a:off x="1227080" y="3259708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k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1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A21C92A-553F-CF4A-BC4E-44725DA160BD}"/>
              </a:ext>
            </a:extLst>
          </p:cNvPr>
          <p:cNvSpPr/>
          <p:nvPr/>
        </p:nvSpPr>
        <p:spPr>
          <a:xfrm>
            <a:off x="1227080" y="3807879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k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2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6871DF7E-449F-C740-875A-C387C6EFC0F5}"/>
              </a:ext>
            </a:extLst>
          </p:cNvPr>
          <p:cNvSpPr/>
          <p:nvPr/>
        </p:nvSpPr>
        <p:spPr>
          <a:xfrm>
            <a:off x="1227080" y="4669013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k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3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1CF4528D-47CA-1A45-848A-BFFE0802B071}"/>
              </a:ext>
            </a:extLst>
          </p:cNvPr>
          <p:cNvSpPr/>
          <p:nvPr/>
        </p:nvSpPr>
        <p:spPr>
          <a:xfrm>
            <a:off x="2010289" y="3259708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1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3F18FF0C-F8F7-314E-8D9B-76B224DA4E2B}"/>
              </a:ext>
            </a:extLst>
          </p:cNvPr>
          <p:cNvSpPr/>
          <p:nvPr/>
        </p:nvSpPr>
        <p:spPr>
          <a:xfrm>
            <a:off x="2518545" y="3259708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4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1F1A5FC4-0D75-C641-B93E-1DB5FCA1E1AD}"/>
              </a:ext>
            </a:extLst>
          </p:cNvPr>
          <p:cNvSpPr/>
          <p:nvPr/>
        </p:nvSpPr>
        <p:spPr>
          <a:xfrm>
            <a:off x="3036971" y="3259708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2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70DD5969-BCE9-A748-8954-B724445E3970}"/>
              </a:ext>
            </a:extLst>
          </p:cNvPr>
          <p:cNvSpPr/>
          <p:nvPr/>
        </p:nvSpPr>
        <p:spPr>
          <a:xfrm>
            <a:off x="2010289" y="3807879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3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E5149BE7-7651-964A-8913-1029883719C6}"/>
              </a:ext>
            </a:extLst>
          </p:cNvPr>
          <p:cNvSpPr/>
          <p:nvPr/>
        </p:nvSpPr>
        <p:spPr>
          <a:xfrm>
            <a:off x="2518545" y="3807879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6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C8E04853-F6CA-7140-B10D-8ACC37F05B16}"/>
              </a:ext>
            </a:extLst>
          </p:cNvPr>
          <p:cNvSpPr/>
          <p:nvPr/>
        </p:nvSpPr>
        <p:spPr>
          <a:xfrm>
            <a:off x="3036971" y="3807879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4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3B00F480-D89A-9544-BDA9-14364324D54D}"/>
              </a:ext>
            </a:extLst>
          </p:cNvPr>
          <p:cNvSpPr/>
          <p:nvPr/>
        </p:nvSpPr>
        <p:spPr>
          <a:xfrm>
            <a:off x="3555397" y="3807879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2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BC8FA5E5-F154-3344-9B77-6D04446EE1DE}"/>
              </a:ext>
            </a:extLst>
          </p:cNvPr>
          <p:cNvSpPr/>
          <p:nvPr/>
        </p:nvSpPr>
        <p:spPr>
          <a:xfrm>
            <a:off x="2010289" y="4667994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5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DB6ADD0D-EB85-BC4B-B99A-186E2F2D5CD5}"/>
              </a:ext>
            </a:extLst>
          </p:cNvPr>
          <p:cNvSpPr/>
          <p:nvPr/>
        </p:nvSpPr>
        <p:spPr>
          <a:xfrm>
            <a:off x="2518545" y="4667994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F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1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80D9D955-1F98-8744-8F16-0CCF0002EAFD}"/>
              </a:ext>
            </a:extLst>
          </p:cNvPr>
          <p:cNvCxnSpPr>
            <a:stCxn id="85" idx="3"/>
            <a:endCxn id="88" idx="1"/>
          </p:cNvCxnSpPr>
          <p:nvPr/>
        </p:nvCxnSpPr>
        <p:spPr>
          <a:xfrm>
            <a:off x="1737205" y="3494966"/>
            <a:ext cx="27308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E6BFCF15-9B5B-F745-AAFA-3D652872D9DA}"/>
              </a:ext>
            </a:extLst>
          </p:cNvPr>
          <p:cNvCxnSpPr/>
          <p:nvPr/>
        </p:nvCxnSpPr>
        <p:spPr>
          <a:xfrm>
            <a:off x="1737205" y="4055208"/>
            <a:ext cx="27308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13121CD6-46FA-694C-ACE1-84490B8EA487}"/>
              </a:ext>
            </a:extLst>
          </p:cNvPr>
          <p:cNvCxnSpPr/>
          <p:nvPr/>
        </p:nvCxnSpPr>
        <p:spPr>
          <a:xfrm>
            <a:off x="1737205" y="4920216"/>
            <a:ext cx="27308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sp>
        <p:nvSpPr>
          <p:cNvPr id="100" name="Rectangle 99">
            <a:extLst>
              <a:ext uri="{FF2B5EF4-FFF2-40B4-BE49-F238E27FC236}">
                <a16:creationId xmlns:a16="http://schemas.microsoft.com/office/drawing/2014/main" id="{28AC3501-218D-4249-8009-62C9AD4E899E}"/>
              </a:ext>
            </a:extLst>
          </p:cNvPr>
          <p:cNvSpPr/>
          <p:nvPr/>
        </p:nvSpPr>
        <p:spPr>
          <a:xfrm>
            <a:off x="5216359" y="3270462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27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4FAA139-68E5-9B45-B711-FF61468FA4EC}"/>
              </a:ext>
            </a:extLst>
          </p:cNvPr>
          <p:cNvSpPr/>
          <p:nvPr/>
        </p:nvSpPr>
        <p:spPr>
          <a:xfrm>
            <a:off x="5216359" y="3818633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28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F4F26692-8FB7-3040-8505-89ECD8220B0C}"/>
              </a:ext>
            </a:extLst>
          </p:cNvPr>
          <p:cNvSpPr/>
          <p:nvPr/>
        </p:nvSpPr>
        <p:spPr>
          <a:xfrm>
            <a:off x="5216359" y="4679767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30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24589D0E-7154-FF47-913E-821E7902CF5F}"/>
              </a:ext>
            </a:extLst>
          </p:cNvPr>
          <p:cNvSpPr/>
          <p:nvPr/>
        </p:nvSpPr>
        <p:spPr>
          <a:xfrm>
            <a:off x="5999568" y="3270462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T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1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BB679EE0-16F2-294A-A390-DB6D7DE3A67C}"/>
              </a:ext>
            </a:extLst>
          </p:cNvPr>
          <p:cNvSpPr/>
          <p:nvPr/>
        </p:nvSpPr>
        <p:spPr>
          <a:xfrm>
            <a:off x="6507824" y="3270462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T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4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A99DC223-5671-9541-AF38-6D72947B571C}"/>
              </a:ext>
            </a:extLst>
          </p:cNvPr>
          <p:cNvSpPr/>
          <p:nvPr/>
        </p:nvSpPr>
        <p:spPr>
          <a:xfrm>
            <a:off x="7026250" y="3270462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T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20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8F9BE77E-57D2-BA40-9292-BC07BE683A85}"/>
              </a:ext>
            </a:extLst>
          </p:cNvPr>
          <p:cNvSpPr/>
          <p:nvPr/>
        </p:nvSpPr>
        <p:spPr>
          <a:xfrm>
            <a:off x="5999568" y="3818633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T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2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D705864C-DDF1-A64A-888C-82BDCE7F9D31}"/>
              </a:ext>
            </a:extLst>
          </p:cNvPr>
          <p:cNvSpPr/>
          <p:nvPr/>
        </p:nvSpPr>
        <p:spPr>
          <a:xfrm>
            <a:off x="6507824" y="3818633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T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6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CCC55A0C-0E6C-BE4F-9481-4962D1E57384}"/>
              </a:ext>
            </a:extLst>
          </p:cNvPr>
          <p:cNvSpPr/>
          <p:nvPr/>
        </p:nvSpPr>
        <p:spPr>
          <a:xfrm>
            <a:off x="7026250" y="3818633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T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12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AD8A8313-C2B1-3744-B2C3-49CD209C3C80}"/>
              </a:ext>
            </a:extLst>
          </p:cNvPr>
          <p:cNvSpPr/>
          <p:nvPr/>
        </p:nvSpPr>
        <p:spPr>
          <a:xfrm>
            <a:off x="7544676" y="3818633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T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50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A0F0087E-B907-8749-8C28-65624157AEDC}"/>
              </a:ext>
            </a:extLst>
          </p:cNvPr>
          <p:cNvSpPr/>
          <p:nvPr/>
        </p:nvSpPr>
        <p:spPr>
          <a:xfrm>
            <a:off x="5999568" y="4678748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T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13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6D7D68F1-F229-9947-A5CF-988683A15A2F}"/>
              </a:ext>
            </a:extLst>
          </p:cNvPr>
          <p:cNvSpPr/>
          <p:nvPr/>
        </p:nvSpPr>
        <p:spPr>
          <a:xfrm>
            <a:off x="6507824" y="4678748"/>
            <a:ext cx="510125" cy="4705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200" kern="0" dirty="0">
                <a:solidFill>
                  <a:prstClr val="black"/>
                </a:solidFill>
                <a:ea typeface="ＭＳ Ｐゴシック" charset="0"/>
              </a:rPr>
              <a:t>T</a:t>
            </a:r>
            <a:r>
              <a:rPr lang="en-US" sz="1400" kern="0" dirty="0">
                <a:solidFill>
                  <a:prstClr val="black"/>
                </a:solidFill>
                <a:ea typeface="ＭＳ Ｐゴシック" charset="0"/>
              </a:rPr>
              <a:t>N</a:t>
            </a:r>
            <a:endParaRPr lang="en-US" sz="2200" kern="0" dirty="0">
              <a:solidFill>
                <a:prstClr val="black"/>
              </a:solidFill>
              <a:ea typeface="ＭＳ Ｐゴシック" charset="0"/>
            </a:endParaRP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C5120C7F-292A-4A46-B28F-109FD41F19C9}"/>
              </a:ext>
            </a:extLst>
          </p:cNvPr>
          <p:cNvCxnSpPr>
            <a:stCxn id="100" idx="3"/>
            <a:endCxn id="103" idx="1"/>
          </p:cNvCxnSpPr>
          <p:nvPr/>
        </p:nvCxnSpPr>
        <p:spPr>
          <a:xfrm>
            <a:off x="5726484" y="3505720"/>
            <a:ext cx="27308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BAFDE11E-84A9-414B-93D9-97BB3DA427FC}"/>
              </a:ext>
            </a:extLst>
          </p:cNvPr>
          <p:cNvCxnSpPr/>
          <p:nvPr/>
        </p:nvCxnSpPr>
        <p:spPr>
          <a:xfrm>
            <a:off x="5726484" y="4065962"/>
            <a:ext cx="27308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6EB72660-0E6C-654B-B407-BF50FE182B3E}"/>
              </a:ext>
            </a:extLst>
          </p:cNvPr>
          <p:cNvCxnSpPr/>
          <p:nvPr/>
        </p:nvCxnSpPr>
        <p:spPr>
          <a:xfrm>
            <a:off x="5726484" y="4930970"/>
            <a:ext cx="27308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graphicFrame>
        <p:nvGraphicFramePr>
          <p:cNvPr id="115" name="Table 114">
            <a:extLst>
              <a:ext uri="{FF2B5EF4-FFF2-40B4-BE49-F238E27FC236}">
                <a16:creationId xmlns:a16="http://schemas.microsoft.com/office/drawing/2014/main" id="{E769697E-5582-B84B-85D8-1F095656664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572483" y="1870040"/>
          <a:ext cx="4282308" cy="365760"/>
        </p:xfrm>
        <a:graphic>
          <a:graphicData uri="http://schemas.openxmlformats.org/drawingml/2006/table">
            <a:tbl>
              <a:tblPr firstRow="1" bandRow="1"/>
              <a:tblGrid>
                <a:gridCol w="9294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96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53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05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Alice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Lu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UCLA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28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$4,000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6" name="Table 115">
            <a:extLst>
              <a:ext uri="{FF2B5EF4-FFF2-40B4-BE49-F238E27FC236}">
                <a16:creationId xmlns:a16="http://schemas.microsoft.com/office/drawing/2014/main" id="{C959A6A2-7D35-F446-90A9-32F51A4CF84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572483" y="1408997"/>
          <a:ext cx="4282308" cy="365760"/>
        </p:xfrm>
        <a:graphic>
          <a:graphicData uri="http://schemas.openxmlformats.org/drawingml/2006/table">
            <a:tbl>
              <a:tblPr firstRow="1" bandRow="1"/>
              <a:tblGrid>
                <a:gridCol w="9294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96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53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05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John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Smith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CMU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27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$3</a:t>
                      </a:r>
                      <a:r>
                        <a:rPr lang="en-US" sz="1800" baseline="0" dirty="0"/>
                        <a:t>,000</a:t>
                      </a:r>
                      <a:endParaRPr lang="en-US" sz="1800" dirty="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7" name="TextBox 116">
            <a:extLst>
              <a:ext uri="{FF2B5EF4-FFF2-40B4-BE49-F238E27FC236}">
                <a16:creationId xmlns:a16="http://schemas.microsoft.com/office/drawing/2014/main" id="{EFAEDA2B-B4DF-0B4F-B609-8A3C61556F41}"/>
              </a:ext>
            </a:extLst>
          </p:cNvPr>
          <p:cNvSpPr txBox="1"/>
          <p:nvPr/>
        </p:nvSpPr>
        <p:spPr>
          <a:xfrm rot="5400000">
            <a:off x="6180662" y="4194122"/>
            <a:ext cx="437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mr-IN" sz="2800" b="1" dirty="0">
                <a:solidFill>
                  <a:prstClr val="black"/>
                </a:solidFill>
                <a:ea typeface="ＭＳ Ｐゴシック" charset="0"/>
              </a:rPr>
              <a:t>…</a:t>
            </a:r>
            <a:endParaRPr lang="en-US" sz="2800" b="1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91E4B6C0-71F2-1945-BAF5-48B729D39D6A}"/>
              </a:ext>
            </a:extLst>
          </p:cNvPr>
          <p:cNvSpPr txBox="1"/>
          <p:nvPr/>
        </p:nvSpPr>
        <p:spPr>
          <a:xfrm rot="5400000">
            <a:off x="2164197" y="4177450"/>
            <a:ext cx="437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mr-IN" sz="2800" b="1" dirty="0">
                <a:solidFill>
                  <a:prstClr val="black"/>
                </a:solidFill>
                <a:ea typeface="ＭＳ Ｐゴシック" charset="0"/>
              </a:rPr>
              <a:t>…</a:t>
            </a:r>
            <a:endParaRPr lang="en-US" sz="2800" b="1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49655EB3-FF5D-9240-9A48-33163684BAC7}"/>
              </a:ext>
            </a:extLst>
          </p:cNvPr>
          <p:cNvSpPr txBox="1"/>
          <p:nvPr/>
        </p:nvSpPr>
        <p:spPr>
          <a:xfrm rot="5400000">
            <a:off x="7269881" y="2124538"/>
            <a:ext cx="437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mr-IN" sz="2800" b="1" dirty="0">
                <a:solidFill>
                  <a:prstClr val="black"/>
                </a:solidFill>
                <a:ea typeface="ＭＳ Ｐゴシック" charset="0"/>
              </a:rPr>
              <a:t>…</a:t>
            </a:r>
            <a:endParaRPr lang="en-US" sz="2800" b="1" dirty="0">
              <a:solidFill>
                <a:prstClr val="black"/>
              </a:solidFill>
              <a:ea typeface="ＭＳ Ｐゴシック" charset="0"/>
            </a:endParaRPr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3145AD3E-0279-454F-94BF-E6341CA65240}"/>
              </a:ext>
            </a:extLst>
          </p:cNvPr>
          <p:cNvCxnSpPr/>
          <p:nvPr/>
        </p:nvCxnSpPr>
        <p:spPr>
          <a:xfrm>
            <a:off x="4926270" y="1214332"/>
            <a:ext cx="0" cy="5287539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21" name="Oval 120">
            <a:extLst>
              <a:ext uri="{FF2B5EF4-FFF2-40B4-BE49-F238E27FC236}">
                <a16:creationId xmlns:a16="http://schemas.microsoft.com/office/drawing/2014/main" id="{6AC62068-50E6-B64F-A9D3-42E6FFDB23E8}"/>
              </a:ext>
            </a:extLst>
          </p:cNvPr>
          <p:cNvSpPr/>
          <p:nvPr/>
        </p:nvSpPr>
        <p:spPr>
          <a:xfrm>
            <a:off x="1963936" y="3259763"/>
            <a:ext cx="589399" cy="45951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71D0EA9E-FA48-5B40-BA77-D6DED103C9B8}"/>
              </a:ext>
            </a:extLst>
          </p:cNvPr>
          <p:cNvSpPr/>
          <p:nvPr/>
        </p:nvSpPr>
        <p:spPr>
          <a:xfrm>
            <a:off x="2511075" y="4685513"/>
            <a:ext cx="589399" cy="45951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358585CC-2528-7246-AE2C-21A697B45FC4}"/>
              </a:ext>
            </a:extLst>
          </p:cNvPr>
          <p:cNvSpPr/>
          <p:nvPr/>
        </p:nvSpPr>
        <p:spPr>
          <a:xfrm>
            <a:off x="5920294" y="3275964"/>
            <a:ext cx="589399" cy="45951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91DAA98E-1FC7-4E47-ABCE-5AC029CAEEBC}"/>
              </a:ext>
            </a:extLst>
          </p:cNvPr>
          <p:cNvSpPr/>
          <p:nvPr/>
        </p:nvSpPr>
        <p:spPr>
          <a:xfrm>
            <a:off x="8382659" y="1408996"/>
            <a:ext cx="517925" cy="39481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DBD594A3-CA5A-6A40-A237-0C8983E944FC}"/>
              </a:ext>
            </a:extLst>
          </p:cNvPr>
          <p:cNvSpPr/>
          <p:nvPr/>
        </p:nvSpPr>
        <p:spPr>
          <a:xfrm>
            <a:off x="8382659" y="1280592"/>
            <a:ext cx="517925" cy="1751503"/>
          </a:xfrm>
          <a:prstGeom prst="rect">
            <a:avLst/>
          </a:prstGeom>
          <a:noFill/>
          <a:ln w="57150" cap="flat" cmpd="sng" algn="ctr">
            <a:solidFill>
              <a:srgbClr val="1F497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42904CF-1108-BB4C-98CB-8B4C7C9D93C9}"/>
              </a:ext>
            </a:extLst>
          </p:cNvPr>
          <p:cNvSpPr/>
          <p:nvPr/>
        </p:nvSpPr>
        <p:spPr>
          <a:xfrm>
            <a:off x="-44149" y="5731410"/>
            <a:ext cx="5033237" cy="5613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ea typeface="ＭＳ Ｐゴシック" charset="0"/>
              </a:rPr>
              <a:t>SE-&gt; leakage: </a:t>
            </a:r>
            <a:r>
              <a:rPr lang="en-US" sz="2400" b="1" dirty="0">
                <a:solidFill>
                  <a:srgbClr val="FF0000"/>
                </a:solidFill>
                <a:ea typeface="ＭＳ Ｐゴシック" charset="0"/>
              </a:rPr>
              <a:t>Access + Search patterns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CDBD492-A09D-FD4F-A7E7-1CFAA25EB3A0}"/>
              </a:ext>
            </a:extLst>
          </p:cNvPr>
          <p:cNvSpPr/>
          <p:nvPr/>
        </p:nvSpPr>
        <p:spPr>
          <a:xfrm>
            <a:off x="5012526" y="5730652"/>
            <a:ext cx="5330818" cy="5613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ea typeface="ＭＳ Ｐゴシック" charset="0"/>
              </a:rPr>
              <a:t>SE-&gt;leakage: </a:t>
            </a:r>
            <a:r>
              <a:rPr lang="en-US" sz="2400" b="1" dirty="0">
                <a:solidFill>
                  <a:srgbClr val="FF0000"/>
                </a:solidFill>
                <a:ea typeface="ＭＳ Ｐゴシック" charset="0"/>
              </a:rPr>
              <a:t>Result size + search pattern</a:t>
            </a:r>
            <a:endParaRPr lang="en-US" sz="2400" dirty="0">
              <a:solidFill>
                <a:srgbClr val="FF0000"/>
              </a:solidFill>
              <a:ea typeface="ＭＳ Ｐゴシック" charset="0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92AEC3A5-0C93-AF45-9006-546B92DFF173}"/>
              </a:ext>
            </a:extLst>
          </p:cNvPr>
          <p:cNvSpPr/>
          <p:nvPr/>
        </p:nvSpPr>
        <p:spPr>
          <a:xfrm>
            <a:off x="1170136" y="5344620"/>
            <a:ext cx="2708177" cy="5613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ea typeface="ＭＳ Ｐゴシック" charset="0"/>
              </a:rPr>
              <a:t>Setup Leakage: </a:t>
            </a:r>
            <a:r>
              <a:rPr lang="en-US" sz="2400" b="1" dirty="0" err="1">
                <a:solidFill>
                  <a:srgbClr val="FF0000"/>
                </a:solidFill>
                <a:ea typeface="ＭＳ Ｐゴシック" charset="0"/>
              </a:rPr>
              <a:t>N,m</a:t>
            </a:r>
            <a:endParaRPr lang="en-US" sz="2400" dirty="0">
              <a:solidFill>
                <a:srgbClr val="FF0000"/>
              </a:solidFill>
              <a:ea typeface="ＭＳ Ｐゴシック" charset="0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30071C90-245A-524F-A069-6A3F3FABB10E}"/>
              </a:ext>
            </a:extLst>
          </p:cNvPr>
          <p:cNvSpPr/>
          <p:nvPr/>
        </p:nvSpPr>
        <p:spPr>
          <a:xfrm>
            <a:off x="6384151" y="5344620"/>
            <a:ext cx="2377959" cy="5613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ea typeface="ＭＳ Ｐゴシック" charset="0"/>
              </a:rPr>
              <a:t>Setup Leakage: </a:t>
            </a:r>
            <a:r>
              <a:rPr lang="en-US" sz="2400" b="1" dirty="0">
                <a:solidFill>
                  <a:srgbClr val="FF0000"/>
                </a:solidFill>
                <a:ea typeface="ＭＳ Ｐゴシック" charset="0"/>
              </a:rPr>
              <a:t>N</a:t>
            </a:r>
            <a:endParaRPr lang="en-US" sz="2400" dirty="0">
              <a:solidFill>
                <a:srgbClr val="FF0000"/>
              </a:solidFill>
              <a:ea typeface="ＭＳ Ｐゴシック" charset="0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EE0097CA-2833-254D-BBC1-54A633DE78D4}"/>
              </a:ext>
            </a:extLst>
          </p:cNvPr>
          <p:cNvSpPr/>
          <p:nvPr/>
        </p:nvSpPr>
        <p:spPr>
          <a:xfrm>
            <a:off x="-44149" y="6111620"/>
            <a:ext cx="3466718" cy="5613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ea typeface="ＭＳ Ｐゴシック" charset="0"/>
              </a:rPr>
              <a:t>OSE-&gt; leakage: </a:t>
            </a:r>
            <a:r>
              <a:rPr lang="en-US" sz="2400" b="1" dirty="0">
                <a:solidFill>
                  <a:srgbClr val="FF0000"/>
                </a:solidFill>
                <a:ea typeface="ＭＳ Ｐゴシック" charset="0"/>
              </a:rPr>
              <a:t>Result size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0A37BD3C-8BA3-C141-A629-ACF0D794ED46}"/>
              </a:ext>
            </a:extLst>
          </p:cNvPr>
          <p:cNvSpPr/>
          <p:nvPr/>
        </p:nvSpPr>
        <p:spPr>
          <a:xfrm>
            <a:off x="5035963" y="6111620"/>
            <a:ext cx="3397790" cy="5613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ea typeface="ＭＳ Ｐゴシック" charset="0"/>
              </a:rPr>
              <a:t>OSE-&gt;leakage: </a:t>
            </a:r>
            <a:r>
              <a:rPr lang="en-US" sz="2400" b="1" dirty="0">
                <a:solidFill>
                  <a:srgbClr val="FF0000"/>
                </a:solidFill>
                <a:ea typeface="ＭＳ Ｐゴシック" charset="0"/>
              </a:rPr>
              <a:t>Result size</a:t>
            </a:r>
            <a:endParaRPr lang="en-US" sz="2400" dirty="0">
              <a:solidFill>
                <a:srgbClr val="FF0000"/>
              </a:solidFill>
              <a:ea typeface="ＭＳ Ｐゴシック" charset="0"/>
            </a:endParaRP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671224A6-7934-D64D-8FD9-366411B3438A}"/>
              </a:ext>
            </a:extLst>
          </p:cNvPr>
          <p:cNvCxnSpPr>
            <a:cxnSpLocks/>
          </p:cNvCxnSpPr>
          <p:nvPr/>
        </p:nvCxnSpPr>
        <p:spPr>
          <a:xfrm>
            <a:off x="-108488" y="6826870"/>
            <a:ext cx="12306609" cy="0"/>
          </a:xfrm>
          <a:prstGeom prst="line">
            <a:avLst/>
          </a:prstGeom>
          <a:ln w="1047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2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1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ED74230-D092-0C4A-B702-F08426735F73}"/>
              </a:ext>
            </a:extLst>
          </p:cNvPr>
          <p:cNvSpPr txBox="1">
            <a:spLocks/>
          </p:cNvSpPr>
          <p:nvPr/>
        </p:nvSpPr>
        <p:spPr bwMode="auto">
          <a:xfrm>
            <a:off x="495300" y="381000"/>
            <a:ext cx="96869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n-lt"/>
                <a:ea typeface="ＭＳ Ｐゴシック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/>
                <a:ea typeface="宋体"/>
                <a:cs typeface="Arial" panose="020B0604020202020204" pitchFamily="34" charset="0"/>
              </a:rPr>
              <a:t>Cloud Computing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1E5275B-4C1E-BB4B-A0F0-64FBD53AFF4E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1792" y="304833"/>
            <a:ext cx="1085400" cy="741960"/>
          </a:xfrm>
          <a:prstGeom prst="rect">
            <a:avLst/>
          </a:prstGeom>
          <a:ln>
            <a:noFill/>
          </a:ln>
        </p:spPr>
      </p:pic>
      <p:sp>
        <p:nvSpPr>
          <p:cNvPr id="11" name="CustomShape 2">
            <a:extLst>
              <a:ext uri="{FF2B5EF4-FFF2-40B4-BE49-F238E27FC236}">
                <a16:creationId xmlns:a16="http://schemas.microsoft.com/office/drawing/2014/main" id="{0D1E2186-32E7-3E42-A689-147D90B35E4C}"/>
              </a:ext>
            </a:extLst>
          </p:cNvPr>
          <p:cNvSpPr/>
          <p:nvPr/>
        </p:nvSpPr>
        <p:spPr>
          <a:xfrm>
            <a:off x="457199" y="1413235"/>
            <a:ext cx="11734801" cy="5257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defTabSz="457200"/>
            <a:r>
              <a:rPr lang="en-US" sz="3200" b="1" dirty="0">
                <a:solidFill>
                  <a:srgbClr val="000000"/>
                </a:solidFill>
                <a:ea typeface="宋体"/>
              </a:rPr>
              <a:t>Pros:</a:t>
            </a:r>
            <a:endParaRPr lang="en-US" sz="2000" dirty="0">
              <a:solidFill>
                <a:prstClr val="black"/>
              </a:solidFill>
              <a:ea typeface="ＭＳ Ｐゴシック" charset="0"/>
            </a:endParaRPr>
          </a:p>
          <a:p>
            <a:pPr lvl="1" defTabSz="457200">
              <a:buFont typeface="Calibri"/>
              <a:buChar char="+"/>
            </a:pPr>
            <a:r>
              <a:rPr lang="en-US" sz="3200" dirty="0">
                <a:solidFill>
                  <a:srgbClr val="000000"/>
                </a:solidFill>
                <a:ea typeface="宋体"/>
              </a:rPr>
              <a:t> </a:t>
            </a:r>
            <a:r>
              <a:rPr lang="en-US" sz="3200" b="1" dirty="0">
                <a:solidFill>
                  <a:srgbClr val="00B050"/>
                </a:solidFill>
                <a:ea typeface="宋体"/>
              </a:rPr>
              <a:t>Near infinite scalability </a:t>
            </a:r>
            <a:r>
              <a:rPr lang="en-US" sz="3200" dirty="0">
                <a:solidFill>
                  <a:srgbClr val="000000"/>
                </a:solidFill>
                <a:ea typeface="宋体"/>
              </a:rPr>
              <a:t>for big data analytics</a:t>
            </a:r>
            <a:endParaRPr sz="2000" dirty="0">
              <a:solidFill>
                <a:prstClr val="black"/>
              </a:solidFill>
              <a:ea typeface="ＭＳ Ｐゴシック" charset="0"/>
            </a:endParaRPr>
          </a:p>
          <a:p>
            <a:pPr lvl="1" defTabSz="457200">
              <a:buFont typeface="Calibri"/>
              <a:buChar char="+"/>
            </a:pPr>
            <a:r>
              <a:rPr lang="en-US" sz="3200" dirty="0">
                <a:solidFill>
                  <a:srgbClr val="000000"/>
                </a:solidFill>
                <a:ea typeface="宋体"/>
              </a:rPr>
              <a:t> </a:t>
            </a:r>
            <a:r>
              <a:rPr lang="en-US" sz="3200" dirty="0">
                <a:solidFill>
                  <a:srgbClr val="00B050"/>
                </a:solidFill>
                <a:ea typeface="宋体"/>
              </a:rPr>
              <a:t>Easy</a:t>
            </a:r>
            <a:r>
              <a:rPr lang="en-US" sz="3200" dirty="0">
                <a:solidFill>
                  <a:srgbClr val="000000"/>
                </a:solidFill>
                <a:ea typeface="宋体"/>
              </a:rPr>
              <a:t> and </a:t>
            </a:r>
            <a:r>
              <a:rPr lang="en-US" sz="3200" dirty="0">
                <a:solidFill>
                  <a:srgbClr val="00B050"/>
                </a:solidFill>
                <a:ea typeface="宋体"/>
              </a:rPr>
              <a:t>ubiquitous</a:t>
            </a:r>
            <a:r>
              <a:rPr lang="en-US" sz="3200" dirty="0">
                <a:solidFill>
                  <a:srgbClr val="000000"/>
                </a:solidFill>
                <a:ea typeface="宋体"/>
              </a:rPr>
              <a:t> access on solid data</a:t>
            </a:r>
            <a:endParaRPr sz="2000" dirty="0">
              <a:solidFill>
                <a:prstClr val="black"/>
              </a:solidFill>
              <a:ea typeface="ＭＳ Ｐゴシック" charset="0"/>
            </a:endParaRPr>
          </a:p>
          <a:p>
            <a:pPr lvl="1" defTabSz="457200">
              <a:buFont typeface="Calibri"/>
              <a:buChar char="+"/>
            </a:pPr>
            <a:r>
              <a:rPr lang="en-US" sz="3200" dirty="0">
                <a:solidFill>
                  <a:srgbClr val="000000"/>
                </a:solidFill>
                <a:ea typeface="宋体"/>
              </a:rPr>
              <a:t> </a:t>
            </a:r>
            <a:r>
              <a:rPr lang="en-US" sz="3200" dirty="0">
                <a:solidFill>
                  <a:srgbClr val="00B050"/>
                </a:solidFill>
                <a:ea typeface="宋体"/>
              </a:rPr>
              <a:t>Cost reduction </a:t>
            </a:r>
            <a:r>
              <a:rPr lang="en-US" sz="3200" dirty="0">
                <a:solidFill>
                  <a:srgbClr val="000000"/>
                </a:solidFill>
                <a:ea typeface="宋体"/>
              </a:rPr>
              <a:t>with the use of shared infrastructure</a:t>
            </a:r>
            <a:endParaRPr sz="2000" dirty="0">
              <a:solidFill>
                <a:prstClr val="black"/>
              </a:solidFill>
              <a:ea typeface="ＭＳ Ｐゴシック" charset="0"/>
            </a:endParaRPr>
          </a:p>
          <a:p>
            <a:pPr lvl="1" defTabSz="457200"/>
            <a:r>
              <a:rPr lang="en-US" sz="3200" dirty="0">
                <a:solidFill>
                  <a:srgbClr val="000000"/>
                </a:solidFill>
                <a:ea typeface="宋体"/>
              </a:rPr>
              <a:t>+</a:t>
            </a:r>
            <a:r>
              <a:rPr lang="en-US" sz="3200" dirty="0">
                <a:solidFill>
                  <a:srgbClr val="00B050"/>
                </a:solidFill>
                <a:ea typeface="宋体"/>
              </a:rPr>
              <a:t> Affordable </a:t>
            </a:r>
            <a:r>
              <a:rPr lang="en-US" sz="3200" dirty="0">
                <a:solidFill>
                  <a:srgbClr val="000000"/>
                </a:solidFill>
                <a:ea typeface="宋体"/>
              </a:rPr>
              <a:t>for small and medium businesses</a:t>
            </a:r>
            <a:endParaRPr sz="2000" dirty="0">
              <a:solidFill>
                <a:prstClr val="black"/>
              </a:solidFill>
              <a:ea typeface="ＭＳ Ｐゴシック" charset="0"/>
            </a:endParaRPr>
          </a:p>
          <a:p>
            <a:pPr defTabSz="457200"/>
            <a:endParaRPr lang="en-US" sz="3200" b="1" dirty="0">
              <a:solidFill>
                <a:srgbClr val="000000"/>
              </a:solidFill>
              <a:ea typeface="宋体"/>
            </a:endParaRPr>
          </a:p>
          <a:p>
            <a:pPr defTabSz="457200"/>
            <a:r>
              <a:rPr lang="en-US" sz="3200" b="1" dirty="0">
                <a:solidFill>
                  <a:srgbClr val="000000"/>
                </a:solidFill>
                <a:ea typeface="宋体"/>
              </a:rPr>
              <a:t>Cons:</a:t>
            </a:r>
            <a:endParaRPr sz="2000" dirty="0">
              <a:solidFill>
                <a:prstClr val="black"/>
              </a:solidFill>
              <a:ea typeface="ＭＳ Ｐゴシック" charset="0"/>
            </a:endParaRPr>
          </a:p>
          <a:p>
            <a:pPr defTabSz="457200"/>
            <a:r>
              <a:rPr lang="en-US" sz="3200" dirty="0">
                <a:solidFill>
                  <a:srgbClr val="000000"/>
                </a:solidFill>
                <a:ea typeface="宋体"/>
              </a:rPr>
              <a:t>	- Serious </a:t>
            </a:r>
            <a:r>
              <a:rPr lang="en-US" sz="3200" b="1" dirty="0">
                <a:solidFill>
                  <a:srgbClr val="FF0000"/>
                </a:solidFill>
                <a:ea typeface="宋体"/>
              </a:rPr>
              <a:t>security</a:t>
            </a:r>
            <a:r>
              <a:rPr lang="en-US" sz="3200" b="1" dirty="0">
                <a:solidFill>
                  <a:srgbClr val="000000"/>
                </a:solidFill>
                <a:ea typeface="宋体"/>
              </a:rPr>
              <a:t> </a:t>
            </a:r>
            <a:r>
              <a:rPr lang="en-US" sz="3200" dirty="0">
                <a:solidFill>
                  <a:srgbClr val="000000"/>
                </a:solidFill>
                <a:ea typeface="宋体"/>
              </a:rPr>
              <a:t>and </a:t>
            </a:r>
            <a:r>
              <a:rPr lang="en-US" sz="3200" b="1" dirty="0">
                <a:solidFill>
                  <a:srgbClr val="FF0000"/>
                </a:solidFill>
                <a:ea typeface="宋体"/>
              </a:rPr>
              <a:t>privacy</a:t>
            </a:r>
            <a:r>
              <a:rPr lang="en-US" sz="3200" b="1" dirty="0">
                <a:solidFill>
                  <a:srgbClr val="000000"/>
                </a:solidFill>
                <a:ea typeface="宋体"/>
              </a:rPr>
              <a:t> </a:t>
            </a:r>
            <a:r>
              <a:rPr lang="en-US" sz="3200" b="1" dirty="0">
                <a:solidFill>
                  <a:srgbClr val="FF0000"/>
                </a:solidFill>
                <a:ea typeface="宋体"/>
              </a:rPr>
              <a:t>concerns</a:t>
            </a:r>
            <a:r>
              <a:rPr lang="en-US" sz="3200" b="1" dirty="0">
                <a:solidFill>
                  <a:srgbClr val="000000"/>
                </a:solidFill>
                <a:ea typeface="宋体"/>
              </a:rPr>
              <a:t> </a:t>
            </a:r>
            <a:r>
              <a:rPr lang="en-US" sz="3200" dirty="0">
                <a:solidFill>
                  <a:srgbClr val="000000"/>
                </a:solidFill>
                <a:ea typeface="宋体"/>
              </a:rPr>
              <a:t>regarding </a:t>
            </a:r>
          </a:p>
          <a:p>
            <a:pPr defTabSz="457200"/>
            <a:r>
              <a:rPr lang="en-US" sz="3200" dirty="0">
                <a:solidFill>
                  <a:srgbClr val="000000"/>
                </a:solidFill>
                <a:ea typeface="宋体"/>
              </a:rPr>
              <a:t>	outsourcing and querying on private company or personal data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F51714BB-4EA6-5142-B26D-C001D7A4CA5A}"/>
              </a:ext>
            </a:extLst>
          </p:cNvPr>
          <p:cNvSpPr txBox="1">
            <a:spLocks/>
          </p:cNvSpPr>
          <p:nvPr/>
        </p:nvSpPr>
        <p:spPr>
          <a:xfrm>
            <a:off x="11747500" y="6305550"/>
            <a:ext cx="520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51910-A24E-F94E-A8A2-E03825CD3D36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DA0459-9659-3242-8E07-E7ECCBA62F2E}"/>
              </a:ext>
            </a:extLst>
          </p:cNvPr>
          <p:cNvCxnSpPr>
            <a:cxnSpLocks/>
          </p:cNvCxnSpPr>
          <p:nvPr/>
        </p:nvCxnSpPr>
        <p:spPr>
          <a:xfrm>
            <a:off x="-104172" y="6826870"/>
            <a:ext cx="12302293" cy="0"/>
          </a:xfrm>
          <a:prstGeom prst="line">
            <a:avLst/>
          </a:prstGeom>
          <a:ln w="1047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5C53791D-CC4F-6B4E-A4E9-103CE9C6551D}"/>
              </a:ext>
            </a:extLst>
          </p:cNvPr>
          <p:cNvSpPr/>
          <p:nvPr/>
        </p:nvSpPr>
        <p:spPr>
          <a:xfrm>
            <a:off x="11700625" y="6214222"/>
            <a:ext cx="638176" cy="612648"/>
          </a:xfrm>
          <a:prstGeom prst="ellipse">
            <a:avLst/>
          </a:prstGeom>
          <a:noFill/>
          <a:ln w="793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34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96"/>
    </mc:Choice>
    <mc:Fallback xmlns="">
      <p:transition spd="slow" advTm="15596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3">
            <a:extLst>
              <a:ext uri="{FF2B5EF4-FFF2-40B4-BE49-F238E27FC236}">
                <a16:creationId xmlns:a16="http://schemas.microsoft.com/office/drawing/2014/main" id="{DEB10631-CEC1-A045-9D8F-B972DE454C42}"/>
              </a:ext>
            </a:extLst>
          </p:cNvPr>
          <p:cNvSpPr/>
          <p:nvPr/>
        </p:nvSpPr>
        <p:spPr>
          <a:xfrm>
            <a:off x="1921449" y="1289957"/>
            <a:ext cx="2361960" cy="516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000000"/>
                </a:solidFill>
                <a:latin typeface="Calibri"/>
              </a:rPr>
              <a:t>Real</a:t>
            </a:r>
            <a:endParaRPr dirty="0"/>
          </a:p>
        </p:txBody>
      </p:sp>
      <p:sp>
        <p:nvSpPr>
          <p:cNvPr id="5" name="CustomShape 4">
            <a:extLst>
              <a:ext uri="{FF2B5EF4-FFF2-40B4-BE49-F238E27FC236}">
                <a16:creationId xmlns:a16="http://schemas.microsoft.com/office/drawing/2014/main" id="{51EFB4FE-F49D-864A-9538-5EE9D8C5EC81}"/>
              </a:ext>
            </a:extLst>
          </p:cNvPr>
          <p:cNvSpPr/>
          <p:nvPr/>
        </p:nvSpPr>
        <p:spPr>
          <a:xfrm>
            <a:off x="8398209" y="1289957"/>
            <a:ext cx="1904760" cy="516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000000"/>
                </a:solidFill>
                <a:latin typeface="Calibri"/>
              </a:rPr>
              <a:t>Ideal</a:t>
            </a:r>
            <a:endParaRPr dirty="0"/>
          </a:p>
        </p:txBody>
      </p:sp>
      <p:sp>
        <p:nvSpPr>
          <p:cNvPr id="6" name="Line 5">
            <a:extLst>
              <a:ext uri="{FF2B5EF4-FFF2-40B4-BE49-F238E27FC236}">
                <a16:creationId xmlns:a16="http://schemas.microsoft.com/office/drawing/2014/main" id="{055479B8-4CC1-2A4F-A0F1-08175A00BE2D}"/>
              </a:ext>
            </a:extLst>
          </p:cNvPr>
          <p:cNvSpPr/>
          <p:nvPr/>
        </p:nvSpPr>
        <p:spPr>
          <a:xfrm>
            <a:off x="6188529" y="1594517"/>
            <a:ext cx="0" cy="449604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963AACC-DB2A-4F41-88CD-1F79C297434E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8809" y="3271037"/>
            <a:ext cx="973080" cy="990360"/>
          </a:xfrm>
          <a:prstGeom prst="rect">
            <a:avLst/>
          </a:prstGeom>
          <a:ln w="9360">
            <a:noFill/>
          </a:ln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03294293-9093-CD42-AC85-3B35016A6F1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807649" y="2813837"/>
            <a:ext cx="788760" cy="788760"/>
          </a:xfrm>
          <a:prstGeom prst="rect">
            <a:avLst/>
          </a:prstGeom>
          <a:ln>
            <a:noFill/>
          </a:ln>
        </p:spPr>
      </p:pic>
      <p:sp>
        <p:nvSpPr>
          <p:cNvPr id="9" name="CustomShape 6">
            <a:extLst>
              <a:ext uri="{FF2B5EF4-FFF2-40B4-BE49-F238E27FC236}">
                <a16:creationId xmlns:a16="http://schemas.microsoft.com/office/drawing/2014/main" id="{A6AE0810-495B-4C4D-A264-8E7C6BD05083}"/>
              </a:ext>
            </a:extLst>
          </p:cNvPr>
          <p:cNvSpPr/>
          <p:nvPr/>
        </p:nvSpPr>
        <p:spPr>
          <a:xfrm flipH="1">
            <a:off x="3139689" y="2661557"/>
            <a:ext cx="2361960" cy="360"/>
          </a:xfrm>
          <a:prstGeom prst="straightConnector1">
            <a:avLst/>
          </a:prstGeom>
          <a:noFill/>
          <a:ln w="38160">
            <a:solidFill>
              <a:srgbClr val="254061"/>
            </a:solidFill>
            <a:round/>
            <a:tailEnd type="arrow" w="med" len="med"/>
          </a:ln>
        </p:spPr>
      </p:sp>
      <p:sp>
        <p:nvSpPr>
          <p:cNvPr id="10" name="CustomShape 7">
            <a:extLst>
              <a:ext uri="{FF2B5EF4-FFF2-40B4-BE49-F238E27FC236}">
                <a16:creationId xmlns:a16="http://schemas.microsoft.com/office/drawing/2014/main" id="{C1F1A03B-B4C9-4045-9E50-EFF76EE53E15}"/>
              </a:ext>
            </a:extLst>
          </p:cNvPr>
          <p:cNvSpPr/>
          <p:nvPr/>
        </p:nvSpPr>
        <p:spPr>
          <a:xfrm>
            <a:off x="3216729" y="3271037"/>
            <a:ext cx="2361960" cy="360"/>
          </a:xfrm>
          <a:prstGeom prst="straightConnector1">
            <a:avLst/>
          </a:prstGeom>
          <a:noFill/>
          <a:ln w="38160">
            <a:solidFill>
              <a:srgbClr val="254061"/>
            </a:solidFill>
            <a:round/>
            <a:tailEnd type="arrow" w="med" len="med"/>
          </a:ln>
        </p:spPr>
      </p:sp>
      <p:sp>
        <p:nvSpPr>
          <p:cNvPr id="11" name="CustomShape 8">
            <a:extLst>
              <a:ext uri="{FF2B5EF4-FFF2-40B4-BE49-F238E27FC236}">
                <a16:creationId xmlns:a16="http://schemas.microsoft.com/office/drawing/2014/main" id="{221D9458-D00A-4142-ADFC-DDE9791F0B6E}"/>
              </a:ext>
            </a:extLst>
          </p:cNvPr>
          <p:cNvSpPr/>
          <p:nvPr/>
        </p:nvSpPr>
        <p:spPr>
          <a:xfrm flipH="1">
            <a:off x="3139689" y="4033157"/>
            <a:ext cx="2361960" cy="360"/>
          </a:xfrm>
          <a:prstGeom prst="straightConnector1">
            <a:avLst/>
          </a:prstGeom>
          <a:noFill/>
          <a:ln w="38160">
            <a:solidFill>
              <a:srgbClr val="254061"/>
            </a:solidFill>
            <a:round/>
            <a:tailEnd type="arrow" w="med" len="med"/>
          </a:ln>
        </p:spPr>
      </p:sp>
      <p:sp>
        <p:nvSpPr>
          <p:cNvPr id="12" name="CustomShape 9">
            <a:extLst>
              <a:ext uri="{FF2B5EF4-FFF2-40B4-BE49-F238E27FC236}">
                <a16:creationId xmlns:a16="http://schemas.microsoft.com/office/drawing/2014/main" id="{D0B3D73F-F815-0B4C-9864-893395166B7F}"/>
              </a:ext>
            </a:extLst>
          </p:cNvPr>
          <p:cNvSpPr/>
          <p:nvPr/>
        </p:nvSpPr>
        <p:spPr>
          <a:xfrm>
            <a:off x="3164193" y="4630925"/>
            <a:ext cx="2361960" cy="360"/>
          </a:xfrm>
          <a:prstGeom prst="straightConnector1">
            <a:avLst/>
          </a:prstGeom>
          <a:noFill/>
          <a:ln w="38160">
            <a:solidFill>
              <a:srgbClr val="254061"/>
            </a:solidFill>
            <a:round/>
            <a:tailEnd type="arrow" w="med" len="med"/>
          </a:ln>
        </p:spPr>
      </p:sp>
      <p:sp>
        <p:nvSpPr>
          <p:cNvPr id="13" name="CustomShape 10">
            <a:extLst>
              <a:ext uri="{FF2B5EF4-FFF2-40B4-BE49-F238E27FC236}">
                <a16:creationId xmlns:a16="http://schemas.microsoft.com/office/drawing/2014/main" id="{1BCE4518-DC3D-DC4F-B8B5-EEE242C2C011}"/>
              </a:ext>
            </a:extLst>
          </p:cNvPr>
          <p:cNvSpPr/>
          <p:nvPr/>
        </p:nvSpPr>
        <p:spPr>
          <a:xfrm flipH="1">
            <a:off x="7025889" y="3271037"/>
            <a:ext cx="2361960" cy="360"/>
          </a:xfrm>
          <a:prstGeom prst="straightConnector1">
            <a:avLst/>
          </a:prstGeom>
          <a:noFill/>
          <a:ln w="38160">
            <a:solidFill>
              <a:srgbClr val="254061"/>
            </a:solidFill>
            <a:round/>
            <a:tailEnd type="arrow" w="med" len="med"/>
          </a:ln>
        </p:spPr>
      </p:sp>
      <p:sp>
        <p:nvSpPr>
          <p:cNvPr id="14" name="CustomShape 11">
            <a:extLst>
              <a:ext uri="{FF2B5EF4-FFF2-40B4-BE49-F238E27FC236}">
                <a16:creationId xmlns:a16="http://schemas.microsoft.com/office/drawing/2014/main" id="{AF133B09-885D-124C-AE57-33AC051DA5CA}"/>
              </a:ext>
            </a:extLst>
          </p:cNvPr>
          <p:cNvSpPr/>
          <p:nvPr/>
        </p:nvSpPr>
        <p:spPr>
          <a:xfrm>
            <a:off x="7102929" y="2661557"/>
            <a:ext cx="2361960" cy="360"/>
          </a:xfrm>
          <a:prstGeom prst="straightConnector1">
            <a:avLst/>
          </a:prstGeom>
          <a:noFill/>
          <a:ln w="38160">
            <a:solidFill>
              <a:srgbClr val="254061"/>
            </a:solidFill>
            <a:round/>
            <a:tailEnd type="arrow" w="med" len="med"/>
          </a:ln>
        </p:spPr>
      </p:sp>
      <p:sp>
        <p:nvSpPr>
          <p:cNvPr id="15" name="CustomShape 12">
            <a:extLst>
              <a:ext uri="{FF2B5EF4-FFF2-40B4-BE49-F238E27FC236}">
                <a16:creationId xmlns:a16="http://schemas.microsoft.com/office/drawing/2014/main" id="{97E87C02-ACEA-9D47-84C0-22DBA667B471}"/>
              </a:ext>
            </a:extLst>
          </p:cNvPr>
          <p:cNvSpPr/>
          <p:nvPr/>
        </p:nvSpPr>
        <p:spPr>
          <a:xfrm flipH="1">
            <a:off x="7025889" y="4642637"/>
            <a:ext cx="2361960" cy="360"/>
          </a:xfrm>
          <a:prstGeom prst="straightConnector1">
            <a:avLst/>
          </a:prstGeom>
          <a:noFill/>
          <a:ln w="38160">
            <a:solidFill>
              <a:srgbClr val="254061"/>
            </a:solidFill>
            <a:round/>
            <a:tailEnd type="arrow" w="med" len="med"/>
          </a:ln>
        </p:spPr>
      </p:sp>
      <p:sp>
        <p:nvSpPr>
          <p:cNvPr id="16" name="CustomShape 13">
            <a:extLst>
              <a:ext uri="{FF2B5EF4-FFF2-40B4-BE49-F238E27FC236}">
                <a16:creationId xmlns:a16="http://schemas.microsoft.com/office/drawing/2014/main" id="{4BF14ABA-3552-2045-9C3E-FC2836F54816}"/>
              </a:ext>
            </a:extLst>
          </p:cNvPr>
          <p:cNvSpPr/>
          <p:nvPr/>
        </p:nvSpPr>
        <p:spPr>
          <a:xfrm>
            <a:off x="7102929" y="4033157"/>
            <a:ext cx="2361960" cy="360"/>
          </a:xfrm>
          <a:prstGeom prst="straightConnector1">
            <a:avLst/>
          </a:prstGeom>
          <a:noFill/>
          <a:ln w="38160">
            <a:solidFill>
              <a:srgbClr val="254061"/>
            </a:solidFill>
            <a:round/>
            <a:tailEnd type="arrow" w="med" len="med"/>
          </a:ln>
        </p:spPr>
      </p:sp>
      <p:sp>
        <p:nvSpPr>
          <p:cNvPr id="17" name="CustomShape 14">
            <a:extLst>
              <a:ext uri="{FF2B5EF4-FFF2-40B4-BE49-F238E27FC236}">
                <a16:creationId xmlns:a16="http://schemas.microsoft.com/office/drawing/2014/main" id="{441C3076-19E1-4846-8DB2-D8262E765EA7}"/>
              </a:ext>
            </a:extLst>
          </p:cNvPr>
          <p:cNvSpPr/>
          <p:nvPr/>
        </p:nvSpPr>
        <p:spPr>
          <a:xfrm flipH="1">
            <a:off x="3139689" y="5328437"/>
            <a:ext cx="2361960" cy="360"/>
          </a:xfrm>
          <a:prstGeom prst="straightConnector1">
            <a:avLst/>
          </a:prstGeom>
          <a:noFill/>
          <a:ln w="38160">
            <a:solidFill>
              <a:srgbClr val="254061"/>
            </a:solidFill>
            <a:round/>
            <a:tailEnd type="arrow" w="med" len="med"/>
          </a:ln>
        </p:spPr>
      </p:sp>
      <p:sp>
        <p:nvSpPr>
          <p:cNvPr id="18" name="CustomShape 15">
            <a:extLst>
              <a:ext uri="{FF2B5EF4-FFF2-40B4-BE49-F238E27FC236}">
                <a16:creationId xmlns:a16="http://schemas.microsoft.com/office/drawing/2014/main" id="{4C63E3CB-3165-184C-88E4-3B758EECAE70}"/>
              </a:ext>
            </a:extLst>
          </p:cNvPr>
          <p:cNvSpPr/>
          <p:nvPr/>
        </p:nvSpPr>
        <p:spPr>
          <a:xfrm>
            <a:off x="3216729" y="5938277"/>
            <a:ext cx="2361960" cy="360"/>
          </a:xfrm>
          <a:prstGeom prst="straightConnector1">
            <a:avLst/>
          </a:prstGeom>
          <a:noFill/>
          <a:ln w="38160">
            <a:solidFill>
              <a:srgbClr val="254061"/>
            </a:solidFill>
            <a:round/>
            <a:tailEnd type="arrow" w="med" len="med"/>
          </a:ln>
        </p:spPr>
      </p:sp>
      <p:sp>
        <p:nvSpPr>
          <p:cNvPr id="19" name="CustomShape 16">
            <a:extLst>
              <a:ext uri="{FF2B5EF4-FFF2-40B4-BE49-F238E27FC236}">
                <a16:creationId xmlns:a16="http://schemas.microsoft.com/office/drawing/2014/main" id="{3BDD6610-1A58-724F-9E54-F9D3FC414E4F}"/>
              </a:ext>
            </a:extLst>
          </p:cNvPr>
          <p:cNvSpPr/>
          <p:nvPr/>
        </p:nvSpPr>
        <p:spPr>
          <a:xfrm flipH="1">
            <a:off x="7025889" y="6014237"/>
            <a:ext cx="2361960" cy="360"/>
          </a:xfrm>
          <a:prstGeom prst="straightConnector1">
            <a:avLst/>
          </a:prstGeom>
          <a:noFill/>
          <a:ln w="38160">
            <a:solidFill>
              <a:srgbClr val="254061"/>
            </a:solidFill>
            <a:round/>
            <a:tailEnd type="arrow" w="med" len="med"/>
          </a:ln>
        </p:spPr>
      </p:sp>
      <p:sp>
        <p:nvSpPr>
          <p:cNvPr id="20" name="CustomShape 17">
            <a:extLst>
              <a:ext uri="{FF2B5EF4-FFF2-40B4-BE49-F238E27FC236}">
                <a16:creationId xmlns:a16="http://schemas.microsoft.com/office/drawing/2014/main" id="{AF043548-1D98-C84E-B45B-45A65161AED3}"/>
              </a:ext>
            </a:extLst>
          </p:cNvPr>
          <p:cNvSpPr/>
          <p:nvPr/>
        </p:nvSpPr>
        <p:spPr>
          <a:xfrm>
            <a:off x="7102929" y="5404757"/>
            <a:ext cx="2361960" cy="360"/>
          </a:xfrm>
          <a:prstGeom prst="straightConnector1">
            <a:avLst/>
          </a:prstGeom>
          <a:noFill/>
          <a:ln w="38160">
            <a:solidFill>
              <a:srgbClr val="254061"/>
            </a:solidFill>
            <a:round/>
            <a:tailEnd type="arrow" w="med" len="med"/>
          </a:ln>
        </p:spPr>
      </p:sp>
      <p:sp>
        <p:nvSpPr>
          <p:cNvPr id="21" name="CustomShape 20">
            <a:extLst>
              <a:ext uri="{FF2B5EF4-FFF2-40B4-BE49-F238E27FC236}">
                <a16:creationId xmlns:a16="http://schemas.microsoft.com/office/drawing/2014/main" id="{A7C6C3EF-245A-6C4B-AF12-8248084802B3}"/>
              </a:ext>
            </a:extLst>
          </p:cNvPr>
          <p:cNvSpPr/>
          <p:nvPr/>
        </p:nvSpPr>
        <p:spPr>
          <a:xfrm>
            <a:off x="2841269" y="2813506"/>
            <a:ext cx="62928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 err="1">
                <a:solidFill>
                  <a:srgbClr val="000000"/>
                </a:solidFill>
                <a:latin typeface="Calibri"/>
              </a:rPr>
              <a:t>Enc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(</a:t>
            </a:r>
            <a:endParaRPr dirty="0"/>
          </a:p>
        </p:txBody>
      </p:sp>
      <p:sp>
        <p:nvSpPr>
          <p:cNvPr id="22" name="CustomShape 21">
            <a:extLst>
              <a:ext uri="{FF2B5EF4-FFF2-40B4-BE49-F238E27FC236}">
                <a16:creationId xmlns:a16="http://schemas.microsoft.com/office/drawing/2014/main" id="{0B74D24D-9BCB-234F-BE4C-67A1C2FB833B}"/>
              </a:ext>
            </a:extLst>
          </p:cNvPr>
          <p:cNvSpPr/>
          <p:nvPr/>
        </p:nvSpPr>
        <p:spPr>
          <a:xfrm>
            <a:off x="4153511" y="2815132"/>
            <a:ext cx="96732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Calibri"/>
              </a:rPr>
              <a:t>) + </a:t>
            </a:r>
            <a:r>
              <a:rPr lang="en-US" dirty="0" err="1">
                <a:solidFill>
                  <a:srgbClr val="000000"/>
                </a:solidFill>
                <a:latin typeface="Calibri"/>
              </a:rPr>
              <a:t>Enc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(  </a:t>
            </a:r>
            <a:endParaRPr dirty="0"/>
          </a:p>
        </p:txBody>
      </p:sp>
      <p:sp>
        <p:nvSpPr>
          <p:cNvPr id="23" name="CustomShape 22">
            <a:extLst>
              <a:ext uri="{FF2B5EF4-FFF2-40B4-BE49-F238E27FC236}">
                <a16:creationId xmlns:a16="http://schemas.microsoft.com/office/drawing/2014/main" id="{CFF8C664-8DEC-BE49-80E7-287E5F7197BE}"/>
              </a:ext>
            </a:extLst>
          </p:cNvPr>
          <p:cNvSpPr/>
          <p:nvPr/>
        </p:nvSpPr>
        <p:spPr>
          <a:xfrm>
            <a:off x="4987499" y="2825717"/>
            <a:ext cx="380520" cy="304560"/>
          </a:xfrm>
          <a:prstGeom prst="triangle">
            <a:avLst>
              <a:gd name="adj" fmla="val 50000"/>
            </a:avLst>
          </a:prstGeom>
          <a:solidFill>
            <a:srgbClr val="4F81BD"/>
          </a:solidFill>
          <a:ln w="38160">
            <a:solidFill>
              <a:srgbClr val="FFFFFF"/>
            </a:solidFill>
            <a:round/>
          </a:ln>
        </p:spPr>
      </p:sp>
      <p:sp>
        <p:nvSpPr>
          <p:cNvPr id="24" name="CustomShape 23">
            <a:extLst>
              <a:ext uri="{FF2B5EF4-FFF2-40B4-BE49-F238E27FC236}">
                <a16:creationId xmlns:a16="http://schemas.microsoft.com/office/drawing/2014/main" id="{308920E4-AFB4-5443-B1BA-CD78645F2795}"/>
              </a:ext>
            </a:extLst>
          </p:cNvPr>
          <p:cNvSpPr/>
          <p:nvPr/>
        </p:nvSpPr>
        <p:spPr>
          <a:xfrm>
            <a:off x="5380329" y="2810098"/>
            <a:ext cx="24984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Calibri"/>
              </a:rPr>
              <a:t>)</a:t>
            </a:r>
            <a:endParaRPr dirty="0"/>
          </a:p>
        </p:txBody>
      </p:sp>
      <p:sp>
        <p:nvSpPr>
          <p:cNvPr id="25" name="CustomShape 24">
            <a:extLst>
              <a:ext uri="{FF2B5EF4-FFF2-40B4-BE49-F238E27FC236}">
                <a16:creationId xmlns:a16="http://schemas.microsoft.com/office/drawing/2014/main" id="{4312D477-59D2-DA4A-B545-D99BFEB9EFF8}"/>
              </a:ext>
            </a:extLst>
          </p:cNvPr>
          <p:cNvSpPr/>
          <p:nvPr/>
        </p:nvSpPr>
        <p:spPr>
          <a:xfrm>
            <a:off x="3981729" y="3663797"/>
            <a:ext cx="46008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Calibri"/>
              </a:rPr>
              <a:t>w1</a:t>
            </a:r>
            <a:endParaRPr dirty="0"/>
          </a:p>
        </p:txBody>
      </p:sp>
      <p:sp>
        <p:nvSpPr>
          <p:cNvPr id="26" name="CustomShape 25">
            <a:extLst>
              <a:ext uri="{FF2B5EF4-FFF2-40B4-BE49-F238E27FC236}">
                <a16:creationId xmlns:a16="http://schemas.microsoft.com/office/drawing/2014/main" id="{11B51F72-5A2D-F442-823B-71C2BD4BE153}"/>
              </a:ext>
            </a:extLst>
          </p:cNvPr>
          <p:cNvSpPr/>
          <p:nvPr/>
        </p:nvSpPr>
        <p:spPr>
          <a:xfrm>
            <a:off x="3938553" y="4261565"/>
            <a:ext cx="82116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Calibri"/>
              </a:rPr>
              <a:t>token1</a:t>
            </a:r>
            <a:endParaRPr dirty="0"/>
          </a:p>
        </p:txBody>
      </p:sp>
      <p:sp>
        <p:nvSpPr>
          <p:cNvPr id="27" name="CustomShape 26">
            <a:extLst>
              <a:ext uri="{FF2B5EF4-FFF2-40B4-BE49-F238E27FC236}">
                <a16:creationId xmlns:a16="http://schemas.microsoft.com/office/drawing/2014/main" id="{FC8CD42B-7775-1340-96B2-FB07123D5CA5}"/>
              </a:ext>
            </a:extLst>
          </p:cNvPr>
          <p:cNvSpPr/>
          <p:nvPr/>
        </p:nvSpPr>
        <p:spPr>
          <a:xfrm>
            <a:off x="4211409" y="4654517"/>
            <a:ext cx="33948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Calibri"/>
              </a:rPr>
              <a:t>…</a:t>
            </a:r>
            <a:endParaRPr dirty="0"/>
          </a:p>
        </p:txBody>
      </p:sp>
      <p:sp>
        <p:nvSpPr>
          <p:cNvPr id="28" name="CustomShape 27">
            <a:extLst>
              <a:ext uri="{FF2B5EF4-FFF2-40B4-BE49-F238E27FC236}">
                <a16:creationId xmlns:a16="http://schemas.microsoft.com/office/drawing/2014/main" id="{29C89548-0CC3-1844-8627-89A811B1475F}"/>
              </a:ext>
            </a:extLst>
          </p:cNvPr>
          <p:cNvSpPr/>
          <p:nvPr/>
        </p:nvSpPr>
        <p:spPr>
          <a:xfrm>
            <a:off x="3981729" y="4959077"/>
            <a:ext cx="49212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wN</a:t>
            </a:r>
            <a:endParaRPr/>
          </a:p>
        </p:txBody>
      </p:sp>
      <p:sp>
        <p:nvSpPr>
          <p:cNvPr id="29" name="CustomShape 28">
            <a:extLst>
              <a:ext uri="{FF2B5EF4-FFF2-40B4-BE49-F238E27FC236}">
                <a16:creationId xmlns:a16="http://schemas.microsoft.com/office/drawing/2014/main" id="{F66902A9-B2E4-EC4A-A275-4AF372C613F6}"/>
              </a:ext>
            </a:extLst>
          </p:cNvPr>
          <p:cNvSpPr/>
          <p:nvPr/>
        </p:nvSpPr>
        <p:spPr>
          <a:xfrm>
            <a:off x="3992889" y="5568917"/>
            <a:ext cx="85320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tokenN</a:t>
            </a:r>
            <a:endParaRPr/>
          </a:p>
        </p:txBody>
      </p:sp>
      <p:sp>
        <p:nvSpPr>
          <p:cNvPr id="30" name="CustomShape 29">
            <a:extLst>
              <a:ext uri="{FF2B5EF4-FFF2-40B4-BE49-F238E27FC236}">
                <a16:creationId xmlns:a16="http://schemas.microsoft.com/office/drawing/2014/main" id="{E662BCF7-0517-F041-BEDA-83F9D99318BC}"/>
              </a:ext>
            </a:extLst>
          </p:cNvPr>
          <p:cNvSpPr/>
          <p:nvPr/>
        </p:nvSpPr>
        <p:spPr>
          <a:xfrm>
            <a:off x="7012108" y="2104293"/>
            <a:ext cx="2415304" cy="5169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dirty="0">
                <a:solidFill>
                  <a:srgbClr val="000000"/>
                </a:solidFill>
                <a:latin typeface="Calibri"/>
              </a:rPr>
              <a:t>L</a:t>
            </a:r>
            <a:r>
              <a:rPr lang="en-US" sz="2800" baseline="-25000" dirty="0">
                <a:solidFill>
                  <a:srgbClr val="000000"/>
                </a:solidFill>
                <a:latin typeface="Calibri"/>
              </a:rPr>
              <a:t>SETUP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(</a:t>
            </a:r>
            <a:endParaRPr dirty="0"/>
          </a:p>
        </p:txBody>
      </p:sp>
      <p:sp>
        <p:nvSpPr>
          <p:cNvPr id="31" name="CustomShape 31">
            <a:extLst>
              <a:ext uri="{FF2B5EF4-FFF2-40B4-BE49-F238E27FC236}">
                <a16:creationId xmlns:a16="http://schemas.microsoft.com/office/drawing/2014/main" id="{338A05CB-10BF-614A-B4F5-0C5FB75C34E1}"/>
              </a:ext>
            </a:extLst>
          </p:cNvPr>
          <p:cNvSpPr/>
          <p:nvPr/>
        </p:nvSpPr>
        <p:spPr>
          <a:xfrm>
            <a:off x="8611959" y="2212785"/>
            <a:ext cx="24984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Calibri"/>
              </a:rPr>
              <a:t>)</a:t>
            </a:r>
            <a:endParaRPr dirty="0"/>
          </a:p>
        </p:txBody>
      </p:sp>
      <p:sp>
        <p:nvSpPr>
          <p:cNvPr id="32" name="CustomShape 32">
            <a:extLst>
              <a:ext uri="{FF2B5EF4-FFF2-40B4-BE49-F238E27FC236}">
                <a16:creationId xmlns:a16="http://schemas.microsoft.com/office/drawing/2014/main" id="{1E9A294F-8980-0F44-9285-A6BB00CC5D9B}"/>
              </a:ext>
            </a:extLst>
          </p:cNvPr>
          <p:cNvSpPr/>
          <p:nvPr/>
        </p:nvSpPr>
        <p:spPr>
          <a:xfrm>
            <a:off x="7129569" y="2813837"/>
            <a:ext cx="223704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Calibri"/>
              </a:rPr>
              <a:t>&amp;^*@h@&amp;*^H4&amp;*24</a:t>
            </a:r>
            <a:endParaRPr dirty="0"/>
          </a:p>
        </p:txBody>
      </p:sp>
      <p:sp>
        <p:nvSpPr>
          <p:cNvPr id="33" name="CustomShape 33">
            <a:extLst>
              <a:ext uri="{FF2B5EF4-FFF2-40B4-BE49-F238E27FC236}">
                <a16:creationId xmlns:a16="http://schemas.microsoft.com/office/drawing/2014/main" id="{E17E1599-98CF-CF48-B081-837803832F90}"/>
              </a:ext>
            </a:extLst>
          </p:cNvPr>
          <p:cNvSpPr/>
          <p:nvPr/>
        </p:nvSpPr>
        <p:spPr>
          <a:xfrm>
            <a:off x="6933369" y="3499637"/>
            <a:ext cx="1931040" cy="5169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Calibri"/>
              </a:rPr>
              <a:t>        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L</a:t>
            </a:r>
            <a:r>
              <a:rPr lang="en-US" sz="2800" baseline="-25000" dirty="0">
                <a:solidFill>
                  <a:srgbClr val="000000"/>
                </a:solidFill>
                <a:latin typeface="Calibri"/>
              </a:rPr>
              <a:t>QUERY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( w1 ) </a:t>
            </a:r>
            <a:endParaRPr dirty="0"/>
          </a:p>
        </p:txBody>
      </p:sp>
      <p:sp>
        <p:nvSpPr>
          <p:cNvPr id="34" name="CustomShape 34">
            <a:extLst>
              <a:ext uri="{FF2B5EF4-FFF2-40B4-BE49-F238E27FC236}">
                <a16:creationId xmlns:a16="http://schemas.microsoft.com/office/drawing/2014/main" id="{A05466CC-7C10-1148-8D77-C4B0EB71C1A8}"/>
              </a:ext>
            </a:extLst>
          </p:cNvPr>
          <p:cNvSpPr/>
          <p:nvPr/>
        </p:nvSpPr>
        <p:spPr>
          <a:xfrm>
            <a:off x="7426929" y="4261757"/>
            <a:ext cx="148572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Calibri"/>
              </a:rPr>
              <a:t>^&amp;*</a:t>
            </a:r>
            <a:r>
              <a:rPr lang="en-US" dirty="0" err="1">
                <a:solidFill>
                  <a:srgbClr val="000000"/>
                </a:solidFill>
                <a:latin typeface="Calibri"/>
              </a:rPr>
              <a:t>daUY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@#*</a:t>
            </a:r>
            <a:endParaRPr dirty="0"/>
          </a:p>
        </p:txBody>
      </p:sp>
      <p:sp>
        <p:nvSpPr>
          <p:cNvPr id="35" name="CustomShape 35">
            <a:extLst>
              <a:ext uri="{FF2B5EF4-FFF2-40B4-BE49-F238E27FC236}">
                <a16:creationId xmlns:a16="http://schemas.microsoft.com/office/drawing/2014/main" id="{A663BC09-07BA-4C43-A0DF-221ECF033F89}"/>
              </a:ext>
            </a:extLst>
          </p:cNvPr>
          <p:cNvSpPr/>
          <p:nvPr/>
        </p:nvSpPr>
        <p:spPr>
          <a:xfrm>
            <a:off x="8021289" y="4654517"/>
            <a:ext cx="33948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…</a:t>
            </a:r>
            <a:endParaRPr/>
          </a:p>
        </p:txBody>
      </p:sp>
      <p:sp>
        <p:nvSpPr>
          <p:cNvPr id="36" name="CustomShape 36">
            <a:extLst>
              <a:ext uri="{FF2B5EF4-FFF2-40B4-BE49-F238E27FC236}">
                <a16:creationId xmlns:a16="http://schemas.microsoft.com/office/drawing/2014/main" id="{25B0D472-C28C-9A4B-B698-2F704D534CB0}"/>
              </a:ext>
            </a:extLst>
          </p:cNvPr>
          <p:cNvSpPr/>
          <p:nvPr/>
        </p:nvSpPr>
        <p:spPr>
          <a:xfrm>
            <a:off x="6993747" y="4865348"/>
            <a:ext cx="1892520" cy="5169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Calibri"/>
              </a:rPr>
              <a:t>       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L</a:t>
            </a:r>
            <a:r>
              <a:rPr lang="en-US" sz="2800" baseline="-25000" dirty="0">
                <a:solidFill>
                  <a:srgbClr val="000000"/>
                </a:solidFill>
                <a:latin typeface="Calibri"/>
              </a:rPr>
              <a:t>QUERY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alibri"/>
              </a:rPr>
              <a:t>wN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) </a:t>
            </a:r>
            <a:endParaRPr dirty="0"/>
          </a:p>
        </p:txBody>
      </p:sp>
      <p:sp>
        <p:nvSpPr>
          <p:cNvPr id="37" name="CustomShape 37">
            <a:extLst>
              <a:ext uri="{FF2B5EF4-FFF2-40B4-BE49-F238E27FC236}">
                <a16:creationId xmlns:a16="http://schemas.microsoft.com/office/drawing/2014/main" id="{2D886F71-D84D-E74B-AEE9-0E12A9248AF6}"/>
              </a:ext>
            </a:extLst>
          </p:cNvPr>
          <p:cNvSpPr/>
          <p:nvPr/>
        </p:nvSpPr>
        <p:spPr>
          <a:xfrm>
            <a:off x="7429089" y="5644877"/>
            <a:ext cx="143532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&amp;k*&amp;()#&amp;*@</a:t>
            </a:r>
            <a:endParaRPr/>
          </a:p>
        </p:txBody>
      </p:sp>
      <p:pic>
        <p:nvPicPr>
          <p:cNvPr id="38" name="Picture 5">
            <a:extLst>
              <a:ext uri="{FF2B5EF4-FFF2-40B4-BE49-F238E27FC236}">
                <a16:creationId xmlns:a16="http://schemas.microsoft.com/office/drawing/2014/main" id="{5DE971BF-31E4-7F46-AAE1-CF7938EE361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9465249" y="3347357"/>
            <a:ext cx="1447560" cy="1447560"/>
          </a:xfrm>
          <a:prstGeom prst="rect">
            <a:avLst/>
          </a:prstGeom>
          <a:ln w="9360">
            <a:noFill/>
          </a:ln>
        </p:spPr>
      </p:pic>
      <p:sp>
        <p:nvSpPr>
          <p:cNvPr id="39" name="CustomShape 38">
            <a:extLst>
              <a:ext uri="{FF2B5EF4-FFF2-40B4-BE49-F238E27FC236}">
                <a16:creationId xmlns:a16="http://schemas.microsoft.com/office/drawing/2014/main" id="{086F0346-52AF-4141-958B-6FD583FDD478}"/>
              </a:ext>
            </a:extLst>
          </p:cNvPr>
          <p:cNvSpPr/>
          <p:nvPr/>
        </p:nvSpPr>
        <p:spPr>
          <a:xfrm>
            <a:off x="5426409" y="4185437"/>
            <a:ext cx="1599840" cy="456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b="1">
                <a:solidFill>
                  <a:srgbClr val="000000"/>
                </a:solidFill>
                <a:latin typeface="Calibri"/>
              </a:rPr>
              <a:t>Adversary</a:t>
            </a:r>
            <a:endParaRPr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C95EDE3-4363-C846-BB14-7272484E38B5}"/>
              </a:ext>
            </a:extLst>
          </p:cNvPr>
          <p:cNvGrpSpPr/>
          <p:nvPr/>
        </p:nvGrpSpPr>
        <p:grpSpPr>
          <a:xfrm>
            <a:off x="3501518" y="2677384"/>
            <a:ext cx="644282" cy="571017"/>
            <a:chOff x="4417316" y="2853027"/>
            <a:chExt cx="644282" cy="571017"/>
          </a:xfrm>
        </p:grpSpPr>
        <p:pic>
          <p:nvPicPr>
            <p:cNvPr id="41" name="Picture 2" descr="http://fixyoursoftware.com/wp-content/uploads/2015/01/zz.png">
              <a:extLst>
                <a:ext uri="{FF2B5EF4-FFF2-40B4-BE49-F238E27FC236}">
                  <a16:creationId xmlns:a16="http://schemas.microsoft.com/office/drawing/2014/main" id="{B3F3B2D2-F4B3-4C4F-B659-11F181934E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7316" y="2853027"/>
              <a:ext cx="437663" cy="43766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1" descr="http://fixyoursoftware.com/wp-content/uploads/2015/01/zz.png">
              <a:extLst>
                <a:ext uri="{FF2B5EF4-FFF2-40B4-BE49-F238E27FC236}">
                  <a16:creationId xmlns:a16="http://schemas.microsoft.com/office/drawing/2014/main" id="{EAD4259C-BA35-454F-B294-1C9175ED7B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7969" y="2926293"/>
              <a:ext cx="437663" cy="43766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 descr="http://fixyoursoftware.com/wp-content/uploads/2015/01/zz.png">
              <a:extLst>
                <a:ext uri="{FF2B5EF4-FFF2-40B4-BE49-F238E27FC236}">
                  <a16:creationId xmlns:a16="http://schemas.microsoft.com/office/drawing/2014/main" id="{70E70B28-25DF-1744-9C5C-8C720FB2D9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3935" y="2986381"/>
              <a:ext cx="437663" cy="43766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A02A58C-15A6-8D48-A6AC-1CF723965A1B}"/>
              </a:ext>
            </a:extLst>
          </p:cNvPr>
          <p:cNvGrpSpPr/>
          <p:nvPr/>
        </p:nvGrpSpPr>
        <p:grpSpPr>
          <a:xfrm>
            <a:off x="3992889" y="2008100"/>
            <a:ext cx="644282" cy="571017"/>
            <a:chOff x="4417316" y="2853027"/>
            <a:chExt cx="644282" cy="571017"/>
          </a:xfrm>
        </p:grpSpPr>
        <p:pic>
          <p:nvPicPr>
            <p:cNvPr id="45" name="Picture 2" descr="http://fixyoursoftware.com/wp-content/uploads/2015/01/zz.png">
              <a:extLst>
                <a:ext uri="{FF2B5EF4-FFF2-40B4-BE49-F238E27FC236}">
                  <a16:creationId xmlns:a16="http://schemas.microsoft.com/office/drawing/2014/main" id="{2D31372F-0EED-5F42-B19B-75BF645164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7316" y="2853027"/>
              <a:ext cx="437663" cy="43766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45" descr="http://fixyoursoftware.com/wp-content/uploads/2015/01/zz.png">
              <a:extLst>
                <a:ext uri="{FF2B5EF4-FFF2-40B4-BE49-F238E27FC236}">
                  <a16:creationId xmlns:a16="http://schemas.microsoft.com/office/drawing/2014/main" id="{76F3B19E-8C85-804A-ACDD-61769204D0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7969" y="2926293"/>
              <a:ext cx="437663" cy="43766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http://fixyoursoftware.com/wp-content/uploads/2015/01/zz.png">
              <a:extLst>
                <a:ext uri="{FF2B5EF4-FFF2-40B4-BE49-F238E27FC236}">
                  <a16:creationId xmlns:a16="http://schemas.microsoft.com/office/drawing/2014/main" id="{1F14495B-7DF1-0343-A6B3-6C78A713D6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3935" y="2986381"/>
              <a:ext cx="437663" cy="43766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E997D46-7EAF-3D45-BA4E-10726D1D3823}"/>
              </a:ext>
            </a:extLst>
          </p:cNvPr>
          <p:cNvGrpSpPr/>
          <p:nvPr/>
        </p:nvGrpSpPr>
        <p:grpSpPr>
          <a:xfrm>
            <a:off x="7966943" y="2067220"/>
            <a:ext cx="644282" cy="571017"/>
            <a:chOff x="4417316" y="2853027"/>
            <a:chExt cx="644282" cy="571017"/>
          </a:xfrm>
        </p:grpSpPr>
        <p:pic>
          <p:nvPicPr>
            <p:cNvPr id="49" name="Picture 2" descr="http://fixyoursoftware.com/wp-content/uploads/2015/01/zz.png">
              <a:extLst>
                <a:ext uri="{FF2B5EF4-FFF2-40B4-BE49-F238E27FC236}">
                  <a16:creationId xmlns:a16="http://schemas.microsoft.com/office/drawing/2014/main" id="{10D91117-BA70-6C48-A10B-C9AFBB63AC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7316" y="2853027"/>
              <a:ext cx="437663" cy="43766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49" descr="http://fixyoursoftware.com/wp-content/uploads/2015/01/zz.png">
              <a:extLst>
                <a:ext uri="{FF2B5EF4-FFF2-40B4-BE49-F238E27FC236}">
                  <a16:creationId xmlns:a16="http://schemas.microsoft.com/office/drawing/2014/main" id="{481AC5BD-4F29-BD4F-96DF-2870A60A23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7969" y="2926293"/>
              <a:ext cx="437663" cy="43766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http://fixyoursoftware.com/wp-content/uploads/2015/01/zz.png">
              <a:extLst>
                <a:ext uri="{FF2B5EF4-FFF2-40B4-BE49-F238E27FC236}">
                  <a16:creationId xmlns:a16="http://schemas.microsoft.com/office/drawing/2014/main" id="{D64B2BB7-3EB0-3B40-8D19-60049FA14D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3935" y="2986381"/>
              <a:ext cx="437663" cy="43766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2" name="Picture 4">
            <a:extLst>
              <a:ext uri="{FF2B5EF4-FFF2-40B4-BE49-F238E27FC236}">
                <a16:creationId xmlns:a16="http://schemas.microsoft.com/office/drawing/2014/main" id="{F331F4AD-BC37-7042-851E-E984273F4480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4249" y="3118757"/>
            <a:ext cx="1664640" cy="1752120"/>
          </a:xfrm>
          <a:prstGeom prst="rect">
            <a:avLst/>
          </a:prstGeom>
          <a:ln>
            <a:noFill/>
          </a:ln>
        </p:spPr>
      </p:pic>
      <p:sp>
        <p:nvSpPr>
          <p:cNvPr id="53" name="Title 4">
            <a:extLst>
              <a:ext uri="{FF2B5EF4-FFF2-40B4-BE49-F238E27FC236}">
                <a16:creationId xmlns:a16="http://schemas.microsoft.com/office/drawing/2014/main" id="{69B5B9E7-F55C-9346-A8C4-6254A8F4BF53}"/>
              </a:ext>
            </a:extLst>
          </p:cNvPr>
          <p:cNvSpPr txBox="1">
            <a:spLocks/>
          </p:cNvSpPr>
          <p:nvPr/>
        </p:nvSpPr>
        <p:spPr bwMode="auto">
          <a:xfrm>
            <a:off x="495300" y="381000"/>
            <a:ext cx="96869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n-lt"/>
                <a:ea typeface="ＭＳ Ｐゴシック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ea typeface="宋体" pitchFamily="2" charset="-122"/>
                <a:cs typeface="Arial" panose="020B0604020202020204" pitchFamily="34" charset="0"/>
              </a:rPr>
              <a:t>Security of SE: Simulation-based definition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charset="0"/>
              <a:cs typeface="Arial" panose="020B0604020202020204" pitchFamily="34" charset="0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5209CE7-2614-7F45-B064-275C16FF3868}"/>
              </a:ext>
            </a:extLst>
          </p:cNvPr>
          <p:cNvCxnSpPr>
            <a:cxnSpLocks/>
          </p:cNvCxnSpPr>
          <p:nvPr/>
        </p:nvCxnSpPr>
        <p:spPr>
          <a:xfrm>
            <a:off x="-108488" y="6826870"/>
            <a:ext cx="12306609" cy="0"/>
          </a:xfrm>
          <a:prstGeom prst="line">
            <a:avLst/>
          </a:prstGeom>
          <a:ln w="1047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Cloud Callout 55">
            <a:extLst>
              <a:ext uri="{FF2B5EF4-FFF2-40B4-BE49-F238E27FC236}">
                <a16:creationId xmlns:a16="http://schemas.microsoft.com/office/drawing/2014/main" id="{D65C68C4-04DC-504F-8C98-8A19D58E597A}"/>
              </a:ext>
            </a:extLst>
          </p:cNvPr>
          <p:cNvSpPr/>
          <p:nvPr/>
        </p:nvSpPr>
        <p:spPr>
          <a:xfrm>
            <a:off x="9560747" y="2299192"/>
            <a:ext cx="2584727" cy="876650"/>
          </a:xfrm>
          <a:prstGeom prst="cloudCallout">
            <a:avLst>
              <a:gd name="adj1" fmla="val -14609"/>
              <a:gd name="adj2" fmla="val 96739"/>
            </a:avLst>
          </a:prstGeom>
          <a:solidFill>
            <a:sysClr val="window" lastClr="FFFFFF"/>
          </a:solidFill>
          <a:ln w="25400" cap="flat" cmpd="sng" algn="ctr">
            <a:solidFill>
              <a:schemeClr val="accent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spcBef>
                <a:spcPts val="600"/>
              </a:spcBef>
              <a:defRPr/>
            </a:pPr>
            <a:r>
              <a:rPr lang="en-US" sz="2400" kern="0" dirty="0">
                <a:solidFill>
                  <a:prstClr val="black"/>
                </a:solidFill>
                <a:ea typeface="ＭＳ Ｐゴシック" charset="0"/>
              </a:rPr>
              <a:t>Simulator</a:t>
            </a:r>
          </a:p>
        </p:txBody>
      </p:sp>
    </p:spTree>
    <p:extLst>
      <p:ext uri="{BB962C8B-B14F-4D97-AF65-F5344CB8AC3E}">
        <p14:creationId xmlns:p14="http://schemas.microsoft.com/office/powerpoint/2010/main" val="216453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5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4">
            <a:extLst>
              <a:ext uri="{FF2B5EF4-FFF2-40B4-BE49-F238E27FC236}">
                <a16:creationId xmlns:a16="http://schemas.microsoft.com/office/drawing/2014/main" id="{9602AF86-E8CA-0F48-8BEA-9597D98502B6}"/>
              </a:ext>
            </a:extLst>
          </p:cNvPr>
          <p:cNvSpPr txBox="1">
            <a:spLocks/>
          </p:cNvSpPr>
          <p:nvPr/>
        </p:nvSpPr>
        <p:spPr bwMode="auto">
          <a:xfrm>
            <a:off x="495300" y="381000"/>
            <a:ext cx="1071456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n-lt"/>
                <a:ea typeface="ＭＳ Ｐゴシック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000000"/>
                </a:solidFill>
              </a:rPr>
              <a:t>SE - Efficiency Dimensions</a:t>
            </a:r>
            <a:endParaRPr lang="en-US" sz="6000" dirty="0">
              <a:solidFill>
                <a:srgbClr val="000000"/>
              </a:solidFill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1861E8F-6824-3843-9A7F-E44C77031CF7}"/>
              </a:ext>
            </a:extLst>
          </p:cNvPr>
          <p:cNvCxnSpPr>
            <a:cxnSpLocks/>
          </p:cNvCxnSpPr>
          <p:nvPr/>
        </p:nvCxnSpPr>
        <p:spPr>
          <a:xfrm>
            <a:off x="-108488" y="6826870"/>
            <a:ext cx="12306609" cy="0"/>
          </a:xfrm>
          <a:prstGeom prst="line">
            <a:avLst/>
          </a:prstGeom>
          <a:ln w="1047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978E437D-8F50-EF44-80A4-5BCE752DBF48}"/>
              </a:ext>
            </a:extLst>
          </p:cNvPr>
          <p:cNvSpPr txBox="1"/>
          <p:nvPr/>
        </p:nvSpPr>
        <p:spPr>
          <a:xfrm>
            <a:off x="4396025" y="2757733"/>
            <a:ext cx="3051809" cy="1077218"/>
          </a:xfrm>
          <a:prstGeom prst="rect">
            <a:avLst/>
          </a:prstGeom>
          <a:ln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</a:rPr>
              <a:t>Searchable Encryption</a:t>
            </a:r>
          </a:p>
        </p:txBody>
      </p:sp>
      <p:sp>
        <p:nvSpPr>
          <p:cNvPr id="44" name="Cloud 43">
            <a:extLst>
              <a:ext uri="{FF2B5EF4-FFF2-40B4-BE49-F238E27FC236}">
                <a16:creationId xmlns:a16="http://schemas.microsoft.com/office/drawing/2014/main" id="{3BF7371B-B8B7-7D4C-AD79-5AA7003B0C6C}"/>
              </a:ext>
            </a:extLst>
          </p:cNvPr>
          <p:cNvSpPr/>
          <p:nvPr/>
        </p:nvSpPr>
        <p:spPr>
          <a:xfrm>
            <a:off x="4092551" y="2356822"/>
            <a:ext cx="3625039" cy="1966329"/>
          </a:xfrm>
          <a:prstGeom prst="cloud">
            <a:avLst/>
          </a:prstGeom>
          <a:ln w="22225" cmpd="sng">
            <a:solidFill>
              <a:schemeClr val="tx2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endParaRPr lang="en-US" sz="3200" b="1" dirty="0">
              <a:solidFill>
                <a:schemeClr val="tx2"/>
              </a:solidFill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925D928-9E12-7B42-9100-804EDFF3E5D1}"/>
              </a:ext>
            </a:extLst>
          </p:cNvPr>
          <p:cNvCxnSpPr>
            <a:cxnSpLocks/>
          </p:cNvCxnSpPr>
          <p:nvPr/>
        </p:nvCxnSpPr>
        <p:spPr>
          <a:xfrm flipV="1">
            <a:off x="5986506" y="1784162"/>
            <a:ext cx="9137" cy="675405"/>
          </a:xfrm>
          <a:prstGeom prst="straightConnector1">
            <a:avLst/>
          </a:prstGeom>
          <a:ln w="254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F58A976-C0C0-A645-8459-8D787FE6F542}"/>
              </a:ext>
            </a:extLst>
          </p:cNvPr>
          <p:cNvCxnSpPr>
            <a:cxnSpLocks/>
          </p:cNvCxnSpPr>
          <p:nvPr/>
        </p:nvCxnSpPr>
        <p:spPr>
          <a:xfrm flipV="1">
            <a:off x="7161190" y="2111718"/>
            <a:ext cx="362027" cy="346761"/>
          </a:xfrm>
          <a:prstGeom prst="straightConnector1">
            <a:avLst/>
          </a:prstGeom>
          <a:ln w="254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EE3BDB6-934C-AB45-9787-5C99A11955C3}"/>
              </a:ext>
            </a:extLst>
          </p:cNvPr>
          <p:cNvCxnSpPr>
            <a:cxnSpLocks/>
          </p:cNvCxnSpPr>
          <p:nvPr/>
        </p:nvCxnSpPr>
        <p:spPr>
          <a:xfrm>
            <a:off x="7193208" y="3904472"/>
            <a:ext cx="298510" cy="302960"/>
          </a:xfrm>
          <a:prstGeom prst="straightConnector1">
            <a:avLst/>
          </a:prstGeom>
          <a:ln w="254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9E85D68F-7333-7C4D-9B96-2648BA9197F2}"/>
              </a:ext>
            </a:extLst>
          </p:cNvPr>
          <p:cNvSpPr txBox="1"/>
          <p:nvPr/>
        </p:nvSpPr>
        <p:spPr>
          <a:xfrm>
            <a:off x="5131671" y="1344332"/>
            <a:ext cx="2047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Search Time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EDC5A36-68F8-2E4A-89B3-5275C1CDEFB7}"/>
              </a:ext>
            </a:extLst>
          </p:cNvPr>
          <p:cNvSpPr txBox="1"/>
          <p:nvPr/>
        </p:nvSpPr>
        <p:spPr>
          <a:xfrm>
            <a:off x="7068644" y="1762936"/>
            <a:ext cx="1946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Parallelism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54354FE-1BFD-1449-B70B-558CCBED7076}"/>
              </a:ext>
            </a:extLst>
          </p:cNvPr>
          <p:cNvSpPr txBox="1"/>
          <p:nvPr/>
        </p:nvSpPr>
        <p:spPr>
          <a:xfrm>
            <a:off x="6884828" y="4167544"/>
            <a:ext cx="2090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Update Time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B5D6546E-65B4-2843-B2C4-5BBA713127C0}"/>
              </a:ext>
            </a:extLst>
          </p:cNvPr>
          <p:cNvCxnSpPr>
            <a:cxnSpLocks/>
          </p:cNvCxnSpPr>
          <p:nvPr/>
        </p:nvCxnSpPr>
        <p:spPr>
          <a:xfrm>
            <a:off x="7695536" y="3203686"/>
            <a:ext cx="416853" cy="0"/>
          </a:xfrm>
          <a:prstGeom prst="straightConnector1">
            <a:avLst/>
          </a:prstGeom>
          <a:ln w="254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78BE8041-6AE1-064E-945E-7E82D473A4FB}"/>
              </a:ext>
            </a:extLst>
          </p:cNvPr>
          <p:cNvSpPr txBox="1"/>
          <p:nvPr/>
        </p:nvSpPr>
        <p:spPr>
          <a:xfrm>
            <a:off x="8112389" y="2950134"/>
            <a:ext cx="3196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I/O Efficiency 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844AEF94-655B-684B-9E0C-E72C92EFE6D7}"/>
              </a:ext>
            </a:extLst>
          </p:cNvPr>
          <p:cNvCxnSpPr>
            <a:cxnSpLocks/>
          </p:cNvCxnSpPr>
          <p:nvPr/>
        </p:nvCxnSpPr>
        <p:spPr>
          <a:xfrm>
            <a:off x="5986506" y="4316883"/>
            <a:ext cx="0" cy="556182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E6B02384-0D74-0C48-A738-E7C0D6CAC8D6}"/>
              </a:ext>
            </a:extLst>
          </p:cNvPr>
          <p:cNvSpPr/>
          <p:nvPr/>
        </p:nvSpPr>
        <p:spPr>
          <a:xfrm>
            <a:off x="4729231" y="4730027"/>
            <a:ext cx="25145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#Crypto operations 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151DA49-7094-A248-AEC6-2093A267EB9A}"/>
              </a:ext>
            </a:extLst>
          </p:cNvPr>
          <p:cNvSpPr txBox="1"/>
          <p:nvPr/>
        </p:nvSpPr>
        <p:spPr>
          <a:xfrm>
            <a:off x="3018881" y="1762936"/>
            <a:ext cx="219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C42CC359-21E4-644C-AC38-3000CA3502E5}"/>
              </a:ext>
            </a:extLst>
          </p:cNvPr>
          <p:cNvCxnSpPr>
            <a:cxnSpLocks/>
          </p:cNvCxnSpPr>
          <p:nvPr/>
        </p:nvCxnSpPr>
        <p:spPr>
          <a:xfrm flipH="1" flipV="1">
            <a:off x="4413623" y="2132268"/>
            <a:ext cx="461288" cy="401787"/>
          </a:xfrm>
          <a:prstGeom prst="straightConnector1">
            <a:avLst/>
          </a:prstGeom>
          <a:ln w="254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3230EF29-E643-E446-A99E-08CEF8F8B77F}"/>
              </a:ext>
            </a:extLst>
          </p:cNvPr>
          <p:cNvSpPr txBox="1"/>
          <p:nvPr/>
        </p:nvSpPr>
        <p:spPr>
          <a:xfrm>
            <a:off x="3221170" y="1768921"/>
            <a:ext cx="1946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Index size</a:t>
            </a: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852E03DC-ACBE-F841-B004-247F712C55BB}"/>
              </a:ext>
            </a:extLst>
          </p:cNvPr>
          <p:cNvCxnSpPr>
            <a:cxnSpLocks/>
          </p:cNvCxnSpPr>
          <p:nvPr/>
        </p:nvCxnSpPr>
        <p:spPr>
          <a:xfrm flipH="1">
            <a:off x="3696902" y="3232166"/>
            <a:ext cx="406714" cy="0"/>
          </a:xfrm>
          <a:prstGeom prst="straightConnector1">
            <a:avLst/>
          </a:prstGeom>
          <a:ln w="254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FA02D0A6-DAF8-6243-8632-82D1BC21EC25}"/>
              </a:ext>
            </a:extLst>
          </p:cNvPr>
          <p:cNvSpPr txBox="1"/>
          <p:nvPr/>
        </p:nvSpPr>
        <p:spPr>
          <a:xfrm>
            <a:off x="1920014" y="2950135"/>
            <a:ext cx="1964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#Interactions</a:t>
            </a:r>
          </a:p>
        </p:txBody>
      </p: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31D0DFC8-B8E9-4D4E-BC76-211EAC675082}"/>
              </a:ext>
            </a:extLst>
          </p:cNvPr>
          <p:cNvCxnSpPr>
            <a:cxnSpLocks/>
          </p:cNvCxnSpPr>
          <p:nvPr/>
        </p:nvCxnSpPr>
        <p:spPr>
          <a:xfrm flipH="1">
            <a:off x="4018222" y="3964528"/>
            <a:ext cx="380196" cy="352355"/>
          </a:xfrm>
          <a:prstGeom prst="straightConnector1">
            <a:avLst/>
          </a:prstGeom>
          <a:ln w="254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3C3E9EB8-9C22-3348-B145-5EE5AF9C41AB}"/>
              </a:ext>
            </a:extLst>
          </p:cNvPr>
          <p:cNvSpPr txBox="1"/>
          <p:nvPr/>
        </p:nvSpPr>
        <p:spPr>
          <a:xfrm>
            <a:off x="2250616" y="4251040"/>
            <a:ext cx="2324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Communication</a:t>
            </a:r>
          </a:p>
          <a:p>
            <a:r>
              <a:rPr lang="en-US" sz="2400" dirty="0"/>
              <a:t>overhead</a:t>
            </a: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1045F33C-A2B4-C448-8DD2-838D76B3B5B5}"/>
              </a:ext>
            </a:extLst>
          </p:cNvPr>
          <p:cNvSpPr/>
          <p:nvPr/>
        </p:nvSpPr>
        <p:spPr>
          <a:xfrm>
            <a:off x="11700625" y="6214222"/>
            <a:ext cx="638176" cy="612648"/>
          </a:xfrm>
          <a:prstGeom prst="ellipse">
            <a:avLst/>
          </a:prstGeom>
          <a:noFill/>
          <a:ln w="793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E98EBC-55D3-1A4F-BB07-3FB89E0ACAA2}"/>
              </a:ext>
            </a:extLst>
          </p:cNvPr>
          <p:cNvSpPr/>
          <p:nvPr/>
        </p:nvSpPr>
        <p:spPr>
          <a:xfrm>
            <a:off x="172729" y="6119005"/>
            <a:ext cx="115482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[</a:t>
            </a:r>
            <a:r>
              <a:rPr lang="en-US" sz="2800" b="1" dirty="0">
                <a:solidFill>
                  <a:srgbClr val="FF0000"/>
                </a:solidFill>
              </a:rPr>
              <a:t>D</a:t>
            </a:r>
            <a:r>
              <a:rPr lang="en-US" sz="2400" b="1" dirty="0"/>
              <a:t>P17] in SIGMOD </a:t>
            </a:r>
            <a:r>
              <a:rPr lang="en-US" sz="2400" dirty="0"/>
              <a:t>provides various trade-offs considering the above efficiency dimensions </a:t>
            </a: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9C27263A-083A-B149-BB9A-5A67AC510558}"/>
              </a:ext>
            </a:extLst>
          </p:cNvPr>
          <p:cNvSpPr txBox="1">
            <a:spLocks/>
          </p:cNvSpPr>
          <p:nvPr/>
        </p:nvSpPr>
        <p:spPr>
          <a:xfrm>
            <a:off x="11747500" y="6305550"/>
            <a:ext cx="520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116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9"/>
    </mc:Choice>
    <mc:Fallback xmlns="">
      <p:transition spd="slow" advTm="3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4" grpId="0" animBg="1"/>
      <p:bldP spid="52" grpId="0"/>
      <p:bldP spid="53" grpId="0"/>
      <p:bldP spid="54" grpId="0"/>
      <p:bldP spid="59" grpId="0"/>
      <p:bldP spid="79" grpId="0"/>
      <p:bldP spid="93" grpId="0"/>
      <p:bldP spid="106" grpId="0"/>
      <p:bldP spid="108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D9783410-B7CF-5D49-B19F-582A9655D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3047" y="900999"/>
            <a:ext cx="1778000" cy="1524000"/>
          </a:xfrm>
          <a:prstGeom prst="rect">
            <a:avLst/>
          </a:prstGeom>
        </p:spPr>
      </p:pic>
      <p:sp>
        <p:nvSpPr>
          <p:cNvPr id="31" name="Title 4">
            <a:extLst>
              <a:ext uri="{FF2B5EF4-FFF2-40B4-BE49-F238E27FC236}">
                <a16:creationId xmlns:a16="http://schemas.microsoft.com/office/drawing/2014/main" id="{9602AF86-E8CA-0F48-8BEA-9597D98502B6}"/>
              </a:ext>
            </a:extLst>
          </p:cNvPr>
          <p:cNvSpPr txBox="1">
            <a:spLocks/>
          </p:cNvSpPr>
          <p:nvPr/>
        </p:nvSpPr>
        <p:spPr bwMode="auto">
          <a:xfrm>
            <a:off x="495300" y="381000"/>
            <a:ext cx="11696700" cy="37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n-lt"/>
                <a:ea typeface="ＭＳ Ｐゴシック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>
              <a:defRPr/>
            </a:pPr>
            <a:r>
              <a:rPr lang="en-US" dirty="0">
                <a:ea typeface="宋体" pitchFamily="2" charset="-122"/>
              </a:rPr>
              <a:t>Our Approach: General Idea of </a:t>
            </a:r>
            <a:r>
              <a:rPr lang="en-US" dirty="0" err="1">
                <a:ea typeface="宋体" pitchFamily="2" charset="-122"/>
              </a:rPr>
              <a:t>microSE</a:t>
            </a:r>
            <a:r>
              <a:rPr lang="en-US" dirty="0">
                <a:ea typeface="宋体" pitchFamily="2" charset="-122"/>
              </a:rPr>
              <a:t>/</a:t>
            </a:r>
            <a:r>
              <a:rPr lang="en-US" dirty="0" err="1">
                <a:ea typeface="宋体" pitchFamily="2" charset="-122"/>
              </a:rPr>
              <a:t>microOSE</a:t>
            </a:r>
            <a:endParaRPr lang="en-US" sz="9600" dirty="0">
              <a:solidFill>
                <a:srgbClr val="000000"/>
              </a:solidFill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1861E8F-6824-3843-9A7F-E44C77031CF7}"/>
              </a:ext>
            </a:extLst>
          </p:cNvPr>
          <p:cNvCxnSpPr>
            <a:cxnSpLocks/>
          </p:cNvCxnSpPr>
          <p:nvPr/>
        </p:nvCxnSpPr>
        <p:spPr>
          <a:xfrm>
            <a:off x="-108488" y="6826870"/>
            <a:ext cx="12306609" cy="0"/>
          </a:xfrm>
          <a:prstGeom prst="line">
            <a:avLst/>
          </a:prstGeom>
          <a:ln w="1047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Oval 108">
            <a:extLst>
              <a:ext uri="{FF2B5EF4-FFF2-40B4-BE49-F238E27FC236}">
                <a16:creationId xmlns:a16="http://schemas.microsoft.com/office/drawing/2014/main" id="{1045F33C-A2B4-C448-8DD2-838D76B3B5B5}"/>
              </a:ext>
            </a:extLst>
          </p:cNvPr>
          <p:cNvSpPr/>
          <p:nvPr/>
        </p:nvSpPr>
        <p:spPr>
          <a:xfrm>
            <a:off x="11700625" y="6214222"/>
            <a:ext cx="638176" cy="612648"/>
          </a:xfrm>
          <a:prstGeom prst="ellipse">
            <a:avLst/>
          </a:prstGeom>
          <a:noFill/>
          <a:ln w="793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4026CC65-4DFD-354F-8F1E-033ABAB73555}"/>
              </a:ext>
            </a:extLst>
          </p:cNvPr>
          <p:cNvSpPr txBox="1">
            <a:spLocks/>
          </p:cNvSpPr>
          <p:nvPr/>
        </p:nvSpPr>
        <p:spPr>
          <a:xfrm>
            <a:off x="11747500" y="6305550"/>
            <a:ext cx="520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>
                    <a:tint val="75000"/>
                  </a:srgbClr>
                </a:solidFill>
                <a:latin typeface="Calibri"/>
              </a:rPr>
              <a:t>9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ED80D3A-90A1-2B48-89E3-ACCC37F73195}"/>
              </a:ext>
            </a:extLst>
          </p:cNvPr>
          <p:cNvGrpSpPr/>
          <p:nvPr/>
        </p:nvGrpSpPr>
        <p:grpSpPr>
          <a:xfrm>
            <a:off x="53846" y="2889018"/>
            <a:ext cx="12409487" cy="1695519"/>
            <a:chOff x="10147343" y="7622262"/>
            <a:chExt cx="12409487" cy="169551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CBC70C4-817D-B247-9B6F-1636246258A0}"/>
                </a:ext>
              </a:extLst>
            </p:cNvPr>
            <p:cNvSpPr/>
            <p:nvPr/>
          </p:nvSpPr>
          <p:spPr>
            <a:xfrm>
              <a:off x="17755817" y="7710739"/>
              <a:ext cx="2191322" cy="1482293"/>
            </a:xfrm>
            <a:prstGeom prst="rect">
              <a:avLst/>
            </a:prstGeom>
            <a:solidFill>
              <a:srgbClr val="4F81BD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457200">
                <a:defRPr/>
              </a:pPr>
              <a:r>
                <a:rPr lang="en-US" sz="2400" b="1" kern="0" dirty="0">
                  <a:solidFill>
                    <a:prstClr val="white"/>
                  </a:solidFill>
                  <a:ea typeface="ＭＳ Ｐゴシック" charset="0"/>
                </a:rPr>
                <a:t>Black box </a:t>
              </a:r>
            </a:p>
            <a:p>
              <a:pPr algn="ctr" defTabSz="457200">
                <a:defRPr/>
              </a:pPr>
              <a:r>
                <a:rPr lang="en-US" sz="2400" b="1" kern="0" dirty="0">
                  <a:solidFill>
                    <a:prstClr val="white"/>
                  </a:solidFill>
                  <a:ea typeface="ＭＳ Ｐゴシック" charset="0"/>
                </a:rPr>
                <a:t>SE/OSE </a:t>
              </a:r>
              <a:br>
                <a:rPr lang="el-GR" sz="2400" b="1" kern="0" dirty="0">
                  <a:solidFill>
                    <a:prstClr val="white"/>
                  </a:solidFill>
                  <a:ea typeface="ＭＳ Ｐゴシック" charset="0"/>
                </a:rPr>
              </a:br>
              <a:r>
                <a:rPr lang="en-US" sz="2400" b="1" kern="0" dirty="0">
                  <a:solidFill>
                    <a:prstClr val="white"/>
                  </a:solidFill>
                  <a:ea typeface="ＭＳ Ｐゴシック" charset="0"/>
                </a:rPr>
                <a:t>with Leakage </a:t>
              </a:r>
              <a:r>
                <a:rPr lang="el-GR" sz="2400" b="1" kern="0" dirty="0">
                  <a:solidFill>
                    <a:prstClr val="white"/>
                  </a:solidFill>
                  <a:ea typeface="ＭＳ Ｐゴシック" charset="0"/>
                </a:rPr>
                <a:t>Λ</a:t>
              </a:r>
              <a:endParaRPr lang="en-US" sz="2400" b="1" kern="0" dirty="0">
                <a:solidFill>
                  <a:prstClr val="white"/>
                </a:solidFill>
                <a:ea typeface="ＭＳ Ｐゴシック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0D4CEF1-3B84-3949-A5B7-B116EDFA92D5}"/>
                </a:ext>
              </a:extLst>
            </p:cNvPr>
            <p:cNvSpPr/>
            <p:nvPr/>
          </p:nvSpPr>
          <p:spPr>
            <a:xfrm>
              <a:off x="14350904" y="7622262"/>
              <a:ext cx="2604323" cy="1695519"/>
            </a:xfrm>
            <a:prstGeom prst="rect">
              <a:avLst/>
            </a:prstGeom>
            <a:solidFill>
              <a:srgbClr val="4F81BD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457200">
                <a:defRPr/>
              </a:pPr>
              <a:r>
                <a:rPr lang="en-US" sz="2400" b="1" kern="0" dirty="0">
                  <a:solidFill>
                    <a:prstClr val="white"/>
                  </a:solidFill>
                  <a:ea typeface="ＭＳ Ｐゴシック" charset="0"/>
                </a:rPr>
                <a:t>Apply any set </a:t>
              </a:r>
              <a:r>
                <a:rPr lang="en-US" sz="3200" b="1" dirty="0">
                  <a:solidFill>
                    <a:schemeClr val="bg1"/>
                  </a:solidFill>
                  <a:latin typeface="Apple Chancery"/>
                  <a:ea typeface="ＭＳ Ｐゴシック" charset="0"/>
                  <a:cs typeface="Apple Chancery"/>
                </a:rPr>
                <a:t>C</a:t>
              </a:r>
              <a:r>
                <a:rPr lang="en-US" sz="2400" b="1" dirty="0">
                  <a:solidFill>
                    <a:schemeClr val="bg1"/>
                  </a:solidFill>
                  <a:latin typeface="Apple Chancery"/>
                  <a:ea typeface="ＭＳ Ｐゴシック" charset="0"/>
                  <a:cs typeface="Apple Chancery"/>
                </a:rPr>
                <a:t> </a:t>
              </a:r>
              <a:r>
                <a:rPr lang="en-US" sz="2400" b="1" kern="0" dirty="0">
                  <a:solidFill>
                    <a:prstClr val="white"/>
                  </a:solidFill>
                  <a:ea typeface="ＭＳ Ｐゴシック" charset="0"/>
                </a:rPr>
                <a:t>of Compression</a:t>
              </a:r>
              <a:endParaRPr lang="en-US" sz="2400" b="1" kern="0" dirty="0">
                <a:solidFill>
                  <a:schemeClr val="bg1"/>
                </a:solidFill>
                <a:ea typeface="ＭＳ Ｐゴシック" charset="0"/>
              </a:endParaRPr>
            </a:p>
            <a:p>
              <a:pPr algn="ctr" defTabSz="457200">
                <a:defRPr/>
              </a:pPr>
              <a:r>
                <a:rPr lang="en-US" sz="2400" b="1" kern="0" dirty="0">
                  <a:solidFill>
                    <a:schemeClr val="bg1"/>
                  </a:solidFill>
                  <a:ea typeface="ＭＳ Ｐゴシック" charset="0"/>
                </a:rPr>
                <a:t>Algorithms</a:t>
              </a:r>
              <a:endParaRPr lang="en-US" sz="2400" b="1" kern="0" dirty="0">
                <a:solidFill>
                  <a:prstClr val="white"/>
                </a:solidFill>
                <a:ea typeface="ＭＳ Ｐゴシック" charset="0"/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880DC52-6A40-7544-A3DE-4EE4F5C4C695}"/>
                </a:ext>
              </a:extLst>
            </p:cNvPr>
            <p:cNvCxnSpPr>
              <a:cxnSpLocks/>
            </p:cNvCxnSpPr>
            <p:nvPr/>
          </p:nvCxnSpPr>
          <p:spPr>
            <a:xfrm>
              <a:off x="19957964" y="8478518"/>
              <a:ext cx="558580" cy="0"/>
            </a:xfrm>
            <a:prstGeom prst="straightConnector1">
              <a:avLst/>
            </a:prstGeom>
            <a:noFill/>
            <a:ln w="57150" cap="flat" cmpd="sng" algn="ctr">
              <a:solidFill>
                <a:srgbClr val="595959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F245893-91E2-8C4B-96EE-BBAAA41C13D8}"/>
                </a:ext>
              </a:extLst>
            </p:cNvPr>
            <p:cNvSpPr txBox="1"/>
            <p:nvPr/>
          </p:nvSpPr>
          <p:spPr>
            <a:xfrm>
              <a:off x="20340466" y="8007330"/>
              <a:ext cx="221636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2800" b="1" dirty="0">
                  <a:solidFill>
                    <a:prstClr val="black">
                      <a:lumMod val="75000"/>
                      <a:lumOff val="25000"/>
                    </a:prstClr>
                  </a:solidFill>
                  <a:ea typeface="ＭＳ Ｐゴシック" charset="0"/>
                </a:rPr>
                <a:t>Encrypted</a:t>
              </a:r>
            </a:p>
            <a:p>
              <a:pPr defTabSz="457200"/>
              <a:r>
                <a:rPr lang="en-US" sz="2800" b="1" dirty="0">
                  <a:solidFill>
                    <a:prstClr val="black">
                      <a:lumMod val="75000"/>
                      <a:lumOff val="25000"/>
                    </a:prstClr>
                  </a:solidFill>
                  <a:ea typeface="ＭＳ Ｐゴシック" charset="0"/>
                </a:rPr>
                <a:t>Index</a:t>
              </a:r>
              <a:endParaRPr 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ea typeface="ＭＳ Ｐゴシック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E82604E-4D6C-7B46-945C-268067409980}"/>
                </a:ext>
              </a:extLst>
            </p:cNvPr>
            <p:cNvSpPr/>
            <p:nvPr/>
          </p:nvSpPr>
          <p:spPr>
            <a:xfrm>
              <a:off x="11834635" y="7767473"/>
              <a:ext cx="1550849" cy="1457057"/>
            </a:xfrm>
            <a:prstGeom prst="rect">
              <a:avLst/>
            </a:prstGeom>
            <a:solidFill>
              <a:srgbClr val="4F81BD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457200">
                <a:defRPr/>
              </a:pPr>
              <a:r>
                <a:rPr lang="en-US" sz="2400" b="1" kern="0" dirty="0">
                  <a:solidFill>
                    <a:prstClr val="white"/>
                  </a:solidFill>
                  <a:ea typeface="ＭＳ Ｐゴシック" charset="0"/>
                </a:rPr>
                <a:t>Build the Inverted Index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A77EE97-C4D9-6C4D-B54A-CCB6CFEF701B}"/>
                </a:ext>
              </a:extLst>
            </p:cNvPr>
            <p:cNvSpPr txBox="1"/>
            <p:nvPr/>
          </p:nvSpPr>
          <p:spPr>
            <a:xfrm>
              <a:off x="13495593" y="7736055"/>
              <a:ext cx="7310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3600" dirty="0">
                  <a:solidFill>
                    <a:prstClr val="black"/>
                  </a:solidFill>
                  <a:latin typeface="Apple Chancery"/>
                  <a:ea typeface="ＭＳ Ｐゴシック" charset="0"/>
                  <a:cs typeface="Apple Chancery"/>
                </a:rPr>
                <a:t>T</a:t>
              </a:r>
              <a:endParaRPr lang="en-US" sz="360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70A31E7-B8B9-904C-8A47-E89927C4BCE3}"/>
                </a:ext>
              </a:extLst>
            </p:cNvPr>
            <p:cNvSpPr txBox="1"/>
            <p:nvPr/>
          </p:nvSpPr>
          <p:spPr>
            <a:xfrm>
              <a:off x="16970790" y="7688457"/>
              <a:ext cx="9426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3200" dirty="0">
                  <a:solidFill>
                    <a:prstClr val="black"/>
                  </a:solidFill>
                  <a:latin typeface="Apple Chancery"/>
                  <a:ea typeface="ＭＳ Ｐゴシック" charset="0"/>
                  <a:cs typeface="Apple Chancery"/>
                </a:rPr>
                <a:t>T</a:t>
              </a:r>
              <a:r>
                <a:rPr lang="en-US" sz="1200" dirty="0">
                  <a:solidFill>
                    <a:prstClr val="black"/>
                  </a:solidFill>
                  <a:latin typeface="Apple Chancery"/>
                  <a:ea typeface="ＭＳ Ｐゴシック" charset="0"/>
                  <a:cs typeface="Apple Chancery"/>
                </a:rPr>
                <a:t> </a:t>
              </a:r>
              <a:r>
                <a:rPr lang="en-US" sz="3600" b="1" dirty="0">
                  <a:solidFill>
                    <a:prstClr val="black"/>
                  </a:solidFill>
                  <a:latin typeface="Apple Chancery"/>
                  <a:ea typeface="ＭＳ Ｐゴシック" charset="0"/>
                  <a:cs typeface="Apple Chancery"/>
                </a:rPr>
                <a:t>’</a:t>
              </a:r>
              <a:endParaRPr lang="en-US" sz="3200" b="1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pic>
          <p:nvPicPr>
            <p:cNvPr id="27" name="Picture 26" descr="Database.jpg">
              <a:extLst>
                <a:ext uri="{FF2B5EF4-FFF2-40B4-BE49-F238E27FC236}">
                  <a16:creationId xmlns:a16="http://schemas.microsoft.com/office/drawing/2014/main" id="{6C3722ED-CD02-FF4A-96F2-687775E4F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7343" y="7965090"/>
              <a:ext cx="1113693" cy="1110484"/>
            </a:xfrm>
            <a:prstGeom prst="rect">
              <a:avLst/>
            </a:prstGeom>
          </p:spPr>
        </p:pic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7EE21729-D3B2-A544-BC35-8E0B03CC936E}"/>
                </a:ext>
              </a:extLst>
            </p:cNvPr>
            <p:cNvCxnSpPr>
              <a:cxnSpLocks/>
            </p:cNvCxnSpPr>
            <p:nvPr/>
          </p:nvCxnSpPr>
          <p:spPr>
            <a:xfrm>
              <a:off x="13328905" y="8470022"/>
              <a:ext cx="1004888" cy="0"/>
            </a:xfrm>
            <a:prstGeom prst="straightConnector1">
              <a:avLst/>
            </a:prstGeom>
            <a:noFill/>
            <a:ln w="57150" cap="flat" cmpd="sng" algn="ctr">
              <a:solidFill>
                <a:srgbClr val="595959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ACF7F1B2-CACC-FF4A-B303-74F0BA4424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914299" y="8429603"/>
              <a:ext cx="862772" cy="9153"/>
            </a:xfrm>
            <a:prstGeom prst="straightConnector1">
              <a:avLst/>
            </a:prstGeom>
            <a:noFill/>
            <a:ln w="57150" cap="flat" cmpd="sng" algn="ctr">
              <a:solidFill>
                <a:srgbClr val="595959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D54E6A8-A90F-0E4A-B36E-3C0C85DC3249}"/>
                </a:ext>
              </a:extLst>
            </p:cNvPr>
            <p:cNvSpPr txBox="1"/>
            <p:nvPr/>
          </p:nvSpPr>
          <p:spPr>
            <a:xfrm>
              <a:off x="21305403" y="8270093"/>
              <a:ext cx="10546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4400" dirty="0">
                  <a:solidFill>
                    <a:prstClr val="black"/>
                  </a:solidFill>
                  <a:latin typeface="Apple Chancery"/>
                  <a:ea typeface="ＭＳ Ｐゴシック" charset="0"/>
                  <a:cs typeface="Apple Chancery"/>
                </a:rPr>
                <a:t>I</a:t>
              </a:r>
              <a:endPara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ea typeface="ＭＳ Ｐゴシック" charset="0"/>
              </a:endParaRP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338DDD6-767D-D643-BB98-8AC5D18A3AA4}"/>
                </a:ext>
              </a:extLst>
            </p:cNvPr>
            <p:cNvCxnSpPr>
              <a:cxnSpLocks/>
            </p:cNvCxnSpPr>
            <p:nvPr/>
          </p:nvCxnSpPr>
          <p:spPr>
            <a:xfrm>
              <a:off x="11114513" y="8504400"/>
              <a:ext cx="700088" cy="0"/>
            </a:xfrm>
            <a:prstGeom prst="straightConnector1">
              <a:avLst/>
            </a:prstGeom>
            <a:noFill/>
            <a:ln w="57150" cap="flat" cmpd="sng" algn="ctr">
              <a:solidFill>
                <a:srgbClr val="595959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34" name="Cloud Callout 33">
            <a:extLst>
              <a:ext uri="{FF2B5EF4-FFF2-40B4-BE49-F238E27FC236}">
                <a16:creationId xmlns:a16="http://schemas.microsoft.com/office/drawing/2014/main" id="{E61FFCB9-18EC-A740-BBC1-718C36430AEC}"/>
              </a:ext>
            </a:extLst>
          </p:cNvPr>
          <p:cNvSpPr/>
          <p:nvPr/>
        </p:nvSpPr>
        <p:spPr>
          <a:xfrm>
            <a:off x="7135130" y="1135265"/>
            <a:ext cx="4666216" cy="1423976"/>
          </a:xfrm>
          <a:prstGeom prst="cloudCallout">
            <a:avLst>
              <a:gd name="adj1" fmla="val -23937"/>
              <a:gd name="adj2" fmla="val 71358"/>
            </a:avLst>
          </a:prstGeom>
          <a:noFill/>
          <a:ln w="25400" cap="flat" cmpd="sng" algn="ctr">
            <a:solidFill>
              <a:srgbClr val="4472C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microSE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/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microOSE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              with leakage </a:t>
            </a:r>
            <a:r>
              <a:rPr kumimoji="0" lang="el-GR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Λ’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,  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</a:b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where  </a:t>
            </a:r>
            <a:r>
              <a:rPr kumimoji="0" lang="el-GR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Λ’&lt;=Λ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519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00"/>
    </mc:Choice>
    <mc:Fallback xmlns="">
      <p:transition spd="slow" advTm="49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4">
            <a:extLst>
              <a:ext uri="{FF2B5EF4-FFF2-40B4-BE49-F238E27FC236}">
                <a16:creationId xmlns:a16="http://schemas.microsoft.com/office/drawing/2014/main" id="{9602AF86-E8CA-0F48-8BEA-9597D98502B6}"/>
              </a:ext>
            </a:extLst>
          </p:cNvPr>
          <p:cNvSpPr txBox="1">
            <a:spLocks/>
          </p:cNvSpPr>
          <p:nvPr/>
        </p:nvSpPr>
        <p:spPr bwMode="auto">
          <a:xfrm>
            <a:off x="495300" y="380999"/>
            <a:ext cx="11205325" cy="49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n-lt"/>
                <a:ea typeface="ＭＳ Ｐゴシック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000000"/>
                </a:solidFill>
              </a:rPr>
              <a:t>Our Approach: Combining Compression with Encryption</a:t>
            </a:r>
            <a:endParaRPr lang="en-US" sz="6000" dirty="0">
              <a:solidFill>
                <a:srgbClr val="000000"/>
              </a:solidFill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1861E8F-6824-3843-9A7F-E44C77031CF7}"/>
              </a:ext>
            </a:extLst>
          </p:cNvPr>
          <p:cNvCxnSpPr>
            <a:cxnSpLocks/>
          </p:cNvCxnSpPr>
          <p:nvPr/>
        </p:nvCxnSpPr>
        <p:spPr>
          <a:xfrm>
            <a:off x="-108488" y="6826870"/>
            <a:ext cx="12306609" cy="0"/>
          </a:xfrm>
          <a:prstGeom prst="line">
            <a:avLst/>
          </a:prstGeom>
          <a:ln w="1047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Oval 108">
            <a:extLst>
              <a:ext uri="{FF2B5EF4-FFF2-40B4-BE49-F238E27FC236}">
                <a16:creationId xmlns:a16="http://schemas.microsoft.com/office/drawing/2014/main" id="{1045F33C-A2B4-C448-8DD2-838D76B3B5B5}"/>
              </a:ext>
            </a:extLst>
          </p:cNvPr>
          <p:cNvSpPr/>
          <p:nvPr/>
        </p:nvSpPr>
        <p:spPr>
          <a:xfrm>
            <a:off x="11700625" y="6214222"/>
            <a:ext cx="638176" cy="612648"/>
          </a:xfrm>
          <a:prstGeom prst="ellipse">
            <a:avLst/>
          </a:prstGeom>
          <a:noFill/>
          <a:ln w="793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757B5B3-91B0-3542-9FE4-18A3B96D5B1D}"/>
              </a:ext>
            </a:extLst>
          </p:cNvPr>
          <p:cNvSpPr txBox="1"/>
          <p:nvPr/>
        </p:nvSpPr>
        <p:spPr>
          <a:xfrm>
            <a:off x="2103223" y="1780886"/>
            <a:ext cx="3383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Compress(Encrypt(x))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E4568E-AC7F-FB43-97DE-06B86BFF5BB5}"/>
              </a:ext>
            </a:extLst>
          </p:cNvPr>
          <p:cNvSpPr txBox="1"/>
          <p:nvPr/>
        </p:nvSpPr>
        <p:spPr>
          <a:xfrm>
            <a:off x="6582339" y="1788518"/>
            <a:ext cx="3383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Encrypt (Compress(x))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0E3804-AA0F-2245-BDD9-8BC60BE3A28B}"/>
              </a:ext>
            </a:extLst>
          </p:cNvPr>
          <p:cNvSpPr/>
          <p:nvPr/>
        </p:nvSpPr>
        <p:spPr>
          <a:xfrm>
            <a:off x="2045558" y="3866681"/>
            <a:ext cx="3082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  <a:latin typeface="Calibri"/>
                <a:ea typeface="宋体" pitchFamily="2" charset="-122"/>
                <a:cs typeface="+mn-cs"/>
              </a:rPr>
              <a:t>Compression becomes useless </a:t>
            </a:r>
            <a:endParaRPr lang="en-US" dirty="0">
              <a:solidFill>
                <a:prstClr val="black"/>
              </a:solidFill>
              <a:latin typeface="Calibri"/>
              <a:ea typeface="宋体" pitchFamily="2" charset="-122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A7BA507-D60C-A043-88BE-97E9EE1EC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3064" y="3854521"/>
            <a:ext cx="433131" cy="43604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8D7A081-1C94-374D-AC8C-3BD46F250E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958" y="2860544"/>
            <a:ext cx="471149" cy="471149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4076B2C-9A93-3C4C-97C8-06ECD2411958}"/>
              </a:ext>
            </a:extLst>
          </p:cNvPr>
          <p:cNvSpPr/>
          <p:nvPr/>
        </p:nvSpPr>
        <p:spPr>
          <a:xfrm>
            <a:off x="2043305" y="2827269"/>
            <a:ext cx="19806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8000"/>
                </a:solidFill>
                <a:latin typeface="Calibri"/>
                <a:ea typeface="宋体" pitchFamily="2" charset="-122"/>
              </a:rPr>
              <a:t>C</a:t>
            </a:r>
            <a:r>
              <a:rPr lang="en-US" b="1" dirty="0">
                <a:solidFill>
                  <a:srgbClr val="008000"/>
                </a:solidFill>
                <a:latin typeface="Calibri"/>
                <a:ea typeface="宋体" pitchFamily="2" charset="-122"/>
                <a:cs typeface="+mn-cs"/>
              </a:rPr>
              <a:t>ompression does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8000"/>
                </a:solidFill>
                <a:latin typeface="Calibri"/>
                <a:ea typeface="宋体" pitchFamily="2" charset="-122"/>
                <a:cs typeface="+mn-cs"/>
              </a:rPr>
              <a:t>not affect security</a:t>
            </a:r>
            <a:endParaRPr lang="en-US" b="1" dirty="0">
              <a:solidFill>
                <a:prstClr val="black"/>
              </a:solidFill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4BCDDEB-7BA9-684D-A878-C99D13A29FB7}"/>
              </a:ext>
            </a:extLst>
          </p:cNvPr>
          <p:cNvSpPr/>
          <p:nvPr/>
        </p:nvSpPr>
        <p:spPr>
          <a:xfrm>
            <a:off x="7333710" y="2824001"/>
            <a:ext cx="22739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  <a:latin typeface="Calibri"/>
                <a:ea typeface="宋体" pitchFamily="2" charset="-122"/>
                <a:cs typeface="+mn-cs"/>
              </a:rPr>
              <a:t>The input distribution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  <a:latin typeface="Calibri"/>
                <a:ea typeface="宋体" pitchFamily="2" charset="-122"/>
                <a:cs typeface="+mn-cs"/>
              </a:rPr>
              <a:t>leaks information</a:t>
            </a:r>
            <a:endParaRPr lang="en-US" dirty="0">
              <a:solidFill>
                <a:prstClr val="black"/>
              </a:solidFill>
              <a:latin typeface="Calibri"/>
              <a:ea typeface="宋体" pitchFamily="2" charset="-122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7E749A5-7FC7-CC49-9CC7-14BA00C85B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0956" y="2886808"/>
            <a:ext cx="433131" cy="43604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CA56382-DDE3-3C48-9AB4-1A5A89756C9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2938" y="3744084"/>
            <a:ext cx="471149" cy="471149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C1F6D391-A6A2-5841-9C9A-85A6074ECDB2}"/>
              </a:ext>
            </a:extLst>
          </p:cNvPr>
          <p:cNvSpPr/>
          <p:nvPr/>
        </p:nvSpPr>
        <p:spPr>
          <a:xfrm>
            <a:off x="7332033" y="3833741"/>
            <a:ext cx="2979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8000"/>
                </a:solidFill>
                <a:latin typeface="Calibri"/>
                <a:ea typeface="宋体" pitchFamily="2" charset="-122"/>
                <a:cs typeface="+mn-cs"/>
              </a:rPr>
              <a:t>Very good compression ratio</a:t>
            </a:r>
            <a:endParaRPr lang="en-US" b="1" dirty="0">
              <a:solidFill>
                <a:prstClr val="black"/>
              </a:solidFill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4E448D9-C481-F44E-820E-8E7E9E2B976F}"/>
              </a:ext>
            </a:extLst>
          </p:cNvPr>
          <p:cNvSpPr txBox="1"/>
          <p:nvPr/>
        </p:nvSpPr>
        <p:spPr>
          <a:xfrm>
            <a:off x="2103223" y="2256369"/>
            <a:ext cx="3170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e.g. Compress(</a:t>
            </a:r>
            <a:r>
              <a:rPr lang="de-DE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E21B74E9E4AC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CFCC0D1-A6A3-924C-88B3-56734ED9CA42}"/>
              </a:ext>
            </a:extLst>
          </p:cNvPr>
          <p:cNvSpPr txBox="1"/>
          <p:nvPr/>
        </p:nvSpPr>
        <p:spPr>
          <a:xfrm>
            <a:off x="6583618" y="2224536"/>
            <a:ext cx="3960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e.g. Encrypt (Compress(</a:t>
            </a:r>
            <a:r>
              <a:rPr lang="de-DE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aabbbbbb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))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F3E0508-0AC1-DF4A-873D-7DAC80B581D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6808" y="3741692"/>
            <a:ext cx="527174" cy="527174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DAF20389-1507-5847-8C7F-A544F5BFF522}"/>
              </a:ext>
            </a:extLst>
          </p:cNvPr>
          <p:cNvSpPr/>
          <p:nvPr/>
        </p:nvSpPr>
        <p:spPr>
          <a:xfrm>
            <a:off x="7344328" y="3828986"/>
            <a:ext cx="24828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/>
                <a:ea typeface="宋体" pitchFamily="2" charset="-122"/>
                <a:cs typeface="+mn-cs"/>
              </a:rPr>
              <a:t>Good compression ratio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6A20A3F-D937-F54C-B785-6FAA497098F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2938" y="2886808"/>
            <a:ext cx="471149" cy="471149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E265D986-C2A5-6640-871B-28C26685D1B3}"/>
              </a:ext>
            </a:extLst>
          </p:cNvPr>
          <p:cNvSpPr/>
          <p:nvPr/>
        </p:nvSpPr>
        <p:spPr>
          <a:xfrm>
            <a:off x="7344328" y="2816260"/>
            <a:ext cx="24032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8000"/>
                </a:solidFill>
                <a:latin typeface="Calibri"/>
                <a:ea typeface="宋体" pitchFamily="2" charset="-122"/>
              </a:rPr>
              <a:t>C</a:t>
            </a:r>
            <a:r>
              <a:rPr lang="en-US" b="1" dirty="0">
                <a:solidFill>
                  <a:srgbClr val="008000"/>
                </a:solidFill>
                <a:latin typeface="Calibri"/>
                <a:ea typeface="宋体" pitchFamily="2" charset="-122"/>
                <a:cs typeface="+mn-cs"/>
              </a:rPr>
              <a:t>ompression does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8000"/>
                </a:solidFill>
                <a:latin typeface="Calibri"/>
                <a:ea typeface="宋体" pitchFamily="2" charset="-122"/>
                <a:cs typeface="+mn-cs"/>
              </a:rPr>
              <a:t>not affect SE’s security</a:t>
            </a:r>
            <a:endParaRPr lang="en-US" b="1" dirty="0">
              <a:solidFill>
                <a:prstClr val="black"/>
              </a:solidFill>
              <a:latin typeface="Calibri"/>
              <a:ea typeface="宋体" pitchFamily="2" charset="-122"/>
              <a:cs typeface="+mn-cs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6FCF81CD-5C84-914D-A170-21CA3EB704A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6288" y="4916786"/>
            <a:ext cx="1092127" cy="132123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4EA66328-4C6D-C84D-84CC-615CA622CE53}"/>
              </a:ext>
            </a:extLst>
          </p:cNvPr>
          <p:cNvSpPr txBox="1"/>
          <p:nvPr/>
        </p:nvSpPr>
        <p:spPr>
          <a:xfrm>
            <a:off x="3866117" y="5378254"/>
            <a:ext cx="57086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Utilize only the leakage from SE/OSE, e.g. result size 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A421FEA0-A55D-F641-B37B-E0B566A411D6}"/>
              </a:ext>
            </a:extLst>
          </p:cNvPr>
          <p:cNvSpPr txBox="1">
            <a:spLocks/>
          </p:cNvSpPr>
          <p:nvPr/>
        </p:nvSpPr>
        <p:spPr>
          <a:xfrm>
            <a:off x="11747500" y="6305550"/>
            <a:ext cx="520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>
                    <a:tint val="75000"/>
                  </a:srgbClr>
                </a:solidFill>
                <a:latin typeface="Calibri"/>
              </a:rPr>
              <a:t>10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799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9" grpId="0"/>
      <p:bldP spid="30" grpId="0"/>
      <p:bldP spid="30" grpId="1"/>
      <p:bldP spid="34" grpId="0"/>
      <p:bldP spid="34" grpId="1"/>
      <p:bldP spid="36" grpId="0"/>
      <p:bldP spid="37" grpId="0"/>
      <p:bldP spid="39" grpId="0"/>
      <p:bldP spid="41" grpId="0"/>
      <p:bldP spid="4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4">
            <a:extLst>
              <a:ext uri="{FF2B5EF4-FFF2-40B4-BE49-F238E27FC236}">
                <a16:creationId xmlns:a16="http://schemas.microsoft.com/office/drawing/2014/main" id="{9602AF86-E8CA-0F48-8BEA-9597D98502B6}"/>
              </a:ext>
            </a:extLst>
          </p:cNvPr>
          <p:cNvSpPr txBox="1">
            <a:spLocks/>
          </p:cNvSpPr>
          <p:nvPr/>
        </p:nvSpPr>
        <p:spPr bwMode="auto">
          <a:xfrm>
            <a:off x="495300" y="381000"/>
            <a:ext cx="11696700" cy="37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n-lt"/>
                <a:ea typeface="ＭＳ Ｐゴシック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>
              <a:defRPr/>
            </a:pPr>
            <a:r>
              <a:rPr lang="en-US" dirty="0">
                <a:ea typeface="宋体" pitchFamily="2" charset="-122"/>
              </a:rPr>
              <a:t>Our Approach: Uniform random id reassignments</a:t>
            </a:r>
            <a:endParaRPr lang="en-US" sz="6000" dirty="0">
              <a:solidFill>
                <a:srgbClr val="000000"/>
              </a:solidFill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1861E8F-6824-3843-9A7F-E44C77031CF7}"/>
              </a:ext>
            </a:extLst>
          </p:cNvPr>
          <p:cNvCxnSpPr>
            <a:cxnSpLocks/>
          </p:cNvCxnSpPr>
          <p:nvPr/>
        </p:nvCxnSpPr>
        <p:spPr>
          <a:xfrm>
            <a:off x="-108488" y="6826870"/>
            <a:ext cx="12306609" cy="0"/>
          </a:xfrm>
          <a:prstGeom prst="line">
            <a:avLst/>
          </a:prstGeom>
          <a:ln w="1047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Oval 108">
            <a:extLst>
              <a:ext uri="{FF2B5EF4-FFF2-40B4-BE49-F238E27FC236}">
                <a16:creationId xmlns:a16="http://schemas.microsoft.com/office/drawing/2014/main" id="{1045F33C-A2B4-C448-8DD2-838D76B3B5B5}"/>
              </a:ext>
            </a:extLst>
          </p:cNvPr>
          <p:cNvSpPr/>
          <p:nvPr/>
        </p:nvSpPr>
        <p:spPr>
          <a:xfrm>
            <a:off x="11700625" y="6214222"/>
            <a:ext cx="638176" cy="612648"/>
          </a:xfrm>
          <a:prstGeom prst="ellipse">
            <a:avLst/>
          </a:prstGeom>
          <a:noFill/>
          <a:ln w="793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981C236-BF0C-EA41-A0B3-08ADA3EC6E0F}"/>
              </a:ext>
            </a:extLst>
          </p:cNvPr>
          <p:cNvSpPr/>
          <p:nvPr/>
        </p:nvSpPr>
        <p:spPr>
          <a:xfrm>
            <a:off x="225985" y="1864264"/>
            <a:ext cx="42215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2400" dirty="0">
                <a:solidFill>
                  <a:prstClr val="black"/>
                </a:solidFill>
                <a:ea typeface="ＭＳ Ｐゴシック" charset="0"/>
              </a:rPr>
              <a:t>Prior SE schemes: Each </a:t>
            </a:r>
            <a:r>
              <a:rPr lang="en-US" sz="2400">
                <a:solidFill>
                  <a:prstClr val="black"/>
                </a:solidFill>
                <a:ea typeface="ＭＳ Ｐゴシック" charset="0"/>
              </a:rPr>
              <a:t>tuple identifier </a:t>
            </a:r>
            <a:r>
              <a:rPr lang="en-US" sz="2400" dirty="0">
                <a:solidFill>
                  <a:prstClr val="black"/>
                </a:solidFill>
                <a:ea typeface="ＭＳ Ｐゴシック" charset="0"/>
              </a:rPr>
              <a:t>is a random string of </a:t>
            </a:r>
            <a:r>
              <a:rPr lang="el-GR" sz="2400" dirty="0">
                <a:solidFill>
                  <a:prstClr val="black"/>
                </a:solidFill>
                <a:ea typeface="ＭＳ Ｐゴシック" charset="0"/>
              </a:rPr>
              <a:t>κ</a:t>
            </a:r>
            <a:r>
              <a:rPr lang="en-US" sz="2400" dirty="0">
                <a:solidFill>
                  <a:prstClr val="black"/>
                </a:solidFill>
                <a:ea typeface="ＭＳ Ｐゴシック" charset="0"/>
              </a:rPr>
              <a:t> bits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9E412D3-AC33-9C49-A455-160B29002F6B}"/>
              </a:ext>
            </a:extLst>
          </p:cNvPr>
          <p:cNvSpPr/>
          <p:nvPr/>
        </p:nvSpPr>
        <p:spPr>
          <a:xfrm>
            <a:off x="6427174" y="1891953"/>
            <a:ext cx="45154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srgbClr val="FF0000"/>
                </a:solidFill>
                <a:ea typeface="宋体" pitchFamily="2" charset="-122"/>
              </a:rPr>
              <a:t>Compression of a sequence of </a:t>
            </a:r>
          </a:p>
          <a:p>
            <a:pPr defTabSz="457200"/>
            <a:r>
              <a:rPr lang="en-US" sz="2400" b="1" dirty="0">
                <a:solidFill>
                  <a:srgbClr val="FF0000"/>
                </a:solidFill>
                <a:ea typeface="ＭＳ Ｐゴシック" charset="0"/>
              </a:rPr>
              <a:t>random strings of </a:t>
            </a:r>
            <a:r>
              <a:rPr lang="el-GR" sz="2400" b="1" dirty="0">
                <a:solidFill>
                  <a:srgbClr val="FF0000"/>
                </a:solidFill>
                <a:ea typeface="ＭＳ Ｐゴシック" charset="0"/>
              </a:rPr>
              <a:t>κ</a:t>
            </a:r>
            <a:r>
              <a:rPr lang="en-US" sz="2400" b="1" dirty="0">
                <a:solidFill>
                  <a:srgbClr val="FF0000"/>
                </a:solidFill>
                <a:ea typeface="ＭＳ Ｐゴシック" charset="0"/>
              </a:rPr>
              <a:t> bits is </a:t>
            </a:r>
            <a:r>
              <a:rPr lang="en-US" sz="2400" b="1" dirty="0">
                <a:solidFill>
                  <a:srgbClr val="FF0000"/>
                </a:solidFill>
                <a:ea typeface="宋体" pitchFamily="2" charset="-122"/>
              </a:rPr>
              <a:t>useless 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D74F61D-6A57-DE40-AEC1-9A4231312A31}"/>
              </a:ext>
            </a:extLst>
          </p:cNvPr>
          <p:cNvSpPr/>
          <p:nvPr/>
        </p:nvSpPr>
        <p:spPr>
          <a:xfrm>
            <a:off x="247250" y="3689498"/>
            <a:ext cx="52489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ea typeface="ＭＳ Ｐゴシック" charset="0"/>
              </a:rPr>
              <a:t>Solution:</a:t>
            </a:r>
            <a:r>
              <a:rPr lang="en-US" sz="2400" dirty="0">
                <a:solidFill>
                  <a:prstClr val="black"/>
                </a:solidFill>
                <a:ea typeface="ＭＳ Ｐゴシック" charset="0"/>
              </a:rPr>
              <a:t> Assign an id chosen </a:t>
            </a:r>
            <a:br>
              <a:rPr lang="en-US" sz="2400" dirty="0">
                <a:solidFill>
                  <a:prstClr val="black"/>
                </a:solidFill>
                <a:ea typeface="ＭＳ Ｐゴシック" charset="0"/>
              </a:rPr>
            </a:br>
            <a:r>
              <a:rPr lang="en-US" sz="2400" dirty="0">
                <a:solidFill>
                  <a:prstClr val="black"/>
                </a:solidFill>
                <a:ea typeface="ＭＳ Ｐゴシック" charset="0"/>
              </a:rPr>
              <a:t>uniformly at random from </a:t>
            </a:r>
            <a:br>
              <a:rPr lang="en-US" sz="2400" dirty="0">
                <a:solidFill>
                  <a:prstClr val="black"/>
                </a:solidFill>
                <a:ea typeface="ＭＳ Ｐゴシック" charset="0"/>
              </a:rPr>
            </a:br>
            <a:r>
              <a:rPr lang="en-US" sz="2400" dirty="0">
                <a:solidFill>
                  <a:prstClr val="black"/>
                </a:solidFill>
                <a:ea typeface="ＭＳ Ｐゴシック" charset="0"/>
              </a:rPr>
              <a:t>the range [0, N − 1] (N = #tuples)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C48D4127-6984-6C4F-B8EF-ED331E880A5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6091" y="2061283"/>
            <a:ext cx="433131" cy="436048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AF8A8894-3B3B-884D-BF25-DCF0039FC4E7}"/>
              </a:ext>
            </a:extLst>
          </p:cNvPr>
          <p:cNvSpPr/>
          <p:nvPr/>
        </p:nvSpPr>
        <p:spPr>
          <a:xfrm>
            <a:off x="6423253" y="3672796"/>
            <a:ext cx="43802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ea typeface="宋体" pitchFamily="2" charset="-122"/>
              </a:rPr>
              <a:t>Achieves good compression ratio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4268C76D-7483-6443-9790-753F1F4E315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8827" y="3614613"/>
            <a:ext cx="527174" cy="527174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E748A89-99D3-0B41-956F-3FB8B173DDF9}"/>
              </a:ext>
            </a:extLst>
          </p:cNvPr>
          <p:cNvCxnSpPr>
            <a:cxnSpLocks/>
          </p:cNvCxnSpPr>
          <p:nvPr/>
        </p:nvCxnSpPr>
        <p:spPr>
          <a:xfrm>
            <a:off x="4515458" y="2279762"/>
            <a:ext cx="1106409" cy="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9CD4AEA1-3327-EC4D-8DD1-72D142A52837}"/>
              </a:ext>
            </a:extLst>
          </p:cNvPr>
          <p:cNvCxnSpPr>
            <a:cxnSpLocks/>
          </p:cNvCxnSpPr>
          <p:nvPr/>
        </p:nvCxnSpPr>
        <p:spPr>
          <a:xfrm flipV="1">
            <a:off x="4536723" y="3917903"/>
            <a:ext cx="1106409" cy="279426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65" name="Picture 64">
            <a:extLst>
              <a:ext uri="{FF2B5EF4-FFF2-40B4-BE49-F238E27FC236}">
                <a16:creationId xmlns:a16="http://schemas.microsoft.com/office/drawing/2014/main" id="{7E44F290-4CBA-9743-B78F-BFDB57BABFE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8759" y="4823383"/>
            <a:ext cx="471149" cy="471149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3689E9A3-E7AA-CE40-8131-7A54D821CB9B}"/>
              </a:ext>
            </a:extLst>
          </p:cNvPr>
          <p:cNvSpPr/>
          <p:nvPr/>
        </p:nvSpPr>
        <p:spPr>
          <a:xfrm>
            <a:off x="6380707" y="4878397"/>
            <a:ext cx="54201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srgbClr val="008000"/>
                </a:solidFill>
                <a:ea typeface="宋体" pitchFamily="2" charset="-122"/>
              </a:rPr>
              <a:t>Compression does not affect SE’s security</a:t>
            </a:r>
            <a:endParaRPr lang="en-US" sz="2400" b="1" dirty="0">
              <a:solidFill>
                <a:prstClr val="black"/>
              </a:solidFill>
              <a:ea typeface="宋体" pitchFamily="2" charset="-122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49E0E91-F8A2-564E-BD79-EE0B6491F1CA}"/>
              </a:ext>
            </a:extLst>
          </p:cNvPr>
          <p:cNvCxnSpPr>
            <a:cxnSpLocks/>
          </p:cNvCxnSpPr>
          <p:nvPr/>
        </p:nvCxnSpPr>
        <p:spPr>
          <a:xfrm>
            <a:off x="4536723" y="4532430"/>
            <a:ext cx="1106409" cy="515597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E4C64F8F-0877-9749-94EA-5007DA7ED09E}"/>
              </a:ext>
            </a:extLst>
          </p:cNvPr>
          <p:cNvSpPr txBox="1">
            <a:spLocks/>
          </p:cNvSpPr>
          <p:nvPr/>
        </p:nvSpPr>
        <p:spPr>
          <a:xfrm>
            <a:off x="11747500" y="6305550"/>
            <a:ext cx="520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>
                    <a:tint val="75000"/>
                  </a:srgbClr>
                </a:solidFill>
                <a:latin typeface="Calibri"/>
              </a:rPr>
              <a:t>11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53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66"/>
    </mc:Choice>
    <mc:Fallback xmlns="">
      <p:transition spd="slow" advTm="25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60" grpId="0"/>
      <p:bldP spid="6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4">
            <a:extLst>
              <a:ext uri="{FF2B5EF4-FFF2-40B4-BE49-F238E27FC236}">
                <a16:creationId xmlns:a16="http://schemas.microsoft.com/office/drawing/2014/main" id="{9602AF86-E8CA-0F48-8BEA-9597D98502B6}"/>
              </a:ext>
            </a:extLst>
          </p:cNvPr>
          <p:cNvSpPr txBox="1">
            <a:spLocks/>
          </p:cNvSpPr>
          <p:nvPr/>
        </p:nvSpPr>
        <p:spPr bwMode="auto">
          <a:xfrm>
            <a:off x="495300" y="381000"/>
            <a:ext cx="11696700" cy="37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n-lt"/>
                <a:ea typeface="ＭＳ Ｐゴシック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>
              <a:defRPr/>
            </a:pPr>
            <a:r>
              <a:rPr lang="en-US" dirty="0">
                <a:ea typeface="宋体" pitchFamily="2" charset="-122"/>
              </a:rPr>
              <a:t>Our Approach: Compression Algorithms</a:t>
            </a:r>
            <a:endParaRPr lang="en-US" sz="6000" dirty="0">
              <a:solidFill>
                <a:srgbClr val="000000"/>
              </a:solidFill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1861E8F-6824-3843-9A7F-E44C77031CF7}"/>
              </a:ext>
            </a:extLst>
          </p:cNvPr>
          <p:cNvCxnSpPr>
            <a:cxnSpLocks/>
          </p:cNvCxnSpPr>
          <p:nvPr/>
        </p:nvCxnSpPr>
        <p:spPr>
          <a:xfrm>
            <a:off x="-108488" y="6826870"/>
            <a:ext cx="12306609" cy="0"/>
          </a:xfrm>
          <a:prstGeom prst="line">
            <a:avLst/>
          </a:prstGeom>
          <a:ln w="1047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Oval 108">
            <a:extLst>
              <a:ext uri="{FF2B5EF4-FFF2-40B4-BE49-F238E27FC236}">
                <a16:creationId xmlns:a16="http://schemas.microsoft.com/office/drawing/2014/main" id="{1045F33C-A2B4-C448-8DD2-838D76B3B5B5}"/>
              </a:ext>
            </a:extLst>
          </p:cNvPr>
          <p:cNvSpPr/>
          <p:nvPr/>
        </p:nvSpPr>
        <p:spPr>
          <a:xfrm>
            <a:off x="11700625" y="6214222"/>
            <a:ext cx="638176" cy="612648"/>
          </a:xfrm>
          <a:prstGeom prst="ellipse">
            <a:avLst/>
          </a:prstGeom>
          <a:noFill/>
          <a:ln w="793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E4C64F8F-0877-9749-94EA-5007DA7ED09E}"/>
              </a:ext>
            </a:extLst>
          </p:cNvPr>
          <p:cNvSpPr txBox="1">
            <a:spLocks/>
          </p:cNvSpPr>
          <p:nvPr/>
        </p:nvSpPr>
        <p:spPr>
          <a:xfrm>
            <a:off x="11747500" y="6305550"/>
            <a:ext cx="520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A76018-19B6-6740-A65E-2E91B4A75C22}"/>
              </a:ext>
            </a:extLst>
          </p:cNvPr>
          <p:cNvSpPr txBox="1"/>
          <p:nvPr/>
        </p:nvSpPr>
        <p:spPr>
          <a:xfrm>
            <a:off x="334125" y="1475915"/>
            <a:ext cx="1043547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Problem: 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Compress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r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identifiers that are uniformly distributed in the range [0, N-1], where N is the total number tuples and </a:t>
            </a:r>
            <a:r>
              <a:rPr lang="en-US" sz="2800" b="1" kern="0" dirty="0">
                <a:solidFill>
                  <a:srgbClr val="FF0000"/>
                </a:solidFill>
              </a:rPr>
              <a:t>r </a:t>
            </a:r>
            <a:r>
              <a:rPr lang="en-US" sz="2800" kern="0" dirty="0">
                <a:solidFill>
                  <a:prstClr val="black"/>
                </a:solidFill>
              </a:rPr>
              <a:t>the result size of a particular value.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We selected 2 compression algorithms based on: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“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Jianguo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Wang,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Chunbin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Lin, Yannis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Papakonstantinou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and Steven Swanson. An Experimental Study of Bitmap Compression vs. Inverted List Compression. SIGMOD 2017 ”</a:t>
            </a:r>
          </a:p>
          <a:p>
            <a:pPr marL="1162050" marR="0" lvl="1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EWAH</a:t>
            </a:r>
          </a:p>
          <a:p>
            <a:pPr marL="1162050" marR="0" lvl="1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FastPfor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23" name="Straight Arrow Connector 9">
            <a:extLst>
              <a:ext uri="{FF2B5EF4-FFF2-40B4-BE49-F238E27FC236}">
                <a16:creationId xmlns:a16="http://schemas.microsoft.com/office/drawing/2014/main" id="{9C083728-51D7-0C46-9F5D-A667C2A8EA53}"/>
              </a:ext>
            </a:extLst>
          </p:cNvPr>
          <p:cNvCxnSpPr>
            <a:cxnSpLocks/>
          </p:cNvCxnSpPr>
          <p:nvPr/>
        </p:nvCxnSpPr>
        <p:spPr>
          <a:xfrm>
            <a:off x="5460806" y="5507788"/>
            <a:ext cx="5122528" cy="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24" name="TextBox 11">
            <a:extLst>
              <a:ext uri="{FF2B5EF4-FFF2-40B4-BE49-F238E27FC236}">
                <a16:creationId xmlns:a16="http://schemas.microsoft.com/office/drawing/2014/main" id="{277B8570-5F2C-ED4A-8647-0697CF273962}"/>
              </a:ext>
            </a:extLst>
          </p:cNvPr>
          <p:cNvSpPr txBox="1"/>
          <p:nvPr/>
        </p:nvSpPr>
        <p:spPr>
          <a:xfrm>
            <a:off x="7697509" y="5490230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#IDs</a:t>
            </a:r>
          </a:p>
        </p:txBody>
      </p:sp>
      <p:sp>
        <p:nvSpPr>
          <p:cNvPr id="26" name="TextBox 13">
            <a:extLst>
              <a:ext uri="{FF2B5EF4-FFF2-40B4-BE49-F238E27FC236}">
                <a16:creationId xmlns:a16="http://schemas.microsoft.com/office/drawing/2014/main" id="{4B7BDC15-E3B7-6241-AAEF-AA9467FDAD7A}"/>
              </a:ext>
            </a:extLst>
          </p:cNvPr>
          <p:cNvSpPr txBox="1"/>
          <p:nvPr/>
        </p:nvSpPr>
        <p:spPr>
          <a:xfrm>
            <a:off x="5364825" y="5525347"/>
            <a:ext cx="753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High</a:t>
            </a:r>
          </a:p>
        </p:txBody>
      </p:sp>
      <p:sp>
        <p:nvSpPr>
          <p:cNvPr id="27" name="TextBox 14">
            <a:extLst>
              <a:ext uri="{FF2B5EF4-FFF2-40B4-BE49-F238E27FC236}">
                <a16:creationId xmlns:a16="http://schemas.microsoft.com/office/drawing/2014/main" id="{5E6FE45C-A65F-5E43-993C-61D34F034274}"/>
              </a:ext>
            </a:extLst>
          </p:cNvPr>
          <p:cNvSpPr txBox="1"/>
          <p:nvPr/>
        </p:nvSpPr>
        <p:spPr>
          <a:xfrm>
            <a:off x="9887310" y="5525347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Low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E9302CF-B4A1-8F4A-A863-9C7026C5C17D}"/>
              </a:ext>
            </a:extLst>
          </p:cNvPr>
          <p:cNvSpPr/>
          <p:nvPr/>
        </p:nvSpPr>
        <p:spPr>
          <a:xfrm>
            <a:off x="5460805" y="4900738"/>
            <a:ext cx="1371475" cy="460800"/>
          </a:xfrm>
          <a:prstGeom prst="rect">
            <a:avLst/>
          </a:prstGeom>
          <a:solidFill>
            <a:srgbClr val="1F497D">
              <a:alpha val="33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1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EWAH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6DCCB2E-5573-3845-9EDF-94C6E070BEEA}"/>
              </a:ext>
            </a:extLst>
          </p:cNvPr>
          <p:cNvSpPr/>
          <p:nvPr/>
        </p:nvSpPr>
        <p:spPr>
          <a:xfrm>
            <a:off x="6832281" y="4900738"/>
            <a:ext cx="3615586" cy="460800"/>
          </a:xfrm>
          <a:prstGeom prst="rect">
            <a:avLst/>
          </a:prstGeom>
          <a:solidFill>
            <a:srgbClr val="9BBB59"/>
          </a:solidFill>
        </p:spPr>
        <p:txBody>
          <a:bodyPr wrap="square">
            <a:spAutoFit/>
          </a:bodyPr>
          <a:lstStyle/>
          <a:p>
            <a:pPr marL="0" marR="0" lvl="1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FastPFor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128E49-A9EB-1B46-A407-8AF3F5109B63}"/>
              </a:ext>
            </a:extLst>
          </p:cNvPr>
          <p:cNvCxnSpPr>
            <a:cxnSpLocks/>
          </p:cNvCxnSpPr>
          <p:nvPr/>
        </p:nvCxnSpPr>
        <p:spPr>
          <a:xfrm flipV="1">
            <a:off x="7070888" y="4775755"/>
            <a:ext cx="0" cy="749592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33" name="Picture 32" descr="disclaimer.jpg">
            <a:extLst>
              <a:ext uri="{FF2B5EF4-FFF2-40B4-BE49-F238E27FC236}">
                <a16:creationId xmlns:a16="http://schemas.microsoft.com/office/drawing/2014/main" id="{14F1FA17-D47B-E84C-AEBC-069EBD7DBE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2" y="6068810"/>
            <a:ext cx="544985" cy="58801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549E265-056F-AB49-B808-092105E92C94}"/>
              </a:ext>
            </a:extLst>
          </p:cNvPr>
          <p:cNvSpPr txBox="1"/>
          <p:nvPr/>
        </p:nvSpPr>
        <p:spPr>
          <a:xfrm>
            <a:off x="606617" y="6228874"/>
            <a:ext cx="11361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Explanations of the compression algorithms are not covered in this talk. Feel free to ask me during the poster session!</a:t>
            </a:r>
          </a:p>
        </p:txBody>
      </p:sp>
    </p:spTree>
    <p:extLst>
      <p:ext uri="{BB962C8B-B14F-4D97-AF65-F5344CB8AC3E}">
        <p14:creationId xmlns:p14="http://schemas.microsoft.com/office/powerpoint/2010/main" val="45279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0"/>
    </mc:Choice>
    <mc:Fallback xmlns="">
      <p:transition spd="slow" advTm="7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29" grpId="0" animBg="1"/>
      <p:bldP spid="30" grpId="0" animBg="1"/>
      <p:bldP spid="3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4">
            <a:extLst>
              <a:ext uri="{FF2B5EF4-FFF2-40B4-BE49-F238E27FC236}">
                <a16:creationId xmlns:a16="http://schemas.microsoft.com/office/drawing/2014/main" id="{9602AF86-E8CA-0F48-8BEA-9597D98502B6}"/>
              </a:ext>
            </a:extLst>
          </p:cNvPr>
          <p:cNvSpPr txBox="1">
            <a:spLocks/>
          </p:cNvSpPr>
          <p:nvPr/>
        </p:nvSpPr>
        <p:spPr bwMode="auto">
          <a:xfrm>
            <a:off x="495300" y="381000"/>
            <a:ext cx="11696700" cy="37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n-lt"/>
                <a:ea typeface="ＭＳ Ｐゴシック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>
              <a:defRPr/>
            </a:pPr>
            <a:r>
              <a:rPr lang="en-US" dirty="0"/>
              <a:t>Word-Aligned Hybrid (</a:t>
            </a:r>
            <a:r>
              <a:rPr lang="en-US" dirty="0">
                <a:ea typeface="宋体" pitchFamily="2" charset="-122"/>
              </a:rPr>
              <a:t>WAH)</a:t>
            </a:r>
            <a:endParaRPr lang="en-US" sz="6000" dirty="0">
              <a:solidFill>
                <a:srgbClr val="000000"/>
              </a:solidFill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1861E8F-6824-3843-9A7F-E44C77031CF7}"/>
              </a:ext>
            </a:extLst>
          </p:cNvPr>
          <p:cNvCxnSpPr>
            <a:cxnSpLocks/>
          </p:cNvCxnSpPr>
          <p:nvPr/>
        </p:nvCxnSpPr>
        <p:spPr>
          <a:xfrm>
            <a:off x="-108488" y="6826870"/>
            <a:ext cx="12306609" cy="0"/>
          </a:xfrm>
          <a:prstGeom prst="line">
            <a:avLst/>
          </a:prstGeom>
          <a:ln w="1047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86341BC-1051-5040-89F9-DEBEC8BDF5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3897" y="967499"/>
            <a:ext cx="8766370" cy="555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82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0"/>
    </mc:Choice>
    <mc:Fallback xmlns="">
      <p:transition spd="slow" advTm="726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4">
            <a:extLst>
              <a:ext uri="{FF2B5EF4-FFF2-40B4-BE49-F238E27FC236}">
                <a16:creationId xmlns:a16="http://schemas.microsoft.com/office/drawing/2014/main" id="{9602AF86-E8CA-0F48-8BEA-9597D98502B6}"/>
              </a:ext>
            </a:extLst>
          </p:cNvPr>
          <p:cNvSpPr txBox="1">
            <a:spLocks/>
          </p:cNvSpPr>
          <p:nvPr/>
        </p:nvSpPr>
        <p:spPr bwMode="auto">
          <a:xfrm>
            <a:off x="495300" y="381000"/>
            <a:ext cx="11696700" cy="37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n-lt"/>
                <a:ea typeface="ＭＳ Ｐゴシック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>
              <a:defRPr/>
            </a:pPr>
            <a:r>
              <a:rPr lang="en-US" dirty="0"/>
              <a:t>Enhanced Word-Aligned Hybrid (</a:t>
            </a:r>
            <a:r>
              <a:rPr lang="en-US" dirty="0">
                <a:ea typeface="宋体" pitchFamily="2" charset="-122"/>
              </a:rPr>
              <a:t>EWAH)</a:t>
            </a:r>
            <a:endParaRPr lang="en-US" sz="6000" dirty="0">
              <a:solidFill>
                <a:srgbClr val="000000"/>
              </a:solidFill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1861E8F-6824-3843-9A7F-E44C77031CF7}"/>
              </a:ext>
            </a:extLst>
          </p:cNvPr>
          <p:cNvCxnSpPr>
            <a:cxnSpLocks/>
          </p:cNvCxnSpPr>
          <p:nvPr/>
        </p:nvCxnSpPr>
        <p:spPr>
          <a:xfrm>
            <a:off x="-108488" y="6826870"/>
            <a:ext cx="12306609" cy="0"/>
          </a:xfrm>
          <a:prstGeom prst="line">
            <a:avLst/>
          </a:prstGeom>
          <a:ln w="1047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5C3A205-0BFB-E34A-B63D-F72F4C6E2361}"/>
              </a:ext>
            </a:extLst>
          </p:cNvPr>
          <p:cNvSpPr txBox="1"/>
          <p:nvPr/>
        </p:nvSpPr>
        <p:spPr>
          <a:xfrm>
            <a:off x="364066" y="1363762"/>
            <a:ext cx="10405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EWAH (Enhanced Word-Aligned Hybrid) is a </a:t>
            </a:r>
            <a:r>
              <a:rPr lang="en-US" sz="2400" b="1" dirty="0"/>
              <a:t>bitmap index </a:t>
            </a:r>
            <a:r>
              <a:rPr lang="en-US" sz="2400" dirty="0"/>
              <a:t>compression algorithm, which is an enhanced modification of WAH (Word-Aligned Hybrid)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32C598-BFEC-B94A-8478-55254F3004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1078" y="2347833"/>
            <a:ext cx="4297589" cy="389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54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0"/>
    </mc:Choice>
    <mc:Fallback xmlns="">
      <p:transition spd="slow" advTm="726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4">
            <a:extLst>
              <a:ext uri="{FF2B5EF4-FFF2-40B4-BE49-F238E27FC236}">
                <a16:creationId xmlns:a16="http://schemas.microsoft.com/office/drawing/2014/main" id="{9602AF86-E8CA-0F48-8BEA-9597D98502B6}"/>
              </a:ext>
            </a:extLst>
          </p:cNvPr>
          <p:cNvSpPr txBox="1">
            <a:spLocks/>
          </p:cNvSpPr>
          <p:nvPr/>
        </p:nvSpPr>
        <p:spPr bwMode="auto">
          <a:xfrm>
            <a:off x="495300" y="381000"/>
            <a:ext cx="11696700" cy="37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n-lt"/>
                <a:ea typeface="ＭＳ Ｐゴシック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>
              <a:defRPr/>
            </a:pPr>
            <a:r>
              <a:rPr lang="en-US" dirty="0"/>
              <a:t>Enhanced Word-Aligned Hybrid (</a:t>
            </a:r>
            <a:r>
              <a:rPr lang="en-US" dirty="0">
                <a:ea typeface="宋体" pitchFamily="2" charset="-122"/>
              </a:rPr>
              <a:t>EWAH)</a:t>
            </a:r>
            <a:endParaRPr lang="en-US" sz="6000" dirty="0">
              <a:solidFill>
                <a:srgbClr val="000000"/>
              </a:solidFill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1861E8F-6824-3843-9A7F-E44C77031CF7}"/>
              </a:ext>
            </a:extLst>
          </p:cNvPr>
          <p:cNvCxnSpPr>
            <a:cxnSpLocks/>
          </p:cNvCxnSpPr>
          <p:nvPr/>
        </p:nvCxnSpPr>
        <p:spPr>
          <a:xfrm>
            <a:off x="-108488" y="6826870"/>
            <a:ext cx="12306609" cy="0"/>
          </a:xfrm>
          <a:prstGeom prst="line">
            <a:avLst/>
          </a:prstGeom>
          <a:ln w="1047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5C3A205-0BFB-E34A-B63D-F72F4C6E2361}"/>
              </a:ext>
            </a:extLst>
          </p:cNvPr>
          <p:cNvSpPr txBox="1"/>
          <p:nvPr/>
        </p:nvSpPr>
        <p:spPr>
          <a:xfrm>
            <a:off x="364066" y="1363762"/>
            <a:ext cx="10405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We modified EWAH to have groups of size O(</a:t>
            </a:r>
            <a:r>
              <a:rPr lang="el-GR" sz="2400" b="1" dirty="0">
                <a:solidFill>
                  <a:srgbClr val="FF0000"/>
                </a:solidFill>
              </a:rPr>
              <a:t>λ</a:t>
            </a:r>
            <a:r>
              <a:rPr lang="en-US" sz="2400" dirty="0"/>
              <a:t>) bits instead of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8D9BA5E-96D5-CE45-B246-75AF22DCBD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884" y="2231474"/>
            <a:ext cx="8363982" cy="2268447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86D80620-8AAB-C843-81A1-A77D3BAF7896}"/>
              </a:ext>
            </a:extLst>
          </p:cNvPr>
          <p:cNvSpPr/>
          <p:nvPr/>
        </p:nvSpPr>
        <p:spPr>
          <a:xfrm>
            <a:off x="4732638" y="3334143"/>
            <a:ext cx="1801210" cy="369332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defTabSz="457200"/>
            <a:r>
              <a:rPr kumimoji="0" lang="el-GR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λ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bits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groups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7B66DEA-BF81-C042-8B80-21B3E151389C}"/>
              </a:ext>
            </a:extLst>
          </p:cNvPr>
          <p:cNvSpPr/>
          <p:nvPr/>
        </p:nvSpPr>
        <p:spPr>
          <a:xfrm>
            <a:off x="3335897" y="3995993"/>
            <a:ext cx="811474" cy="20005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lvl="0" defTabSz="457200">
              <a:defRPr/>
            </a:pPr>
            <a:endParaRPr lang="en-US" sz="700" b="1" kern="0" dirty="0">
              <a:solidFill>
                <a:srgbClr val="FF0000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95EF6A6-8828-2042-82BA-87D7AD8CD5DB}"/>
              </a:ext>
            </a:extLst>
          </p:cNvPr>
          <p:cNvSpPr/>
          <p:nvPr/>
        </p:nvSpPr>
        <p:spPr>
          <a:xfrm>
            <a:off x="3822501" y="6194996"/>
            <a:ext cx="1801210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O(N/</a:t>
            </a: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λ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B9B30CD-9E68-A64D-A3AF-CC39F4155B69}"/>
              </a:ext>
            </a:extLst>
          </p:cNvPr>
          <p:cNvSpPr/>
          <p:nvPr/>
        </p:nvSpPr>
        <p:spPr>
          <a:xfrm>
            <a:off x="5100669" y="2471533"/>
            <a:ext cx="1801210" cy="369332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 bits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47" name="Straight Arrow Connector 9">
            <a:extLst>
              <a:ext uri="{FF2B5EF4-FFF2-40B4-BE49-F238E27FC236}">
                <a16:creationId xmlns:a16="http://schemas.microsoft.com/office/drawing/2014/main" id="{8AD9FB80-3541-1D4D-8270-01691D7142E6}"/>
              </a:ext>
            </a:extLst>
          </p:cNvPr>
          <p:cNvCxnSpPr>
            <a:cxnSpLocks/>
          </p:cNvCxnSpPr>
          <p:nvPr/>
        </p:nvCxnSpPr>
        <p:spPr>
          <a:xfrm>
            <a:off x="2732120" y="5897112"/>
            <a:ext cx="5122528" cy="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48" name="TextBox 11">
            <a:extLst>
              <a:ext uri="{FF2B5EF4-FFF2-40B4-BE49-F238E27FC236}">
                <a16:creationId xmlns:a16="http://schemas.microsoft.com/office/drawing/2014/main" id="{9AFB8362-C738-5041-92AE-8A91A4ABBE51}"/>
              </a:ext>
            </a:extLst>
          </p:cNvPr>
          <p:cNvSpPr txBox="1"/>
          <p:nvPr/>
        </p:nvSpPr>
        <p:spPr>
          <a:xfrm>
            <a:off x="4968823" y="5879554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#IDs</a:t>
            </a:r>
          </a:p>
        </p:txBody>
      </p:sp>
      <p:sp>
        <p:nvSpPr>
          <p:cNvPr id="49" name="TextBox 13">
            <a:extLst>
              <a:ext uri="{FF2B5EF4-FFF2-40B4-BE49-F238E27FC236}">
                <a16:creationId xmlns:a16="http://schemas.microsoft.com/office/drawing/2014/main" id="{368B25DB-AF26-8A47-9165-7162F3B6F2A2}"/>
              </a:ext>
            </a:extLst>
          </p:cNvPr>
          <p:cNvSpPr txBox="1"/>
          <p:nvPr/>
        </p:nvSpPr>
        <p:spPr>
          <a:xfrm>
            <a:off x="2636139" y="5914671"/>
            <a:ext cx="753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High</a:t>
            </a:r>
          </a:p>
        </p:txBody>
      </p:sp>
      <p:sp>
        <p:nvSpPr>
          <p:cNvPr id="50" name="TextBox 14">
            <a:extLst>
              <a:ext uri="{FF2B5EF4-FFF2-40B4-BE49-F238E27FC236}">
                <a16:creationId xmlns:a16="http://schemas.microsoft.com/office/drawing/2014/main" id="{6F05345B-7AA2-3E43-965B-773A9191B709}"/>
              </a:ext>
            </a:extLst>
          </p:cNvPr>
          <p:cNvSpPr txBox="1"/>
          <p:nvPr/>
        </p:nvSpPr>
        <p:spPr>
          <a:xfrm>
            <a:off x="7158624" y="5914671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Low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66B66F0-617C-C24A-9A7C-7F0EB8B9A903}"/>
              </a:ext>
            </a:extLst>
          </p:cNvPr>
          <p:cNvSpPr/>
          <p:nvPr/>
        </p:nvSpPr>
        <p:spPr>
          <a:xfrm>
            <a:off x="2732119" y="5290062"/>
            <a:ext cx="1371475" cy="460800"/>
          </a:xfrm>
          <a:prstGeom prst="rect">
            <a:avLst/>
          </a:prstGeom>
          <a:solidFill>
            <a:srgbClr val="1F497D">
              <a:alpha val="33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1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EWAH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74122A1-E738-5F48-9B0A-03F98B0634F2}"/>
              </a:ext>
            </a:extLst>
          </p:cNvPr>
          <p:cNvSpPr/>
          <p:nvPr/>
        </p:nvSpPr>
        <p:spPr>
          <a:xfrm>
            <a:off x="4103595" y="5290062"/>
            <a:ext cx="3615586" cy="460800"/>
          </a:xfrm>
          <a:prstGeom prst="rect">
            <a:avLst/>
          </a:prstGeom>
          <a:solidFill>
            <a:srgbClr val="9BBB59"/>
          </a:solidFill>
        </p:spPr>
        <p:txBody>
          <a:bodyPr wrap="square">
            <a:spAutoFit/>
          </a:bodyPr>
          <a:lstStyle/>
          <a:p>
            <a:pPr marL="0" marR="0" lvl="1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FastPFor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28D0FBB-26BC-1943-B144-8B4132C25627}"/>
              </a:ext>
            </a:extLst>
          </p:cNvPr>
          <p:cNvCxnSpPr>
            <a:cxnSpLocks/>
          </p:cNvCxnSpPr>
          <p:nvPr/>
        </p:nvCxnSpPr>
        <p:spPr>
          <a:xfrm flipV="1">
            <a:off x="4342202" y="5165079"/>
            <a:ext cx="0" cy="749592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FDA46701-2C03-CE41-9275-7D7D5851CFD6}"/>
              </a:ext>
            </a:extLst>
          </p:cNvPr>
          <p:cNvSpPr/>
          <p:nvPr/>
        </p:nvSpPr>
        <p:spPr>
          <a:xfrm>
            <a:off x="1285582" y="3988269"/>
            <a:ext cx="811474" cy="20005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lvl="0" defTabSz="457200">
              <a:defRPr/>
            </a:pPr>
            <a:endParaRPr lang="en-US" sz="700" b="1" kern="0" dirty="0">
              <a:solidFill>
                <a:srgbClr val="FF0000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49F91BF-662A-0E40-AD10-FD056125039E}"/>
              </a:ext>
            </a:extLst>
          </p:cNvPr>
          <p:cNvSpPr/>
          <p:nvPr/>
        </p:nvSpPr>
        <p:spPr>
          <a:xfrm>
            <a:off x="7345296" y="4026066"/>
            <a:ext cx="811474" cy="20005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lvl="0" defTabSz="457200">
              <a:defRPr/>
            </a:pPr>
            <a:endParaRPr lang="en-US" sz="700" b="1" kern="0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207DC1-755D-7945-BE19-35F7077C895F}"/>
              </a:ext>
            </a:extLst>
          </p:cNvPr>
          <p:cNvSpPr/>
          <p:nvPr/>
        </p:nvSpPr>
        <p:spPr>
          <a:xfrm>
            <a:off x="1360069" y="3911354"/>
            <a:ext cx="753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kern="0" dirty="0">
                <a:solidFill>
                  <a:srgbClr val="FF0000"/>
                </a:solidFill>
              </a:rPr>
              <a:t>λ</a:t>
            </a:r>
            <a:r>
              <a:rPr lang="en-US" b="1" kern="0" dirty="0">
                <a:solidFill>
                  <a:srgbClr val="FF0000"/>
                </a:solidFill>
              </a:rPr>
              <a:t> bits </a:t>
            </a:r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5C025A5-F910-1C45-B3A4-376DA9C6AFE7}"/>
              </a:ext>
            </a:extLst>
          </p:cNvPr>
          <p:cNvSpPr/>
          <p:nvPr/>
        </p:nvSpPr>
        <p:spPr>
          <a:xfrm>
            <a:off x="3341705" y="3903630"/>
            <a:ext cx="753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kern="0" dirty="0">
                <a:solidFill>
                  <a:srgbClr val="FF0000"/>
                </a:solidFill>
              </a:rPr>
              <a:t>λ</a:t>
            </a:r>
            <a:r>
              <a:rPr lang="en-US" b="1" kern="0" dirty="0">
                <a:solidFill>
                  <a:srgbClr val="FF0000"/>
                </a:solidFill>
              </a:rPr>
              <a:t> bits </a:t>
            </a:r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698A37D-0204-D14F-93E1-4AAC08DDE81E}"/>
              </a:ext>
            </a:extLst>
          </p:cNvPr>
          <p:cNvSpPr/>
          <p:nvPr/>
        </p:nvSpPr>
        <p:spPr>
          <a:xfrm>
            <a:off x="7426258" y="3911354"/>
            <a:ext cx="753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kern="0" dirty="0">
                <a:solidFill>
                  <a:srgbClr val="FF0000"/>
                </a:solidFill>
              </a:rPr>
              <a:t>λ</a:t>
            </a:r>
            <a:r>
              <a:rPr lang="en-US" b="1" kern="0" dirty="0">
                <a:solidFill>
                  <a:srgbClr val="FF0000"/>
                </a:solidFill>
              </a:rPr>
              <a:t> bits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64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0"/>
    </mc:Choice>
    <mc:Fallback xmlns="">
      <p:transition spd="slow" advTm="726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4">
            <a:extLst>
              <a:ext uri="{FF2B5EF4-FFF2-40B4-BE49-F238E27FC236}">
                <a16:creationId xmlns:a16="http://schemas.microsoft.com/office/drawing/2014/main" id="{9602AF86-E8CA-0F48-8BEA-9597D98502B6}"/>
              </a:ext>
            </a:extLst>
          </p:cNvPr>
          <p:cNvSpPr txBox="1">
            <a:spLocks/>
          </p:cNvSpPr>
          <p:nvPr/>
        </p:nvSpPr>
        <p:spPr bwMode="auto">
          <a:xfrm>
            <a:off x="495300" y="381000"/>
            <a:ext cx="11696700" cy="37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n-lt"/>
                <a:ea typeface="ＭＳ Ｐゴシック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>
              <a:defRPr/>
            </a:pPr>
            <a:r>
              <a:rPr lang="en-US" dirty="0" err="1">
                <a:ea typeface="宋体" pitchFamily="2" charset="-122"/>
              </a:rPr>
              <a:t>FastPfor</a:t>
            </a:r>
            <a:endParaRPr lang="en-US" sz="6000" dirty="0">
              <a:solidFill>
                <a:srgbClr val="000000"/>
              </a:solidFill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1861E8F-6824-3843-9A7F-E44C77031CF7}"/>
              </a:ext>
            </a:extLst>
          </p:cNvPr>
          <p:cNvCxnSpPr>
            <a:cxnSpLocks/>
          </p:cNvCxnSpPr>
          <p:nvPr/>
        </p:nvCxnSpPr>
        <p:spPr>
          <a:xfrm>
            <a:off x="-108488" y="6826870"/>
            <a:ext cx="12306609" cy="0"/>
          </a:xfrm>
          <a:prstGeom prst="line">
            <a:avLst/>
          </a:prstGeom>
          <a:ln w="1047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89A1F31-B21F-F047-8818-F29C76A3B004}"/>
              </a:ext>
            </a:extLst>
          </p:cNvPr>
          <p:cNvSpPr txBox="1"/>
          <p:nvPr/>
        </p:nvSpPr>
        <p:spPr>
          <a:xfrm>
            <a:off x="250370" y="979468"/>
            <a:ext cx="10606315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FastPforDelta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is a modification of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PforDelta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Given a list of n integers, the algorithm begins by computing the deltas between two consecutive integers</a:t>
            </a:r>
          </a:p>
          <a:p>
            <a:pPr marL="800100" marR="0" lvl="1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For example, let I = {2, 5, 10, 17}  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/>
              </a:rPr>
              <a:t>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the computed deltas would be I’ = {2,3,5,7} 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It proceeds with compressing the deltas.</a:t>
            </a:r>
          </a:p>
          <a:p>
            <a:pPr marL="800100" marR="0" lvl="1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The deltas are then split into chunks of 128 deltas compressed separately. </a:t>
            </a:r>
          </a:p>
          <a:p>
            <a:pPr marL="800100" marR="0" lvl="1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800100" marR="0" lvl="1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For each chunk, the scheme chooses the smallest b, such that a majority of elements (say 90%) can be encoded using b bits. </a:t>
            </a:r>
          </a:p>
          <a:p>
            <a:pPr marL="800100" marR="0" lvl="1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800100" marR="0" lvl="1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The chunks are then stored using 128 b-bit locations, in addition to some extra storage for the values that could not be represented by the b bits (called exceptions). </a:t>
            </a:r>
          </a:p>
        </p:txBody>
      </p:sp>
    </p:spTree>
    <p:extLst>
      <p:ext uri="{BB962C8B-B14F-4D97-AF65-F5344CB8AC3E}">
        <p14:creationId xmlns:p14="http://schemas.microsoft.com/office/powerpoint/2010/main" val="168534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0"/>
    </mc:Choice>
    <mc:Fallback xmlns="">
      <p:transition spd="slow" advTm="726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839B8451-0B19-F144-A6A3-E0FBEA7F9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300" y="4064667"/>
            <a:ext cx="5600700" cy="378101"/>
          </a:xfrm>
        </p:spPr>
        <p:txBody>
          <a:bodyPr>
            <a:normAutofit fontScale="85000" lnSpcReduction="20000"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BC9152-6C01-6D42-83DE-9A010237F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179"/>
            <a:ext cx="12457992" cy="69886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929616-3F03-B548-AAE6-5E0D42EA2860}"/>
              </a:ext>
            </a:extLst>
          </p:cNvPr>
          <p:cNvSpPr txBox="1"/>
          <p:nvPr/>
        </p:nvSpPr>
        <p:spPr>
          <a:xfrm>
            <a:off x="495300" y="0"/>
            <a:ext cx="12607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7200" b="1" dirty="0">
                <a:solidFill>
                  <a:schemeClr val="tx2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R</a:t>
            </a:r>
            <a:r>
              <a:rPr lang="en-US" sz="5400" b="1" dirty="0">
                <a:solidFill>
                  <a:schemeClr val="tx2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eady or </a:t>
            </a:r>
            <a:r>
              <a:rPr lang="en-US" sz="7200" b="1" dirty="0" err="1">
                <a:solidFill>
                  <a:schemeClr val="tx2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N</a:t>
            </a:r>
            <a:r>
              <a:rPr lang="en-US" sz="5400" b="1" dirty="0" err="1">
                <a:solidFill>
                  <a:schemeClr val="tx2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oT</a:t>
            </a:r>
            <a:r>
              <a:rPr lang="en-US" sz="5400" b="1" dirty="0">
                <a:solidFill>
                  <a:schemeClr val="tx2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, </a:t>
            </a:r>
            <a:r>
              <a:rPr lang="en-US" sz="7200" b="1" dirty="0">
                <a:solidFill>
                  <a:srgbClr val="C0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GDPR</a:t>
            </a:r>
            <a:r>
              <a:rPr lang="en-US" sz="5400" b="1" dirty="0">
                <a:solidFill>
                  <a:schemeClr val="tx2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is </a:t>
            </a:r>
            <a:r>
              <a:rPr lang="en-US" sz="7200" b="1" dirty="0">
                <a:solidFill>
                  <a:schemeClr val="tx2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H</a:t>
            </a:r>
            <a:r>
              <a:rPr lang="en-US" sz="5400" b="1" dirty="0">
                <a:solidFill>
                  <a:schemeClr val="tx2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ere!!!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649C5B-71DC-6746-ABBE-D5813FC74343}"/>
              </a:ext>
            </a:extLst>
          </p:cNvPr>
          <p:cNvSpPr/>
          <p:nvPr/>
        </p:nvSpPr>
        <p:spPr>
          <a:xfrm>
            <a:off x="342754" y="5182877"/>
            <a:ext cx="124375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4400" b="1" dirty="0">
                <a:solidFill>
                  <a:schemeClr val="bg1">
                    <a:lumMod val="95000"/>
                  </a:schemeClr>
                </a:solidFill>
              </a:rPr>
              <a:t>GDPR is more flexible when data are encrypted </a:t>
            </a:r>
          </a:p>
          <a:p>
            <a:pPr lvl="1" defTabSz="45720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a typeface="宋体"/>
              </a:rPr>
              <a:t>e.g. all data breaches must be reported to the Data Protection Commission (DPC) within 72 hours unless the data are encrypted</a:t>
            </a:r>
          </a:p>
        </p:txBody>
      </p:sp>
    </p:spTree>
    <p:extLst>
      <p:ext uri="{BB962C8B-B14F-4D97-AF65-F5344CB8AC3E}">
        <p14:creationId xmlns:p14="http://schemas.microsoft.com/office/powerpoint/2010/main" val="27751688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4">
            <a:extLst>
              <a:ext uri="{FF2B5EF4-FFF2-40B4-BE49-F238E27FC236}">
                <a16:creationId xmlns:a16="http://schemas.microsoft.com/office/drawing/2014/main" id="{9602AF86-E8CA-0F48-8BEA-9597D98502B6}"/>
              </a:ext>
            </a:extLst>
          </p:cNvPr>
          <p:cNvSpPr txBox="1">
            <a:spLocks/>
          </p:cNvSpPr>
          <p:nvPr/>
        </p:nvSpPr>
        <p:spPr bwMode="auto">
          <a:xfrm>
            <a:off x="495300" y="381000"/>
            <a:ext cx="11696700" cy="37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n-lt"/>
                <a:ea typeface="ＭＳ Ｐゴシック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>
              <a:defRPr/>
            </a:pPr>
            <a:r>
              <a:rPr lang="en-US" dirty="0">
                <a:ea typeface="宋体" pitchFamily="2" charset="-122"/>
              </a:rPr>
              <a:t>Our Approach: Compress the index</a:t>
            </a:r>
            <a:endParaRPr lang="en-US" sz="9600" dirty="0">
              <a:solidFill>
                <a:srgbClr val="000000"/>
              </a:solidFill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1861E8F-6824-3843-9A7F-E44C77031CF7}"/>
              </a:ext>
            </a:extLst>
          </p:cNvPr>
          <p:cNvCxnSpPr>
            <a:cxnSpLocks/>
          </p:cNvCxnSpPr>
          <p:nvPr/>
        </p:nvCxnSpPr>
        <p:spPr>
          <a:xfrm>
            <a:off x="-108488" y="6826870"/>
            <a:ext cx="12306609" cy="0"/>
          </a:xfrm>
          <a:prstGeom prst="line">
            <a:avLst/>
          </a:prstGeom>
          <a:ln w="1047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Oval 108">
            <a:extLst>
              <a:ext uri="{FF2B5EF4-FFF2-40B4-BE49-F238E27FC236}">
                <a16:creationId xmlns:a16="http://schemas.microsoft.com/office/drawing/2014/main" id="{1045F33C-A2B4-C448-8DD2-838D76B3B5B5}"/>
              </a:ext>
            </a:extLst>
          </p:cNvPr>
          <p:cNvSpPr/>
          <p:nvPr/>
        </p:nvSpPr>
        <p:spPr>
          <a:xfrm>
            <a:off x="11700625" y="6214222"/>
            <a:ext cx="638176" cy="612648"/>
          </a:xfrm>
          <a:prstGeom prst="ellipse">
            <a:avLst/>
          </a:prstGeom>
          <a:noFill/>
          <a:ln w="793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2F7AF8-361E-464C-92A9-4B514C6922CF}"/>
              </a:ext>
            </a:extLst>
          </p:cNvPr>
          <p:cNvSpPr/>
          <p:nvPr/>
        </p:nvSpPr>
        <p:spPr>
          <a:xfrm>
            <a:off x="3485518" y="1812005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28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A4EC84-9BA9-0943-8FA8-1C9C96004366}"/>
              </a:ext>
            </a:extLst>
          </p:cNvPr>
          <p:cNvSpPr/>
          <p:nvPr/>
        </p:nvSpPr>
        <p:spPr>
          <a:xfrm>
            <a:off x="4268727" y="1812005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T</a:t>
            </a:r>
            <a:r>
              <a:rPr lang="en-US" sz="1400" dirty="0">
                <a:solidFill>
                  <a:schemeClr val="tx1"/>
                </a:solidFill>
              </a:rPr>
              <a:t>2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867724C-93F2-1C47-AE46-3CF85AD80278}"/>
              </a:ext>
            </a:extLst>
          </p:cNvPr>
          <p:cNvSpPr/>
          <p:nvPr/>
        </p:nvSpPr>
        <p:spPr>
          <a:xfrm>
            <a:off x="4776983" y="1812005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T</a:t>
            </a:r>
            <a:r>
              <a:rPr lang="en-US" sz="1400" dirty="0">
                <a:solidFill>
                  <a:schemeClr val="tx1"/>
                </a:solidFill>
              </a:rPr>
              <a:t>6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839DAE3-A79A-2C40-BBC4-0C1A762D29E2}"/>
              </a:ext>
            </a:extLst>
          </p:cNvPr>
          <p:cNvSpPr/>
          <p:nvPr/>
        </p:nvSpPr>
        <p:spPr>
          <a:xfrm>
            <a:off x="5295409" y="1812005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T</a:t>
            </a:r>
            <a:r>
              <a:rPr lang="en-US" sz="1400" dirty="0">
                <a:solidFill>
                  <a:schemeClr val="tx1"/>
                </a:solidFill>
              </a:rPr>
              <a:t>12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B62B61-BF24-AB4E-BC66-D681A0DF3D3A}"/>
              </a:ext>
            </a:extLst>
          </p:cNvPr>
          <p:cNvSpPr/>
          <p:nvPr/>
        </p:nvSpPr>
        <p:spPr>
          <a:xfrm>
            <a:off x="5813835" y="1812005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T</a:t>
            </a:r>
            <a:r>
              <a:rPr lang="en-US" sz="1400" dirty="0">
                <a:solidFill>
                  <a:schemeClr val="tx1"/>
                </a:solidFill>
              </a:rPr>
              <a:t>50</a:t>
            </a:r>
            <a:endParaRPr lang="en-US" sz="2200" dirty="0">
              <a:solidFill>
                <a:schemeClr val="tx1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705DAF6-5F1A-644C-B389-00D2C91AFCA5}"/>
              </a:ext>
            </a:extLst>
          </p:cNvPr>
          <p:cNvCxnSpPr/>
          <p:nvPr/>
        </p:nvCxnSpPr>
        <p:spPr>
          <a:xfrm>
            <a:off x="3995643" y="2059334"/>
            <a:ext cx="2730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D4B696A0-6F13-6940-B55D-91CFAB1FC251}"/>
              </a:ext>
            </a:extLst>
          </p:cNvPr>
          <p:cNvSpPr/>
          <p:nvPr/>
        </p:nvSpPr>
        <p:spPr>
          <a:xfrm>
            <a:off x="6807712" y="1812005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T</a:t>
            </a:r>
            <a:r>
              <a:rPr lang="en-US" sz="1400" dirty="0">
                <a:solidFill>
                  <a:schemeClr val="tx1"/>
                </a:solidFill>
              </a:rPr>
              <a:t>62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2815EB2-2B89-764E-8837-C6D1238BFA4A}"/>
              </a:ext>
            </a:extLst>
          </p:cNvPr>
          <p:cNvSpPr/>
          <p:nvPr/>
        </p:nvSpPr>
        <p:spPr>
          <a:xfrm>
            <a:off x="7315968" y="1812005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T</a:t>
            </a:r>
            <a:r>
              <a:rPr lang="en-US" sz="1400" dirty="0">
                <a:solidFill>
                  <a:schemeClr val="tx1"/>
                </a:solidFill>
              </a:rPr>
              <a:t>69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9151644-334D-5848-8F9D-D9D71E268B79}"/>
              </a:ext>
            </a:extLst>
          </p:cNvPr>
          <p:cNvSpPr/>
          <p:nvPr/>
        </p:nvSpPr>
        <p:spPr>
          <a:xfrm>
            <a:off x="7834394" y="1812005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T</a:t>
            </a:r>
            <a:r>
              <a:rPr lang="en-US" sz="1400" dirty="0">
                <a:solidFill>
                  <a:schemeClr val="tx1"/>
                </a:solidFill>
              </a:rPr>
              <a:t>79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A5FC972-5323-F64A-832F-C93113C4AD32}"/>
              </a:ext>
            </a:extLst>
          </p:cNvPr>
          <p:cNvSpPr/>
          <p:nvPr/>
        </p:nvSpPr>
        <p:spPr>
          <a:xfrm>
            <a:off x="8352820" y="1812005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T</a:t>
            </a:r>
            <a:r>
              <a:rPr lang="en-US" sz="1400" dirty="0">
                <a:solidFill>
                  <a:schemeClr val="tx1"/>
                </a:solidFill>
              </a:rPr>
              <a:t>96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CA8BAE3-7062-714A-BF76-45C6677795CC}"/>
              </a:ext>
            </a:extLst>
          </p:cNvPr>
          <p:cNvSpPr txBox="1"/>
          <p:nvPr/>
        </p:nvSpPr>
        <p:spPr>
          <a:xfrm>
            <a:off x="6323960" y="1680080"/>
            <a:ext cx="437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2800" b="1" dirty="0"/>
              <a:t>…</a:t>
            </a:r>
            <a:endParaRPr lang="en-US" sz="2800" b="1" dirty="0"/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C6577C41-0F86-E249-BC2E-33E72A3E4970}"/>
              </a:ext>
            </a:extLst>
          </p:cNvPr>
          <p:cNvSpPr/>
          <p:nvPr/>
        </p:nvSpPr>
        <p:spPr>
          <a:xfrm rot="5400000">
            <a:off x="6437044" y="-673768"/>
            <a:ext cx="257586" cy="4594220"/>
          </a:xfrm>
          <a:prstGeom prst="leftBrace">
            <a:avLst>
              <a:gd name="adj1" fmla="val 72729"/>
              <a:gd name="adj2" fmla="val 49958"/>
            </a:avLst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69EF8A2-A51F-8942-B552-B3B595CF9E5D}"/>
              </a:ext>
            </a:extLst>
          </p:cNvPr>
          <p:cNvSpPr txBox="1"/>
          <p:nvPr/>
        </p:nvSpPr>
        <p:spPr>
          <a:xfrm>
            <a:off x="6396351" y="1073174"/>
            <a:ext cx="191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r</a:t>
            </a:r>
          </a:p>
        </p:txBody>
      </p:sp>
      <p:sp>
        <p:nvSpPr>
          <p:cNvPr id="32" name="Down Arrow 31">
            <a:extLst>
              <a:ext uri="{FF2B5EF4-FFF2-40B4-BE49-F238E27FC236}">
                <a16:creationId xmlns:a16="http://schemas.microsoft.com/office/drawing/2014/main" id="{A7269635-323E-834C-88D0-42E783DE3E61}"/>
              </a:ext>
            </a:extLst>
          </p:cNvPr>
          <p:cNvSpPr/>
          <p:nvPr/>
        </p:nvSpPr>
        <p:spPr>
          <a:xfrm>
            <a:off x="6323960" y="2507586"/>
            <a:ext cx="437663" cy="755460"/>
          </a:xfrm>
          <a:prstGeom prst="downArrow">
            <a:avLst/>
          </a:prstGeom>
          <a:noFill/>
          <a:ln w="19050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F359084-7DC2-AE4D-B354-5F9ECD845043}"/>
              </a:ext>
            </a:extLst>
          </p:cNvPr>
          <p:cNvSpPr txBox="1"/>
          <p:nvPr/>
        </p:nvSpPr>
        <p:spPr>
          <a:xfrm>
            <a:off x="6863927" y="2573280"/>
            <a:ext cx="3216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Compress (</a:t>
            </a:r>
            <a:r>
              <a:rPr lang="en-US" sz="2800" dirty="0">
                <a:latin typeface="Apple Chancery"/>
                <a:cs typeface="Apple Chancery"/>
              </a:rPr>
              <a:t>C,</a:t>
            </a:r>
            <a:r>
              <a:rPr lang="en-US" sz="2800" dirty="0"/>
              <a:t> </a:t>
            </a:r>
            <a:r>
              <a:rPr lang="en-US" sz="2800" dirty="0">
                <a:latin typeface="Apple Chancery"/>
                <a:cs typeface="Apple Chancery"/>
              </a:rPr>
              <a:t>T</a:t>
            </a:r>
            <a:r>
              <a:rPr lang="en-US" sz="2800" dirty="0"/>
              <a:t>(28) )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3FDD102-0DCB-404C-8317-4289F201973F}"/>
              </a:ext>
            </a:extLst>
          </p:cNvPr>
          <p:cNvSpPr/>
          <p:nvPr/>
        </p:nvSpPr>
        <p:spPr>
          <a:xfrm>
            <a:off x="4533995" y="3393483"/>
            <a:ext cx="3984934" cy="470516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2EE0302-BB8C-E04D-89CF-25F75A9D2C5F}"/>
              </a:ext>
            </a:extLst>
          </p:cNvPr>
          <p:cNvSpPr/>
          <p:nvPr/>
        </p:nvSpPr>
        <p:spPr>
          <a:xfrm>
            <a:off x="3875044" y="3393483"/>
            <a:ext cx="7360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Lucida Calligraphy"/>
                <a:cs typeface="Lucida Calligraphy"/>
              </a:rPr>
              <a:t>Y</a:t>
            </a:r>
            <a:r>
              <a:rPr lang="en-US" sz="2400" b="1" dirty="0">
                <a:latin typeface="Apple Chancery"/>
                <a:cs typeface="Apple Chancery"/>
              </a:rPr>
              <a:t> =</a:t>
            </a:r>
            <a:endParaRPr lang="en-US" sz="24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1E0EF63-95C9-7543-AE40-0654C60B89FF}"/>
              </a:ext>
            </a:extLst>
          </p:cNvPr>
          <p:cNvSpPr txBox="1"/>
          <p:nvPr/>
        </p:nvSpPr>
        <p:spPr>
          <a:xfrm>
            <a:off x="5783638" y="3845685"/>
            <a:ext cx="1866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&lt;= r * </a:t>
            </a:r>
            <a:r>
              <a:rPr lang="en-US" sz="2000" b="1" dirty="0" err="1">
                <a:solidFill>
                  <a:schemeClr val="tx2"/>
                </a:solidFill>
              </a:rPr>
              <a:t>logN</a:t>
            </a:r>
            <a:r>
              <a:rPr lang="en-US" sz="2000" b="1" dirty="0">
                <a:solidFill>
                  <a:schemeClr val="tx2"/>
                </a:solidFill>
              </a:rPr>
              <a:t> bits</a:t>
            </a:r>
          </a:p>
        </p:txBody>
      </p:sp>
      <p:sp>
        <p:nvSpPr>
          <p:cNvPr id="37" name="Down Arrow 36">
            <a:extLst>
              <a:ext uri="{FF2B5EF4-FFF2-40B4-BE49-F238E27FC236}">
                <a16:creationId xmlns:a16="http://schemas.microsoft.com/office/drawing/2014/main" id="{53738995-6B76-8E42-A451-8A533975820E}"/>
              </a:ext>
            </a:extLst>
          </p:cNvPr>
          <p:cNvSpPr/>
          <p:nvPr/>
        </p:nvSpPr>
        <p:spPr>
          <a:xfrm>
            <a:off x="6305596" y="4366234"/>
            <a:ext cx="437663" cy="755460"/>
          </a:xfrm>
          <a:prstGeom prst="downArrow">
            <a:avLst/>
          </a:prstGeom>
          <a:noFill/>
          <a:ln w="19050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8A4C740-C947-5D44-8F4E-6C5F6A585609}"/>
              </a:ext>
            </a:extLst>
          </p:cNvPr>
          <p:cNvSpPr txBox="1"/>
          <p:nvPr/>
        </p:nvSpPr>
        <p:spPr>
          <a:xfrm>
            <a:off x="6881704" y="4477468"/>
            <a:ext cx="2132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Partition (</a:t>
            </a:r>
            <a:r>
              <a:rPr lang="en-US" sz="2800" b="1" dirty="0">
                <a:latin typeface="Lucida Calligraphy"/>
                <a:cs typeface="Lucida Calligraphy"/>
              </a:rPr>
              <a:t>Y</a:t>
            </a:r>
            <a:r>
              <a:rPr lang="en-US" sz="2800" dirty="0"/>
              <a:t>)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17C75A8-088E-8C46-AC3B-1AADE1C9BCCC}"/>
              </a:ext>
            </a:extLst>
          </p:cNvPr>
          <p:cNvSpPr/>
          <p:nvPr/>
        </p:nvSpPr>
        <p:spPr>
          <a:xfrm>
            <a:off x="4046825" y="5278957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28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E9DCA2E-A71E-294B-BAC7-9BCF0FFB4E2A}"/>
              </a:ext>
            </a:extLst>
          </p:cNvPr>
          <p:cNvCxnSpPr/>
          <p:nvPr/>
        </p:nvCxnSpPr>
        <p:spPr>
          <a:xfrm>
            <a:off x="4556950" y="5526286"/>
            <a:ext cx="2730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631155DA-6508-1245-8983-CA4297B1F921}"/>
              </a:ext>
            </a:extLst>
          </p:cNvPr>
          <p:cNvSpPr/>
          <p:nvPr/>
        </p:nvSpPr>
        <p:spPr>
          <a:xfrm>
            <a:off x="5179907" y="5276849"/>
            <a:ext cx="1258973" cy="470516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21417BA-2E81-1A44-A1F8-2122DC36A6E7}"/>
              </a:ext>
            </a:extLst>
          </p:cNvPr>
          <p:cNvSpPr/>
          <p:nvPr/>
        </p:nvSpPr>
        <p:spPr>
          <a:xfrm>
            <a:off x="7081617" y="5276849"/>
            <a:ext cx="1254403" cy="470516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211990B-A9AE-0C46-8995-5B50DEC2E226}"/>
              </a:ext>
            </a:extLst>
          </p:cNvPr>
          <p:cNvCxnSpPr/>
          <p:nvPr/>
        </p:nvCxnSpPr>
        <p:spPr>
          <a:xfrm>
            <a:off x="6438881" y="5526286"/>
            <a:ext cx="2730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33CBB033-EEC7-354F-8BB8-A3A45A7B28EF}"/>
              </a:ext>
            </a:extLst>
          </p:cNvPr>
          <p:cNvSpPr txBox="1"/>
          <p:nvPr/>
        </p:nvSpPr>
        <p:spPr>
          <a:xfrm>
            <a:off x="5283007" y="5749473"/>
            <a:ext cx="882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chemeClr val="tx2"/>
                </a:solidFill>
              </a:rPr>
              <a:t> λ </a:t>
            </a:r>
            <a:r>
              <a:rPr lang="en-US" sz="2000" b="1" dirty="0">
                <a:solidFill>
                  <a:schemeClr val="tx2"/>
                </a:solidFill>
              </a:rPr>
              <a:t>bits</a:t>
            </a:r>
            <a:r>
              <a:rPr lang="el-GR" sz="2000" b="1" dirty="0">
                <a:solidFill>
                  <a:schemeClr val="tx2"/>
                </a:solidFill>
              </a:rPr>
              <a:t> 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EC95185-6D4E-9940-A894-443C4E380CD8}"/>
              </a:ext>
            </a:extLst>
          </p:cNvPr>
          <p:cNvSpPr txBox="1"/>
          <p:nvPr/>
        </p:nvSpPr>
        <p:spPr>
          <a:xfrm>
            <a:off x="7103997" y="5755617"/>
            <a:ext cx="829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chemeClr val="tx2"/>
                </a:solidFill>
              </a:rPr>
              <a:t> λ </a:t>
            </a:r>
            <a:r>
              <a:rPr lang="en-US" sz="2000" b="1" dirty="0">
                <a:solidFill>
                  <a:schemeClr val="tx2"/>
                </a:solidFill>
              </a:rPr>
              <a:t>bits</a:t>
            </a:r>
            <a:r>
              <a:rPr lang="el-GR" sz="2000" b="1" dirty="0">
                <a:solidFill>
                  <a:schemeClr val="tx2"/>
                </a:solidFill>
              </a:rPr>
              <a:t> 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E21B91B-AF5C-F645-9FA0-D58FA9BF558D}"/>
              </a:ext>
            </a:extLst>
          </p:cNvPr>
          <p:cNvSpPr/>
          <p:nvPr/>
        </p:nvSpPr>
        <p:spPr>
          <a:xfrm>
            <a:off x="4815246" y="5280079"/>
            <a:ext cx="364662" cy="470516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364481B-3571-2846-81BB-D4C8A966C8E5}"/>
              </a:ext>
            </a:extLst>
          </p:cNvPr>
          <p:cNvSpPr txBox="1"/>
          <p:nvPr/>
        </p:nvSpPr>
        <p:spPr>
          <a:xfrm>
            <a:off x="2158170" y="1759301"/>
            <a:ext cx="1327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pple Chancery"/>
                <a:cs typeface="Apple Chancery"/>
              </a:rPr>
              <a:t>T</a:t>
            </a:r>
            <a:r>
              <a:rPr lang="en-US" sz="2800" dirty="0"/>
              <a:t>(28) =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0D5B49B-1BD9-1544-96A8-89B90425ADA1}"/>
              </a:ext>
            </a:extLst>
          </p:cNvPr>
          <p:cNvSpPr txBox="1"/>
          <p:nvPr/>
        </p:nvSpPr>
        <p:spPr>
          <a:xfrm>
            <a:off x="2464917" y="5196465"/>
            <a:ext cx="167715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pple Chancery"/>
                <a:cs typeface="Apple Chancery"/>
              </a:rPr>
              <a:t> T</a:t>
            </a:r>
            <a:r>
              <a:rPr lang="en-US" sz="1100" dirty="0">
                <a:latin typeface="Apple Chancery"/>
                <a:cs typeface="Apple Chancery"/>
              </a:rPr>
              <a:t> </a:t>
            </a:r>
            <a:r>
              <a:rPr lang="en-US" sz="3200" b="1" dirty="0">
                <a:latin typeface="Apple Chancery"/>
                <a:cs typeface="Apple Chancery"/>
              </a:rPr>
              <a:t>’</a:t>
            </a:r>
            <a:r>
              <a:rPr lang="en-US" sz="2800" dirty="0"/>
              <a:t>(28) =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5751632-78D9-2C4B-AF64-750E176FC577}"/>
              </a:ext>
            </a:extLst>
          </p:cNvPr>
          <p:cNvSpPr/>
          <p:nvPr/>
        </p:nvSpPr>
        <p:spPr>
          <a:xfrm>
            <a:off x="6716956" y="5275810"/>
            <a:ext cx="364662" cy="470516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1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E23AED4-8E2A-7D44-928C-F2AD8B0C3797}"/>
              </a:ext>
            </a:extLst>
          </p:cNvPr>
          <p:cNvCxnSpPr/>
          <p:nvPr/>
        </p:nvCxnSpPr>
        <p:spPr>
          <a:xfrm flipH="1">
            <a:off x="4600492" y="5608548"/>
            <a:ext cx="305728" cy="488436"/>
          </a:xfrm>
          <a:prstGeom prst="straightConnector1">
            <a:avLst/>
          </a:prstGeom>
          <a:ln w="254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E3ABC012-DFAA-D148-A200-A76E95DE53EB}"/>
              </a:ext>
            </a:extLst>
          </p:cNvPr>
          <p:cNvSpPr txBox="1"/>
          <p:nvPr/>
        </p:nvSpPr>
        <p:spPr>
          <a:xfrm>
            <a:off x="4252399" y="6089923"/>
            <a:ext cx="882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rank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B6BBE0C-B92E-8A4B-BA5A-E6AD0E95ACD4}"/>
              </a:ext>
            </a:extLst>
          </p:cNvPr>
          <p:cNvCxnSpPr/>
          <p:nvPr/>
        </p:nvCxnSpPr>
        <p:spPr>
          <a:xfrm flipH="1">
            <a:off x="6531988" y="5608548"/>
            <a:ext cx="305728" cy="488436"/>
          </a:xfrm>
          <a:prstGeom prst="straightConnector1">
            <a:avLst/>
          </a:prstGeom>
          <a:ln w="254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3D9FE1C3-1C7C-6B46-9953-6818AF5E03E7}"/>
              </a:ext>
            </a:extLst>
          </p:cNvPr>
          <p:cNvSpPr txBox="1"/>
          <p:nvPr/>
        </p:nvSpPr>
        <p:spPr>
          <a:xfrm>
            <a:off x="6183895" y="6089923"/>
            <a:ext cx="882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rank</a:t>
            </a:r>
          </a:p>
        </p:txBody>
      </p:sp>
      <p:sp>
        <p:nvSpPr>
          <p:cNvPr id="55" name="Cloud Callout 54">
            <a:extLst>
              <a:ext uri="{FF2B5EF4-FFF2-40B4-BE49-F238E27FC236}">
                <a16:creationId xmlns:a16="http://schemas.microsoft.com/office/drawing/2014/main" id="{F0D3CCF2-7281-5941-8DAD-BCF14B2EC037}"/>
              </a:ext>
            </a:extLst>
          </p:cNvPr>
          <p:cNvSpPr/>
          <p:nvPr/>
        </p:nvSpPr>
        <p:spPr>
          <a:xfrm>
            <a:off x="8657375" y="3151295"/>
            <a:ext cx="3534626" cy="1324636"/>
          </a:xfrm>
          <a:prstGeom prst="cloudCallout">
            <a:avLst>
              <a:gd name="adj1" fmla="val -64000"/>
              <a:gd name="adj2" fmla="val -53204"/>
            </a:avLst>
          </a:prstGeom>
          <a:solidFill>
            <a:sysClr val="window" lastClr="FFFFFF"/>
          </a:solidFill>
          <a:ln w="25400" cap="flat" cmpd="sng" algn="ctr">
            <a:solidFill>
              <a:schemeClr val="accent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spcBef>
                <a:spcPts val="600"/>
              </a:spcBef>
              <a:defRPr/>
            </a:pPr>
            <a:r>
              <a:rPr lang="en-US" sz="2000" kern="0" dirty="0">
                <a:solidFill>
                  <a:prstClr val="black"/>
                </a:solidFill>
                <a:ea typeface="ＭＳ Ｐゴシック" charset="0"/>
              </a:rPr>
              <a:t>Greedily choose the best compression algorithm</a:t>
            </a:r>
          </a:p>
        </p:txBody>
      </p:sp>
      <p:sp>
        <p:nvSpPr>
          <p:cNvPr id="58" name="Cloud Callout 57">
            <a:extLst>
              <a:ext uri="{FF2B5EF4-FFF2-40B4-BE49-F238E27FC236}">
                <a16:creationId xmlns:a16="http://schemas.microsoft.com/office/drawing/2014/main" id="{CC8E3411-17E4-7148-9C2A-1AFBA9053649}"/>
              </a:ext>
            </a:extLst>
          </p:cNvPr>
          <p:cNvSpPr/>
          <p:nvPr/>
        </p:nvSpPr>
        <p:spPr>
          <a:xfrm>
            <a:off x="165549" y="3533186"/>
            <a:ext cx="3455326" cy="1324636"/>
          </a:xfrm>
          <a:prstGeom prst="cloudCallout">
            <a:avLst>
              <a:gd name="adj1" fmla="val 23458"/>
              <a:gd name="adj2" fmla="val 73910"/>
            </a:avLst>
          </a:prstGeom>
          <a:solidFill>
            <a:sysClr val="window" lastClr="FFFFFF"/>
          </a:solidFill>
          <a:ln w="25400" cap="flat" cmpd="sng" algn="ctr">
            <a:solidFill>
              <a:schemeClr val="accent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spcBef>
                <a:spcPts val="600"/>
              </a:spcBef>
              <a:defRPr/>
            </a:pPr>
            <a:r>
              <a:rPr lang="en-US" sz="2000" kern="0" dirty="0">
                <a:solidFill>
                  <a:prstClr val="black"/>
                </a:solidFill>
                <a:ea typeface="ＭＳ Ｐゴシック" charset="0"/>
              </a:rPr>
              <a:t>Pad </a:t>
            </a:r>
            <a:r>
              <a:rPr lang="en-US" sz="2800" dirty="0">
                <a:solidFill>
                  <a:prstClr val="black"/>
                </a:solidFill>
                <a:latin typeface="Apple Chancery"/>
                <a:cs typeface="Apple Chancery"/>
              </a:rPr>
              <a:t>T</a:t>
            </a:r>
            <a:r>
              <a:rPr lang="en-US" sz="1100" dirty="0">
                <a:solidFill>
                  <a:prstClr val="black"/>
                </a:solidFill>
                <a:latin typeface="Apple Chancery"/>
                <a:cs typeface="Apple Chancery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Apple Chancery"/>
                <a:cs typeface="Apple Chancery"/>
              </a:rPr>
              <a:t>’</a:t>
            </a:r>
            <a:r>
              <a:rPr lang="en-US" sz="2000" kern="0" dirty="0">
                <a:solidFill>
                  <a:prstClr val="black"/>
                </a:solidFill>
                <a:ea typeface="ＭＳ Ｐゴシック" charset="0"/>
              </a:rPr>
              <a:t> to contain </a:t>
            </a:r>
            <a:r>
              <a:rPr lang="en-US" sz="2400" kern="0" dirty="0">
                <a:solidFill>
                  <a:prstClr val="black"/>
                </a:solidFill>
                <a:ea typeface="ＭＳ Ｐゴシック" charset="0"/>
              </a:rPr>
              <a:t>N </a:t>
            </a:r>
            <a:r>
              <a:rPr lang="en-US" sz="2000" kern="0" dirty="0">
                <a:solidFill>
                  <a:prstClr val="black"/>
                </a:solidFill>
                <a:ea typeface="ＭＳ Ｐゴシック" charset="0"/>
              </a:rPr>
              <a:t>entries</a:t>
            </a:r>
          </a:p>
        </p:txBody>
      </p:sp>
      <p:sp>
        <p:nvSpPr>
          <p:cNvPr id="59" name="Cloud Callout 58">
            <a:extLst>
              <a:ext uri="{FF2B5EF4-FFF2-40B4-BE49-F238E27FC236}">
                <a16:creationId xmlns:a16="http://schemas.microsoft.com/office/drawing/2014/main" id="{10C549D0-6307-9A4A-B783-714580DED0C0}"/>
              </a:ext>
            </a:extLst>
          </p:cNvPr>
          <p:cNvSpPr/>
          <p:nvPr/>
        </p:nvSpPr>
        <p:spPr>
          <a:xfrm>
            <a:off x="9162402" y="1192312"/>
            <a:ext cx="2658296" cy="1324636"/>
          </a:xfrm>
          <a:prstGeom prst="cloudCallout">
            <a:avLst>
              <a:gd name="adj1" fmla="val -64000"/>
              <a:gd name="adj2" fmla="val 54734"/>
            </a:avLst>
          </a:prstGeom>
          <a:solidFill>
            <a:sysClr val="window" lastClr="FFFFFF"/>
          </a:solidFill>
          <a:ln w="25400" cap="flat" cmpd="sng" algn="ctr">
            <a:solidFill>
              <a:schemeClr val="accent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spcBef>
                <a:spcPts val="600"/>
              </a:spcBef>
              <a:defRPr/>
            </a:pPr>
            <a:r>
              <a:rPr lang="en-US" sz="2800" dirty="0">
                <a:solidFill>
                  <a:prstClr val="black"/>
                </a:solidFill>
                <a:latin typeface="Apple Chancery"/>
                <a:cs typeface="Apple Chancery"/>
              </a:rPr>
              <a:t>C</a:t>
            </a:r>
            <a:r>
              <a:rPr lang="en-US" sz="2000" kern="0" dirty="0">
                <a:solidFill>
                  <a:prstClr val="black"/>
                </a:solidFill>
                <a:ea typeface="ＭＳ Ｐゴシック" charset="0"/>
              </a:rPr>
              <a:t> is a set of compression algorithms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58E11B4E-760A-6346-9B0D-35978618FD1A}"/>
              </a:ext>
            </a:extLst>
          </p:cNvPr>
          <p:cNvSpPr txBox="1">
            <a:spLocks/>
          </p:cNvSpPr>
          <p:nvPr/>
        </p:nvSpPr>
        <p:spPr>
          <a:xfrm>
            <a:off x="11747500" y="6305550"/>
            <a:ext cx="520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>
                    <a:tint val="75000"/>
                  </a:srgbClr>
                </a:solidFill>
                <a:latin typeface="Calibri"/>
              </a:rPr>
              <a:t>13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Cloud Callout 55">
            <a:extLst>
              <a:ext uri="{FF2B5EF4-FFF2-40B4-BE49-F238E27FC236}">
                <a16:creationId xmlns:a16="http://schemas.microsoft.com/office/drawing/2014/main" id="{881CA3E9-B942-9A47-AF79-52022B9BB051}"/>
              </a:ext>
            </a:extLst>
          </p:cNvPr>
          <p:cNvSpPr/>
          <p:nvPr/>
        </p:nvSpPr>
        <p:spPr>
          <a:xfrm>
            <a:off x="28136" y="5937437"/>
            <a:ext cx="3925581" cy="836204"/>
          </a:xfrm>
          <a:prstGeom prst="cloudCallout">
            <a:avLst>
              <a:gd name="adj1" fmla="val 17409"/>
              <a:gd name="adj2" fmla="val -98925"/>
            </a:avLst>
          </a:prstGeom>
          <a:solidFill>
            <a:sysClr val="window" lastClr="FFFFFF"/>
          </a:solidFill>
          <a:ln w="25400" cap="flat" cmpd="sng" algn="ctr">
            <a:solidFill>
              <a:schemeClr val="accent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defTabSz="457200"/>
            <a:r>
              <a:rPr lang="en-US" sz="3200" dirty="0">
                <a:solidFill>
                  <a:prstClr val="black"/>
                </a:solidFill>
                <a:latin typeface="Apple Chancery"/>
                <a:ea typeface="ＭＳ Ｐゴシック" charset="0"/>
                <a:cs typeface="Apple Chancery"/>
              </a:rPr>
              <a:t>I </a:t>
            </a:r>
            <a:r>
              <a:rPr lang="en-US" sz="2000" kern="0" dirty="0">
                <a:solidFill>
                  <a:prstClr val="black"/>
                </a:solidFill>
                <a:ea typeface="ＭＳ Ｐゴシック" charset="0"/>
                <a:sym typeface="Wingdings" pitchFamily="2" charset="2"/>
              </a:rPr>
              <a:t> SE. Setup(k, </a:t>
            </a:r>
            <a:r>
              <a:rPr lang="en-US" sz="2400" dirty="0">
                <a:solidFill>
                  <a:prstClr val="black"/>
                </a:solidFill>
                <a:latin typeface="Apple Chancery"/>
                <a:cs typeface="Apple Chancery"/>
              </a:rPr>
              <a:t>T</a:t>
            </a:r>
            <a:r>
              <a:rPr lang="en-US" sz="1050" dirty="0">
                <a:solidFill>
                  <a:prstClr val="black"/>
                </a:solidFill>
                <a:latin typeface="Apple Chancery"/>
                <a:cs typeface="Apple Chancery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pple Chancery"/>
                <a:cs typeface="Apple Chancery"/>
              </a:rPr>
              <a:t>’</a:t>
            </a:r>
            <a:r>
              <a:rPr lang="en-US" sz="1050" dirty="0">
                <a:solidFill>
                  <a:prstClr val="black"/>
                </a:solidFill>
                <a:latin typeface="Apple Chancery"/>
                <a:cs typeface="Apple Chancery"/>
              </a:rPr>
              <a:t> '</a:t>
            </a:r>
            <a:r>
              <a:rPr lang="en-US" sz="2000" kern="0" dirty="0">
                <a:solidFill>
                  <a:prstClr val="black"/>
                </a:solidFill>
                <a:ea typeface="ＭＳ Ｐゴシック" charset="0"/>
                <a:sym typeface="Wingdings" pitchFamily="2" charset="2"/>
              </a:rPr>
              <a:t>)</a:t>
            </a:r>
            <a:r>
              <a:rPr lang="en-US" sz="4000" dirty="0">
                <a:solidFill>
                  <a:prstClr val="black"/>
                </a:solidFill>
                <a:latin typeface="Apple Chancery"/>
                <a:ea typeface="ＭＳ Ｐゴシック" charset="0"/>
                <a:cs typeface="Apple Chancery"/>
              </a:rPr>
              <a:t> </a:t>
            </a:r>
            <a:endParaRPr lang="en-US" sz="3200" b="1" dirty="0">
              <a:solidFill>
                <a:prstClr val="black">
                  <a:lumMod val="75000"/>
                  <a:lumOff val="25000"/>
                </a:prstClr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71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0"/>
    </mc:Choice>
    <mc:Fallback xmlns="">
      <p:transition spd="slow" advTm="7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/>
      <p:bldP spid="29" grpId="0" animBg="1"/>
      <p:bldP spid="30" grpId="0"/>
      <p:bldP spid="32" grpId="0" animBg="1"/>
      <p:bldP spid="33" grpId="0"/>
      <p:bldP spid="34" grpId="0" animBg="1"/>
      <p:bldP spid="35" grpId="0"/>
      <p:bldP spid="36" grpId="0"/>
      <p:bldP spid="37" grpId="0" animBg="1"/>
      <p:bldP spid="38" grpId="0"/>
      <p:bldP spid="39" grpId="0" animBg="1"/>
      <p:bldP spid="41" grpId="0" animBg="1"/>
      <p:bldP spid="42" grpId="0" animBg="1"/>
      <p:bldP spid="45" grpId="0"/>
      <p:bldP spid="46" grpId="0"/>
      <p:bldP spid="47" grpId="0" animBg="1"/>
      <p:bldP spid="48" grpId="0"/>
      <p:bldP spid="49" grpId="0"/>
      <p:bldP spid="50" grpId="0" animBg="1"/>
      <p:bldP spid="51" grpId="0"/>
      <p:bldP spid="51" grpId="1"/>
      <p:bldP spid="53" grpId="0"/>
      <p:bldP spid="53" grpId="1"/>
      <p:bldP spid="55" grpId="0" animBg="1"/>
      <p:bldP spid="58" grpId="0" animBg="1"/>
      <p:bldP spid="59" grpId="0" animBg="1"/>
      <p:bldP spid="5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4">
            <a:extLst>
              <a:ext uri="{FF2B5EF4-FFF2-40B4-BE49-F238E27FC236}">
                <a16:creationId xmlns:a16="http://schemas.microsoft.com/office/drawing/2014/main" id="{9602AF86-E8CA-0F48-8BEA-9597D98502B6}"/>
              </a:ext>
            </a:extLst>
          </p:cNvPr>
          <p:cNvSpPr txBox="1">
            <a:spLocks/>
          </p:cNvSpPr>
          <p:nvPr/>
        </p:nvSpPr>
        <p:spPr bwMode="auto">
          <a:xfrm>
            <a:off x="495300" y="381000"/>
            <a:ext cx="11696700" cy="37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n-lt"/>
                <a:ea typeface="ＭＳ Ｐゴシック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>
              <a:defRPr/>
            </a:pPr>
            <a:r>
              <a:rPr lang="en-US" dirty="0">
                <a:ea typeface="宋体" pitchFamily="2" charset="-122"/>
              </a:rPr>
              <a:t>Our Approach: Compress the index</a:t>
            </a:r>
            <a:endParaRPr lang="en-US" sz="9600" dirty="0">
              <a:solidFill>
                <a:srgbClr val="000000"/>
              </a:solidFill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1861E8F-6824-3843-9A7F-E44C77031CF7}"/>
              </a:ext>
            </a:extLst>
          </p:cNvPr>
          <p:cNvCxnSpPr>
            <a:cxnSpLocks/>
          </p:cNvCxnSpPr>
          <p:nvPr/>
        </p:nvCxnSpPr>
        <p:spPr>
          <a:xfrm>
            <a:off x="-108488" y="6826870"/>
            <a:ext cx="12306609" cy="0"/>
          </a:xfrm>
          <a:prstGeom prst="line">
            <a:avLst/>
          </a:prstGeom>
          <a:ln w="1047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Oval 108">
            <a:extLst>
              <a:ext uri="{FF2B5EF4-FFF2-40B4-BE49-F238E27FC236}">
                <a16:creationId xmlns:a16="http://schemas.microsoft.com/office/drawing/2014/main" id="{1045F33C-A2B4-C448-8DD2-838D76B3B5B5}"/>
              </a:ext>
            </a:extLst>
          </p:cNvPr>
          <p:cNvSpPr/>
          <p:nvPr/>
        </p:nvSpPr>
        <p:spPr>
          <a:xfrm>
            <a:off x="11700625" y="6214222"/>
            <a:ext cx="638176" cy="612648"/>
          </a:xfrm>
          <a:prstGeom prst="ellipse">
            <a:avLst/>
          </a:prstGeom>
          <a:noFill/>
          <a:ln w="793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2F7AF8-361E-464C-92A9-4B514C6922CF}"/>
              </a:ext>
            </a:extLst>
          </p:cNvPr>
          <p:cNvSpPr/>
          <p:nvPr/>
        </p:nvSpPr>
        <p:spPr>
          <a:xfrm>
            <a:off x="3485518" y="1812005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28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A4EC84-9BA9-0943-8FA8-1C9C96004366}"/>
              </a:ext>
            </a:extLst>
          </p:cNvPr>
          <p:cNvSpPr/>
          <p:nvPr/>
        </p:nvSpPr>
        <p:spPr>
          <a:xfrm>
            <a:off x="4268727" y="1812005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T</a:t>
            </a:r>
            <a:r>
              <a:rPr lang="en-US" sz="1400" dirty="0">
                <a:solidFill>
                  <a:schemeClr val="tx1"/>
                </a:solidFill>
              </a:rPr>
              <a:t>2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867724C-93F2-1C47-AE46-3CF85AD80278}"/>
              </a:ext>
            </a:extLst>
          </p:cNvPr>
          <p:cNvSpPr/>
          <p:nvPr/>
        </p:nvSpPr>
        <p:spPr>
          <a:xfrm>
            <a:off x="4776983" y="1812005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T</a:t>
            </a:r>
            <a:r>
              <a:rPr lang="en-US" sz="1400" dirty="0">
                <a:solidFill>
                  <a:schemeClr val="tx1"/>
                </a:solidFill>
              </a:rPr>
              <a:t>6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839DAE3-A79A-2C40-BBC4-0C1A762D29E2}"/>
              </a:ext>
            </a:extLst>
          </p:cNvPr>
          <p:cNvSpPr/>
          <p:nvPr/>
        </p:nvSpPr>
        <p:spPr>
          <a:xfrm>
            <a:off x="5295409" y="1812005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T</a:t>
            </a:r>
            <a:r>
              <a:rPr lang="en-US" sz="1400" dirty="0">
                <a:solidFill>
                  <a:schemeClr val="tx1"/>
                </a:solidFill>
              </a:rPr>
              <a:t>12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B62B61-BF24-AB4E-BC66-D681A0DF3D3A}"/>
              </a:ext>
            </a:extLst>
          </p:cNvPr>
          <p:cNvSpPr/>
          <p:nvPr/>
        </p:nvSpPr>
        <p:spPr>
          <a:xfrm>
            <a:off x="5813835" y="1812005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T</a:t>
            </a:r>
            <a:r>
              <a:rPr lang="en-US" sz="1400" dirty="0">
                <a:solidFill>
                  <a:schemeClr val="tx1"/>
                </a:solidFill>
              </a:rPr>
              <a:t>50</a:t>
            </a:r>
            <a:endParaRPr lang="en-US" sz="2200" dirty="0">
              <a:solidFill>
                <a:schemeClr val="tx1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705DAF6-5F1A-644C-B389-00D2C91AFCA5}"/>
              </a:ext>
            </a:extLst>
          </p:cNvPr>
          <p:cNvCxnSpPr/>
          <p:nvPr/>
        </p:nvCxnSpPr>
        <p:spPr>
          <a:xfrm>
            <a:off x="3995643" y="2059334"/>
            <a:ext cx="2730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D4B696A0-6F13-6940-B55D-91CFAB1FC251}"/>
              </a:ext>
            </a:extLst>
          </p:cNvPr>
          <p:cNvSpPr/>
          <p:nvPr/>
        </p:nvSpPr>
        <p:spPr>
          <a:xfrm>
            <a:off x="6807712" y="1812005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T</a:t>
            </a:r>
            <a:r>
              <a:rPr lang="en-US" sz="1400" dirty="0">
                <a:solidFill>
                  <a:schemeClr val="tx1"/>
                </a:solidFill>
              </a:rPr>
              <a:t>62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2815EB2-2B89-764E-8837-C6D1238BFA4A}"/>
              </a:ext>
            </a:extLst>
          </p:cNvPr>
          <p:cNvSpPr/>
          <p:nvPr/>
        </p:nvSpPr>
        <p:spPr>
          <a:xfrm>
            <a:off x="7315968" y="1812005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T</a:t>
            </a:r>
            <a:r>
              <a:rPr lang="en-US" sz="1400" dirty="0">
                <a:solidFill>
                  <a:schemeClr val="tx1"/>
                </a:solidFill>
              </a:rPr>
              <a:t>69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9151644-334D-5848-8F9D-D9D71E268B79}"/>
              </a:ext>
            </a:extLst>
          </p:cNvPr>
          <p:cNvSpPr/>
          <p:nvPr/>
        </p:nvSpPr>
        <p:spPr>
          <a:xfrm>
            <a:off x="7834394" y="1812005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T</a:t>
            </a:r>
            <a:r>
              <a:rPr lang="en-US" sz="1400" dirty="0">
                <a:solidFill>
                  <a:schemeClr val="tx1"/>
                </a:solidFill>
              </a:rPr>
              <a:t>79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A5FC972-5323-F64A-832F-C93113C4AD32}"/>
              </a:ext>
            </a:extLst>
          </p:cNvPr>
          <p:cNvSpPr/>
          <p:nvPr/>
        </p:nvSpPr>
        <p:spPr>
          <a:xfrm>
            <a:off x="8352820" y="1812005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T</a:t>
            </a:r>
            <a:r>
              <a:rPr lang="en-US" sz="1400" dirty="0">
                <a:solidFill>
                  <a:schemeClr val="tx1"/>
                </a:solidFill>
              </a:rPr>
              <a:t>96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CA8BAE3-7062-714A-BF76-45C6677795CC}"/>
              </a:ext>
            </a:extLst>
          </p:cNvPr>
          <p:cNvSpPr txBox="1"/>
          <p:nvPr/>
        </p:nvSpPr>
        <p:spPr>
          <a:xfrm>
            <a:off x="6323960" y="1680080"/>
            <a:ext cx="437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2800" b="1" dirty="0"/>
              <a:t>…</a:t>
            </a:r>
            <a:endParaRPr lang="en-US" sz="2800" b="1" dirty="0"/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C6577C41-0F86-E249-BC2E-33E72A3E4970}"/>
              </a:ext>
            </a:extLst>
          </p:cNvPr>
          <p:cNvSpPr/>
          <p:nvPr/>
        </p:nvSpPr>
        <p:spPr>
          <a:xfrm rot="5400000">
            <a:off x="6437044" y="-673768"/>
            <a:ext cx="257586" cy="4594220"/>
          </a:xfrm>
          <a:prstGeom prst="leftBrace">
            <a:avLst>
              <a:gd name="adj1" fmla="val 72729"/>
              <a:gd name="adj2" fmla="val 49958"/>
            </a:avLst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wn Arrow 31">
            <a:extLst>
              <a:ext uri="{FF2B5EF4-FFF2-40B4-BE49-F238E27FC236}">
                <a16:creationId xmlns:a16="http://schemas.microsoft.com/office/drawing/2014/main" id="{A7269635-323E-834C-88D0-42E783DE3E61}"/>
              </a:ext>
            </a:extLst>
          </p:cNvPr>
          <p:cNvSpPr/>
          <p:nvPr/>
        </p:nvSpPr>
        <p:spPr>
          <a:xfrm>
            <a:off x="6323960" y="2507586"/>
            <a:ext cx="437663" cy="755460"/>
          </a:xfrm>
          <a:prstGeom prst="downArrow">
            <a:avLst/>
          </a:prstGeom>
          <a:noFill/>
          <a:ln w="19050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F359084-7DC2-AE4D-B354-5F9ECD845043}"/>
              </a:ext>
            </a:extLst>
          </p:cNvPr>
          <p:cNvSpPr txBox="1"/>
          <p:nvPr/>
        </p:nvSpPr>
        <p:spPr>
          <a:xfrm>
            <a:off x="6863927" y="2573280"/>
            <a:ext cx="3216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Compress (</a:t>
            </a:r>
            <a:r>
              <a:rPr lang="en-US" sz="2800" dirty="0">
                <a:latin typeface="Apple Chancery"/>
                <a:cs typeface="Apple Chancery"/>
              </a:rPr>
              <a:t>C,</a:t>
            </a:r>
            <a:r>
              <a:rPr lang="en-US" sz="2800" dirty="0"/>
              <a:t> </a:t>
            </a:r>
            <a:r>
              <a:rPr lang="en-US" sz="2800" dirty="0">
                <a:latin typeface="Apple Chancery"/>
                <a:cs typeface="Apple Chancery"/>
              </a:rPr>
              <a:t>T</a:t>
            </a:r>
            <a:r>
              <a:rPr lang="en-US" sz="2800" dirty="0"/>
              <a:t>(28) )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3FDD102-0DCB-404C-8317-4289F201973F}"/>
              </a:ext>
            </a:extLst>
          </p:cNvPr>
          <p:cNvSpPr/>
          <p:nvPr/>
        </p:nvSpPr>
        <p:spPr>
          <a:xfrm>
            <a:off x="4533995" y="3393483"/>
            <a:ext cx="3984934" cy="470516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2EE0302-BB8C-E04D-89CF-25F75A9D2C5F}"/>
              </a:ext>
            </a:extLst>
          </p:cNvPr>
          <p:cNvSpPr/>
          <p:nvPr/>
        </p:nvSpPr>
        <p:spPr>
          <a:xfrm>
            <a:off x="3875044" y="3393483"/>
            <a:ext cx="7360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Lucida Calligraphy"/>
                <a:cs typeface="Lucida Calligraphy"/>
              </a:rPr>
              <a:t>Y</a:t>
            </a:r>
            <a:r>
              <a:rPr lang="en-US" sz="2400" b="1" dirty="0">
                <a:latin typeface="Apple Chancery"/>
                <a:cs typeface="Apple Chancery"/>
              </a:rPr>
              <a:t> =</a:t>
            </a:r>
            <a:endParaRPr lang="en-US" sz="24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1E0EF63-95C9-7543-AE40-0654C60B89FF}"/>
              </a:ext>
            </a:extLst>
          </p:cNvPr>
          <p:cNvSpPr txBox="1"/>
          <p:nvPr/>
        </p:nvSpPr>
        <p:spPr>
          <a:xfrm>
            <a:off x="5783638" y="3845685"/>
            <a:ext cx="1866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&lt;= r * </a:t>
            </a:r>
            <a:r>
              <a:rPr lang="en-US" sz="2000" b="1" dirty="0" err="1">
                <a:solidFill>
                  <a:schemeClr val="tx2"/>
                </a:solidFill>
              </a:rPr>
              <a:t>logN</a:t>
            </a:r>
            <a:r>
              <a:rPr lang="en-US" sz="2000" b="1" dirty="0">
                <a:solidFill>
                  <a:schemeClr val="tx2"/>
                </a:solidFill>
              </a:rPr>
              <a:t> bits</a:t>
            </a:r>
          </a:p>
        </p:txBody>
      </p:sp>
      <p:sp>
        <p:nvSpPr>
          <p:cNvPr id="37" name="Down Arrow 36">
            <a:extLst>
              <a:ext uri="{FF2B5EF4-FFF2-40B4-BE49-F238E27FC236}">
                <a16:creationId xmlns:a16="http://schemas.microsoft.com/office/drawing/2014/main" id="{53738995-6B76-8E42-A451-8A533975820E}"/>
              </a:ext>
            </a:extLst>
          </p:cNvPr>
          <p:cNvSpPr/>
          <p:nvPr/>
        </p:nvSpPr>
        <p:spPr>
          <a:xfrm>
            <a:off x="6305596" y="4366234"/>
            <a:ext cx="437663" cy="755460"/>
          </a:xfrm>
          <a:prstGeom prst="downArrow">
            <a:avLst/>
          </a:prstGeom>
          <a:noFill/>
          <a:ln w="19050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8A4C740-C947-5D44-8F4E-6C5F6A585609}"/>
              </a:ext>
            </a:extLst>
          </p:cNvPr>
          <p:cNvSpPr txBox="1"/>
          <p:nvPr/>
        </p:nvSpPr>
        <p:spPr>
          <a:xfrm>
            <a:off x="6881704" y="4477468"/>
            <a:ext cx="2132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Partition (</a:t>
            </a:r>
            <a:r>
              <a:rPr lang="en-US" sz="2800" b="1" dirty="0">
                <a:latin typeface="Lucida Calligraphy"/>
                <a:cs typeface="Lucida Calligraphy"/>
              </a:rPr>
              <a:t>Y</a:t>
            </a:r>
            <a:r>
              <a:rPr lang="en-US" sz="2800" dirty="0"/>
              <a:t>)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17C75A8-088E-8C46-AC3B-1AADE1C9BCCC}"/>
              </a:ext>
            </a:extLst>
          </p:cNvPr>
          <p:cNvSpPr/>
          <p:nvPr/>
        </p:nvSpPr>
        <p:spPr>
          <a:xfrm>
            <a:off x="4046825" y="5278957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28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E9DCA2E-A71E-294B-BAC7-9BCF0FFB4E2A}"/>
              </a:ext>
            </a:extLst>
          </p:cNvPr>
          <p:cNvCxnSpPr/>
          <p:nvPr/>
        </p:nvCxnSpPr>
        <p:spPr>
          <a:xfrm>
            <a:off x="4556950" y="5526286"/>
            <a:ext cx="2730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631155DA-6508-1245-8983-CA4297B1F921}"/>
              </a:ext>
            </a:extLst>
          </p:cNvPr>
          <p:cNvSpPr/>
          <p:nvPr/>
        </p:nvSpPr>
        <p:spPr>
          <a:xfrm>
            <a:off x="5179907" y="5276849"/>
            <a:ext cx="1258973" cy="470516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21417BA-2E81-1A44-A1F8-2122DC36A6E7}"/>
              </a:ext>
            </a:extLst>
          </p:cNvPr>
          <p:cNvSpPr/>
          <p:nvPr/>
        </p:nvSpPr>
        <p:spPr>
          <a:xfrm>
            <a:off x="7081617" y="5276849"/>
            <a:ext cx="1254403" cy="470516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211990B-A9AE-0C46-8995-5B50DEC2E226}"/>
              </a:ext>
            </a:extLst>
          </p:cNvPr>
          <p:cNvCxnSpPr/>
          <p:nvPr/>
        </p:nvCxnSpPr>
        <p:spPr>
          <a:xfrm>
            <a:off x="6438881" y="5526286"/>
            <a:ext cx="2730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33CBB033-EEC7-354F-8BB8-A3A45A7B28EF}"/>
              </a:ext>
            </a:extLst>
          </p:cNvPr>
          <p:cNvSpPr txBox="1"/>
          <p:nvPr/>
        </p:nvSpPr>
        <p:spPr>
          <a:xfrm>
            <a:off x="5283007" y="5749473"/>
            <a:ext cx="882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chemeClr val="tx2"/>
                </a:solidFill>
              </a:rPr>
              <a:t> λ </a:t>
            </a:r>
            <a:r>
              <a:rPr lang="en-US" sz="2000" b="1" dirty="0">
                <a:solidFill>
                  <a:schemeClr val="tx2"/>
                </a:solidFill>
              </a:rPr>
              <a:t>bits</a:t>
            </a:r>
            <a:r>
              <a:rPr lang="el-GR" sz="2000" b="1" dirty="0">
                <a:solidFill>
                  <a:schemeClr val="tx2"/>
                </a:solidFill>
              </a:rPr>
              <a:t> 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EC95185-6D4E-9940-A894-443C4E380CD8}"/>
              </a:ext>
            </a:extLst>
          </p:cNvPr>
          <p:cNvSpPr txBox="1"/>
          <p:nvPr/>
        </p:nvSpPr>
        <p:spPr>
          <a:xfrm>
            <a:off x="7103997" y="5755617"/>
            <a:ext cx="829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chemeClr val="tx2"/>
                </a:solidFill>
              </a:rPr>
              <a:t> λ </a:t>
            </a:r>
            <a:r>
              <a:rPr lang="en-US" sz="2000" b="1" dirty="0">
                <a:solidFill>
                  <a:schemeClr val="tx2"/>
                </a:solidFill>
              </a:rPr>
              <a:t>bits</a:t>
            </a:r>
            <a:r>
              <a:rPr lang="el-GR" sz="2000" b="1" dirty="0">
                <a:solidFill>
                  <a:schemeClr val="tx2"/>
                </a:solidFill>
              </a:rPr>
              <a:t> 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E21B91B-AF5C-F645-9FA0-D58FA9BF558D}"/>
              </a:ext>
            </a:extLst>
          </p:cNvPr>
          <p:cNvSpPr/>
          <p:nvPr/>
        </p:nvSpPr>
        <p:spPr>
          <a:xfrm>
            <a:off x="4815246" y="5280079"/>
            <a:ext cx="364662" cy="470516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364481B-3571-2846-81BB-D4C8A966C8E5}"/>
              </a:ext>
            </a:extLst>
          </p:cNvPr>
          <p:cNvSpPr txBox="1"/>
          <p:nvPr/>
        </p:nvSpPr>
        <p:spPr>
          <a:xfrm>
            <a:off x="2158170" y="1759301"/>
            <a:ext cx="1327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pple Chancery"/>
                <a:cs typeface="Apple Chancery"/>
              </a:rPr>
              <a:t>T</a:t>
            </a:r>
            <a:r>
              <a:rPr lang="en-US" sz="2800" dirty="0"/>
              <a:t>(28) =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0D5B49B-1BD9-1544-96A8-89B90425ADA1}"/>
              </a:ext>
            </a:extLst>
          </p:cNvPr>
          <p:cNvSpPr txBox="1"/>
          <p:nvPr/>
        </p:nvSpPr>
        <p:spPr>
          <a:xfrm>
            <a:off x="2464917" y="5196465"/>
            <a:ext cx="167715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pple Chancery"/>
                <a:cs typeface="Apple Chancery"/>
              </a:rPr>
              <a:t> T</a:t>
            </a:r>
            <a:r>
              <a:rPr lang="en-US" sz="1100" dirty="0">
                <a:latin typeface="Apple Chancery"/>
                <a:cs typeface="Apple Chancery"/>
              </a:rPr>
              <a:t> </a:t>
            </a:r>
            <a:r>
              <a:rPr lang="en-US" sz="3200" b="1" dirty="0">
                <a:latin typeface="Apple Chancery"/>
                <a:cs typeface="Apple Chancery"/>
              </a:rPr>
              <a:t>’</a:t>
            </a:r>
            <a:r>
              <a:rPr lang="en-US" sz="2800" dirty="0"/>
              <a:t>(28) =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5751632-78D9-2C4B-AF64-750E176FC577}"/>
              </a:ext>
            </a:extLst>
          </p:cNvPr>
          <p:cNvSpPr/>
          <p:nvPr/>
        </p:nvSpPr>
        <p:spPr>
          <a:xfrm>
            <a:off x="6716956" y="5275810"/>
            <a:ext cx="364662" cy="470516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58E11B4E-760A-6346-9B0D-35978618FD1A}"/>
              </a:ext>
            </a:extLst>
          </p:cNvPr>
          <p:cNvSpPr txBox="1">
            <a:spLocks/>
          </p:cNvSpPr>
          <p:nvPr/>
        </p:nvSpPr>
        <p:spPr>
          <a:xfrm>
            <a:off x="11747500" y="6305550"/>
            <a:ext cx="520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</a:p>
        </p:txBody>
      </p:sp>
      <p:sp>
        <p:nvSpPr>
          <p:cNvPr id="57" name="Left Brace 56">
            <a:extLst>
              <a:ext uri="{FF2B5EF4-FFF2-40B4-BE49-F238E27FC236}">
                <a16:creationId xmlns:a16="http://schemas.microsoft.com/office/drawing/2014/main" id="{A5F11A91-7981-D44C-9F20-6AF272CB3D8A}"/>
              </a:ext>
            </a:extLst>
          </p:cNvPr>
          <p:cNvSpPr/>
          <p:nvPr/>
        </p:nvSpPr>
        <p:spPr>
          <a:xfrm rot="16200000">
            <a:off x="6465048" y="4425512"/>
            <a:ext cx="247072" cy="3494872"/>
          </a:xfrm>
          <a:prstGeom prst="leftBrace">
            <a:avLst>
              <a:gd name="adj1" fmla="val 72729"/>
              <a:gd name="adj2" fmla="val 49958"/>
            </a:avLst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91AD443-0C7A-D548-AEBA-6FCFC2B3A567}"/>
              </a:ext>
            </a:extLst>
          </p:cNvPr>
          <p:cNvSpPr txBox="1"/>
          <p:nvPr/>
        </p:nvSpPr>
        <p:spPr>
          <a:xfrm>
            <a:off x="6438880" y="6263232"/>
            <a:ext cx="823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r’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DB79918-1FD5-0C47-A243-AFE4298BAE17}"/>
              </a:ext>
            </a:extLst>
          </p:cNvPr>
          <p:cNvSpPr txBox="1"/>
          <p:nvPr/>
        </p:nvSpPr>
        <p:spPr>
          <a:xfrm>
            <a:off x="9097612" y="1470210"/>
            <a:ext cx="3102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u="sng" dirty="0">
                <a:solidFill>
                  <a:prstClr val="black"/>
                </a:solidFill>
                <a:latin typeface="Calibri" panose="020F0502020204030204"/>
              </a:rPr>
              <a:t>Without Compression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6D83A13-3619-DF4B-96A0-298BD7DAEA86}"/>
              </a:ext>
            </a:extLst>
          </p:cNvPr>
          <p:cNvSpPr txBox="1"/>
          <p:nvPr/>
        </p:nvSpPr>
        <p:spPr>
          <a:xfrm>
            <a:off x="10014656" y="2047263"/>
            <a:ext cx="1685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chemeClr val="tx2"/>
                </a:solidFill>
              </a:rPr>
              <a:t> λ </a:t>
            </a:r>
            <a:r>
              <a:rPr lang="en-US" sz="2000" b="1" dirty="0">
                <a:solidFill>
                  <a:schemeClr val="tx2"/>
                </a:solidFill>
              </a:rPr>
              <a:t>bits</a:t>
            </a:r>
            <a:r>
              <a:rPr lang="el-GR" sz="2000" b="1" dirty="0">
                <a:solidFill>
                  <a:schemeClr val="tx2"/>
                </a:solidFill>
              </a:rPr>
              <a:t> </a:t>
            </a:r>
            <a:r>
              <a:rPr lang="en-US" sz="2000" b="1" dirty="0">
                <a:solidFill>
                  <a:schemeClr val="tx2"/>
                </a:solidFill>
              </a:rPr>
              <a:t>per id</a:t>
            </a:r>
            <a:r>
              <a:rPr lang="el-GR" sz="2000" b="1" dirty="0">
                <a:solidFill>
                  <a:schemeClr val="tx2"/>
                </a:solidFill>
              </a:rPr>
              <a:t> </a:t>
            </a:r>
            <a:endParaRPr lang="en-US" sz="2000" b="1" dirty="0">
              <a:solidFill>
                <a:schemeClr val="tx2"/>
              </a:solidFill>
            </a:endParaRP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5A3CFC6-E8B3-6F49-BCF6-26B02D986430}"/>
              </a:ext>
            </a:extLst>
          </p:cNvPr>
          <p:cNvCxnSpPr>
            <a:cxnSpLocks/>
          </p:cNvCxnSpPr>
          <p:nvPr/>
        </p:nvCxnSpPr>
        <p:spPr>
          <a:xfrm>
            <a:off x="8766619" y="2080885"/>
            <a:ext cx="1248037" cy="122415"/>
          </a:xfrm>
          <a:prstGeom prst="straightConnector1">
            <a:avLst/>
          </a:prstGeom>
          <a:ln w="254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FE682CE6-02EC-4B48-9B39-739C9475B918}"/>
              </a:ext>
            </a:extLst>
          </p:cNvPr>
          <p:cNvSpPr txBox="1"/>
          <p:nvPr/>
        </p:nvSpPr>
        <p:spPr>
          <a:xfrm>
            <a:off x="9205838" y="2341699"/>
            <a:ext cx="3303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srgbClr val="44546A"/>
                </a:solidFill>
              </a:rPr>
              <a:t>r 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crypto ops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F634B82-72F9-F046-94E6-78E4C90E0E89}"/>
              </a:ext>
            </a:extLst>
          </p:cNvPr>
          <p:cNvSpPr txBox="1"/>
          <p:nvPr/>
        </p:nvSpPr>
        <p:spPr>
          <a:xfrm>
            <a:off x="9097612" y="4896905"/>
            <a:ext cx="3102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u="sng" dirty="0">
                <a:solidFill>
                  <a:prstClr val="black"/>
                </a:solidFill>
                <a:latin typeface="Calibri" panose="020F0502020204030204"/>
              </a:rPr>
              <a:t>With Compression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2DBD79D-26AC-064E-B120-F6D38790BADF}"/>
              </a:ext>
            </a:extLst>
          </p:cNvPr>
          <p:cNvSpPr txBox="1"/>
          <p:nvPr/>
        </p:nvSpPr>
        <p:spPr>
          <a:xfrm>
            <a:off x="9194211" y="5297778"/>
            <a:ext cx="3102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/>
              </a:rPr>
              <a:t>r’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crypto ops 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A3B69AA-1A23-4142-9D7B-5C7090154E73}"/>
              </a:ext>
            </a:extLst>
          </p:cNvPr>
          <p:cNvSpPr txBox="1"/>
          <p:nvPr/>
        </p:nvSpPr>
        <p:spPr>
          <a:xfrm>
            <a:off x="9013765" y="5768394"/>
            <a:ext cx="31020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Calibri" panose="020F0502020204030204"/>
              </a:rPr>
              <a:t>r’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&lt;= </a:t>
            </a:r>
            <a:r>
              <a:rPr lang="en-US" sz="2800" b="1" dirty="0">
                <a:solidFill>
                  <a:srgbClr val="44546A"/>
                </a:solidFill>
              </a:rPr>
              <a:t>r</a:t>
            </a:r>
          </a:p>
          <a:p>
            <a:pPr algn="ctr"/>
            <a:endParaRPr lang="en-US" sz="2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CDEE2D6-1C64-D648-9A80-89D740ED1723}"/>
              </a:ext>
            </a:extLst>
          </p:cNvPr>
          <p:cNvSpPr txBox="1"/>
          <p:nvPr/>
        </p:nvSpPr>
        <p:spPr>
          <a:xfrm>
            <a:off x="6417616" y="1073174"/>
            <a:ext cx="191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205220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0"/>
    </mc:Choice>
    <mc:Fallback xmlns="">
      <p:transition spd="slow" advTm="7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4" grpId="0"/>
      <p:bldP spid="65" grpId="0"/>
      <p:bldP spid="66" grpId="0"/>
      <p:bldP spid="6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4">
            <a:extLst>
              <a:ext uri="{FF2B5EF4-FFF2-40B4-BE49-F238E27FC236}">
                <a16:creationId xmlns:a16="http://schemas.microsoft.com/office/drawing/2014/main" id="{9602AF86-E8CA-0F48-8BEA-9597D98502B6}"/>
              </a:ext>
            </a:extLst>
          </p:cNvPr>
          <p:cNvSpPr txBox="1">
            <a:spLocks/>
          </p:cNvSpPr>
          <p:nvPr/>
        </p:nvSpPr>
        <p:spPr bwMode="auto">
          <a:xfrm>
            <a:off x="495300" y="381000"/>
            <a:ext cx="11696700" cy="37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n-lt"/>
                <a:ea typeface="ＭＳ Ｐゴシック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>
              <a:defRPr/>
            </a:pPr>
            <a:r>
              <a:rPr lang="en-US" dirty="0">
                <a:ea typeface="宋体" pitchFamily="2" charset="-122"/>
              </a:rPr>
              <a:t>Our Approach: </a:t>
            </a:r>
            <a:r>
              <a:rPr lang="en-US" dirty="0" err="1">
                <a:ea typeface="宋体" pitchFamily="2" charset="-122"/>
              </a:rPr>
              <a:t>microSE</a:t>
            </a:r>
            <a:r>
              <a:rPr lang="en-US" dirty="0">
                <a:ea typeface="宋体" pitchFamily="2" charset="-122"/>
              </a:rPr>
              <a:t>/</a:t>
            </a:r>
            <a:r>
              <a:rPr lang="en-US" dirty="0" err="1">
                <a:ea typeface="宋体" pitchFamily="2" charset="-122"/>
              </a:rPr>
              <a:t>microOSE</a:t>
            </a:r>
            <a:endParaRPr lang="en-US" sz="9600" dirty="0">
              <a:solidFill>
                <a:srgbClr val="000000"/>
              </a:solidFill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1861E8F-6824-3843-9A7F-E44C77031CF7}"/>
              </a:ext>
            </a:extLst>
          </p:cNvPr>
          <p:cNvCxnSpPr>
            <a:cxnSpLocks/>
          </p:cNvCxnSpPr>
          <p:nvPr/>
        </p:nvCxnSpPr>
        <p:spPr>
          <a:xfrm>
            <a:off x="-108488" y="6826870"/>
            <a:ext cx="12306609" cy="0"/>
          </a:xfrm>
          <a:prstGeom prst="line">
            <a:avLst/>
          </a:prstGeom>
          <a:ln w="1047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Oval 108">
            <a:extLst>
              <a:ext uri="{FF2B5EF4-FFF2-40B4-BE49-F238E27FC236}">
                <a16:creationId xmlns:a16="http://schemas.microsoft.com/office/drawing/2014/main" id="{1045F33C-A2B4-C448-8DD2-838D76B3B5B5}"/>
              </a:ext>
            </a:extLst>
          </p:cNvPr>
          <p:cNvSpPr/>
          <p:nvPr/>
        </p:nvSpPr>
        <p:spPr>
          <a:xfrm>
            <a:off x="11700625" y="6214222"/>
            <a:ext cx="638176" cy="612648"/>
          </a:xfrm>
          <a:prstGeom prst="ellipse">
            <a:avLst/>
          </a:prstGeom>
          <a:noFill/>
          <a:ln w="793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51F69B-D353-1645-ACE5-9E6AB0BB483B}"/>
              </a:ext>
            </a:extLst>
          </p:cNvPr>
          <p:cNvSpPr txBox="1">
            <a:spLocks/>
          </p:cNvSpPr>
          <p:nvPr/>
        </p:nvSpPr>
        <p:spPr>
          <a:xfrm>
            <a:off x="11747500" y="6305550"/>
            <a:ext cx="520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>
                    <a:tint val="75000"/>
                  </a:srgbClr>
                </a:solidFill>
                <a:latin typeface="Calibri"/>
              </a:rPr>
              <a:t>14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6BF68E-4522-6E41-8B31-B17F364D9889}"/>
              </a:ext>
            </a:extLst>
          </p:cNvPr>
          <p:cNvSpPr/>
          <p:nvPr/>
        </p:nvSpPr>
        <p:spPr>
          <a:xfrm>
            <a:off x="277586" y="1245293"/>
            <a:ext cx="114230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  <a:ea typeface="ＭＳ Ｐゴシック" charset="0"/>
              </a:rPr>
              <a:t>microSE: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  <a:ea typeface="ＭＳ Ｐゴシック" charset="0"/>
              </a:rPr>
              <a:t> Assume that 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|</a:t>
            </a:r>
            <a:r>
              <a:rPr lang="en-US" sz="3200" dirty="0">
                <a:solidFill>
                  <a:prstClr val="black"/>
                </a:solidFill>
                <a:latin typeface="Apple Chancery"/>
                <a:cs typeface="Apple Chancery"/>
              </a:rPr>
              <a:t>T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(28)| = |</a:t>
            </a:r>
            <a:r>
              <a:rPr lang="en-US" sz="3200" dirty="0">
                <a:solidFill>
                  <a:prstClr val="black"/>
                </a:solidFill>
                <a:latin typeface="Apple Chancery"/>
                <a:cs typeface="Apple Chancery"/>
              </a:rPr>
              <a:t>T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(32)|</a:t>
            </a:r>
            <a:endParaRPr lang="en-US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B655A65-896B-4249-8C40-C4221FF95C4B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7712705" y="4928085"/>
            <a:ext cx="991009" cy="373708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1BB8061-2426-2347-B50C-B1CBC1B8E1B5}"/>
              </a:ext>
            </a:extLst>
          </p:cNvPr>
          <p:cNvSpPr/>
          <p:nvPr/>
        </p:nvSpPr>
        <p:spPr>
          <a:xfrm>
            <a:off x="8730792" y="4201413"/>
            <a:ext cx="15584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>
                <a:solidFill>
                  <a:prstClr val="black"/>
                </a:solidFill>
                <a:latin typeface="Calibri" panose="020F0502020204030204"/>
                <a:ea typeface="ＭＳ Ｐゴシック" charset="0"/>
              </a:rPr>
              <a:t>Solution 1:</a:t>
            </a:r>
            <a:endParaRPr lang="en-US" sz="7200" u="sng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0B7F84D-C947-AF47-8FE7-C2EF47D42C7D}"/>
              </a:ext>
            </a:extLst>
          </p:cNvPr>
          <p:cNvCxnSpPr>
            <a:cxnSpLocks/>
          </p:cNvCxnSpPr>
          <p:nvPr/>
        </p:nvCxnSpPr>
        <p:spPr>
          <a:xfrm>
            <a:off x="7712705" y="5514595"/>
            <a:ext cx="1001758" cy="231978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B3EC323-0E97-B940-ADEB-CE310FC76716}"/>
              </a:ext>
            </a:extLst>
          </p:cNvPr>
          <p:cNvSpPr/>
          <p:nvPr/>
        </p:nvSpPr>
        <p:spPr>
          <a:xfrm>
            <a:off x="8730792" y="5320788"/>
            <a:ext cx="15584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>
                <a:solidFill>
                  <a:prstClr val="black"/>
                </a:solidFill>
                <a:latin typeface="Calibri" panose="020F0502020204030204"/>
                <a:ea typeface="ＭＳ Ｐゴシック" charset="0"/>
              </a:rPr>
              <a:t>Solution 2:</a:t>
            </a:r>
            <a:endParaRPr lang="en-US" sz="7200" u="sng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D9B01E-14F1-3C4C-8B25-73B4528D49AF}"/>
              </a:ext>
            </a:extLst>
          </p:cNvPr>
          <p:cNvSpPr txBox="1"/>
          <p:nvPr/>
        </p:nvSpPr>
        <p:spPr>
          <a:xfrm>
            <a:off x="8703714" y="4512586"/>
            <a:ext cx="29969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Compress*(</a:t>
            </a:r>
            <a:r>
              <a:rPr lang="en-US" sz="2400" dirty="0">
                <a:solidFill>
                  <a:prstClr val="black"/>
                </a:solidFill>
                <a:latin typeface="Apple Chancery"/>
                <a:cs typeface="Apple Chancery"/>
              </a:rPr>
              <a:t>C,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Apple Chancery"/>
                <a:cs typeface="Apple Chancery"/>
              </a:rPr>
              <a:t>T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(28) 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pads to the worst-case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AF9CC0-5FAD-1A43-8A8B-869E4897F3B1}"/>
              </a:ext>
            </a:extLst>
          </p:cNvPr>
          <p:cNvSpPr txBox="1"/>
          <p:nvPr/>
        </p:nvSpPr>
        <p:spPr>
          <a:xfrm>
            <a:off x="8703714" y="5700597"/>
            <a:ext cx="28175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Store the overflowed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lists in a local stash</a:t>
            </a:r>
            <a:endParaRPr lang="el-GR" sz="2400" dirty="0">
              <a:solidFill>
                <a:prstClr val="black"/>
              </a:solidFill>
              <a:latin typeface="Calibri" panose="020F0502020204030204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on the client side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689B239-2B5D-4742-8F0D-BB7696B271C2}"/>
              </a:ext>
            </a:extLst>
          </p:cNvPr>
          <p:cNvSpPr/>
          <p:nvPr/>
        </p:nvSpPr>
        <p:spPr>
          <a:xfrm>
            <a:off x="2737757" y="3622810"/>
            <a:ext cx="93146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  <a:ea typeface="ＭＳ Ｐゴシック" charset="0"/>
              </a:rPr>
              <a:t>(2) By leaking the </a:t>
            </a:r>
            <a:r>
              <a:rPr lang="en-US" sz="2400" b="1" dirty="0">
                <a:solidFill>
                  <a:srgbClr val="FF0000"/>
                </a:solidFill>
                <a:ea typeface="ＭＳ Ｐゴシック" charset="0"/>
              </a:rPr>
              <a:t>search pattern</a:t>
            </a:r>
            <a:r>
              <a:rPr lang="en-US" sz="2400" dirty="0">
                <a:solidFill>
                  <a:prstClr val="black"/>
                </a:solidFill>
                <a:ea typeface="ＭＳ Ｐゴシック" charset="0"/>
              </a:rPr>
              <a:t> the adversary knows that </a:t>
            </a:r>
            <a:r>
              <a:rPr lang="en-US" sz="2800" b="1" dirty="0">
                <a:solidFill>
                  <a:prstClr val="black"/>
                </a:solidFill>
                <a:latin typeface="Apple Chancery"/>
                <a:cs typeface="Apple Chancery"/>
              </a:rPr>
              <a:t>T</a:t>
            </a:r>
            <a:r>
              <a:rPr lang="en-US" sz="1100" b="1" dirty="0">
                <a:solidFill>
                  <a:prstClr val="black"/>
                </a:solidFill>
                <a:latin typeface="Apple Chancery"/>
                <a:cs typeface="Apple Chancery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Apple Chancery"/>
                <a:cs typeface="Apple Chancery"/>
              </a:rPr>
              <a:t>’</a:t>
            </a:r>
            <a:r>
              <a:rPr lang="en-US" sz="2800" b="1" dirty="0">
                <a:solidFill>
                  <a:prstClr val="black"/>
                </a:solidFill>
              </a:rPr>
              <a:t>(28) </a:t>
            </a:r>
            <a:r>
              <a:rPr lang="en-US" sz="2400" dirty="0">
                <a:solidFill>
                  <a:prstClr val="black"/>
                </a:solidFill>
              </a:rPr>
              <a:t>and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pple Chancery"/>
                <a:cs typeface="Apple Chancery"/>
              </a:rPr>
              <a:t>T</a:t>
            </a:r>
            <a:r>
              <a:rPr lang="en-US" sz="1100" b="1" dirty="0">
                <a:solidFill>
                  <a:prstClr val="black"/>
                </a:solidFill>
                <a:latin typeface="Apple Chancery"/>
                <a:cs typeface="Apple Chancery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Apple Chancery"/>
                <a:cs typeface="Apple Chancery"/>
              </a:rPr>
              <a:t>’</a:t>
            </a:r>
            <a:r>
              <a:rPr lang="en-US" sz="2800" b="1" dirty="0">
                <a:solidFill>
                  <a:prstClr val="black"/>
                </a:solidFill>
              </a:rPr>
              <a:t>(30)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are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different queries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BA5628-6933-EE4C-B5CF-C7021B01F9A5}"/>
              </a:ext>
            </a:extLst>
          </p:cNvPr>
          <p:cNvSpPr/>
          <p:nvPr/>
        </p:nvSpPr>
        <p:spPr>
          <a:xfrm>
            <a:off x="1964330" y="5591561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457200"/>
            <a:r>
              <a:rPr lang="en-US" sz="2400" dirty="0">
                <a:solidFill>
                  <a:prstClr val="black"/>
                </a:solidFill>
              </a:rPr>
              <a:t>since the </a:t>
            </a:r>
            <a:r>
              <a:rPr lang="en-US" sz="2400" b="1" dirty="0">
                <a:solidFill>
                  <a:srgbClr val="FF0000"/>
                </a:solidFill>
                <a:ea typeface="ＭＳ Ｐゴシック" charset="0"/>
              </a:rPr>
              <a:t>search pattern</a:t>
            </a:r>
            <a:r>
              <a:rPr lang="en-US" sz="2400" dirty="0">
                <a:solidFill>
                  <a:prstClr val="black"/>
                </a:solidFill>
              </a:rPr>
              <a:t> is </a:t>
            </a:r>
            <a:r>
              <a:rPr lang="en-US" sz="2800" b="1" dirty="0">
                <a:solidFill>
                  <a:prstClr val="black"/>
                </a:solidFill>
              </a:rPr>
              <a:t>not</a:t>
            </a:r>
            <a:r>
              <a:rPr lang="en-US" sz="2400" dirty="0">
                <a:solidFill>
                  <a:prstClr val="black"/>
                </a:solidFill>
              </a:rPr>
              <a:t> leaked </a:t>
            </a:r>
            <a:r>
              <a:rPr lang="en-US" sz="2400" b="1" dirty="0">
                <a:solidFill>
                  <a:prstClr val="black"/>
                </a:solidFill>
              </a:rPr>
              <a:t>!!!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91E6F77-7AB2-A44A-9ACC-38D09B4C96FE}"/>
                  </a:ext>
                </a:extLst>
              </p:cNvPr>
              <p:cNvSpPr/>
              <p:nvPr/>
            </p:nvSpPr>
            <p:spPr>
              <a:xfrm>
                <a:off x="6651579" y="1194326"/>
                <a:ext cx="4578497" cy="6508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prstClr val="black"/>
                    </a:solidFill>
                  </a:rPr>
                  <a:t>then</a:t>
                </a:r>
                <a:r>
                  <a:rPr lang="en-US" sz="3200" dirty="0">
                    <a:solidFill>
                      <a:prstClr val="black"/>
                    </a:solidFill>
                  </a:rPr>
                  <a:t> </a:t>
                </a:r>
                <a:r>
                  <a:rPr lang="en-US" sz="3200" b="1" dirty="0">
                    <a:solidFill>
                      <a:prstClr val="black"/>
                    </a:solidFill>
                  </a:rPr>
                  <a:t>|</a:t>
                </a:r>
                <a:r>
                  <a:rPr lang="en-US" sz="3200" b="1" dirty="0">
                    <a:solidFill>
                      <a:prstClr val="black"/>
                    </a:solidFill>
                    <a:latin typeface="Apple Chancery"/>
                    <a:cs typeface="Apple Chancery"/>
                  </a:rPr>
                  <a:t>T</a:t>
                </a:r>
                <a:r>
                  <a:rPr lang="en-US" sz="1200" b="1" dirty="0">
                    <a:solidFill>
                      <a:prstClr val="black"/>
                    </a:solidFill>
                    <a:latin typeface="Apple Chancery"/>
                    <a:cs typeface="Apple Chancery"/>
                  </a:rPr>
                  <a:t> </a:t>
                </a:r>
                <a:r>
                  <a:rPr lang="en-US" sz="3600" b="1" dirty="0">
                    <a:solidFill>
                      <a:prstClr val="black"/>
                    </a:solidFill>
                    <a:latin typeface="Apple Chancery"/>
                    <a:cs typeface="Apple Chancery"/>
                  </a:rPr>
                  <a:t>’</a:t>
                </a:r>
                <a:r>
                  <a:rPr lang="en-US" sz="3200" b="1" dirty="0">
                    <a:solidFill>
                      <a:prstClr val="black"/>
                    </a:solidFill>
                  </a:rPr>
                  <a:t>(28)|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⋛</m:t>
                    </m:r>
                  </m:oMath>
                </a14:m>
                <a:r>
                  <a:rPr lang="en-US" sz="3200" b="1" dirty="0">
                    <a:solidFill>
                      <a:prstClr val="black"/>
                    </a:solidFill>
                  </a:rPr>
                  <a:t> |</a:t>
                </a:r>
                <a:r>
                  <a:rPr lang="en-US" sz="3200" b="1" dirty="0">
                    <a:solidFill>
                      <a:prstClr val="black"/>
                    </a:solidFill>
                    <a:latin typeface="Apple Chancery"/>
                    <a:cs typeface="Apple Chancery"/>
                  </a:rPr>
                  <a:t>T</a:t>
                </a:r>
                <a:r>
                  <a:rPr lang="en-US" sz="1200" b="1" dirty="0">
                    <a:solidFill>
                      <a:prstClr val="black"/>
                    </a:solidFill>
                    <a:latin typeface="Apple Chancery"/>
                    <a:cs typeface="Apple Chancery"/>
                  </a:rPr>
                  <a:t> </a:t>
                </a:r>
                <a:r>
                  <a:rPr lang="en-US" sz="3600" b="1" dirty="0">
                    <a:solidFill>
                      <a:prstClr val="black"/>
                    </a:solidFill>
                    <a:latin typeface="Apple Chancery"/>
                    <a:cs typeface="Apple Chancery"/>
                  </a:rPr>
                  <a:t>’</a:t>
                </a:r>
                <a:r>
                  <a:rPr lang="en-US" sz="3200" b="1" dirty="0">
                    <a:solidFill>
                      <a:prstClr val="black"/>
                    </a:solidFill>
                  </a:rPr>
                  <a:t> (30)|</a:t>
                </a:r>
                <a:endParaRPr lang="en-US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91E6F77-7AB2-A44A-9ACC-38D09B4C96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1579" y="1194326"/>
                <a:ext cx="4578497" cy="650819"/>
              </a:xfrm>
              <a:prstGeom prst="rect">
                <a:avLst/>
              </a:prstGeom>
              <a:blipFill>
                <a:blip r:embed="rId3"/>
                <a:stretch>
                  <a:fillRect l="-2770" t="-11538" r="-277" b="-36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loud Callout 17">
                <a:extLst>
                  <a:ext uri="{FF2B5EF4-FFF2-40B4-BE49-F238E27FC236}">
                    <a16:creationId xmlns:a16="http://schemas.microsoft.com/office/drawing/2014/main" id="{B118CD24-EB8B-B543-8233-A99E3BC08623}"/>
                  </a:ext>
                </a:extLst>
              </p:cNvPr>
              <p:cNvSpPr/>
              <p:nvPr/>
            </p:nvSpPr>
            <p:spPr>
              <a:xfrm>
                <a:off x="5188688" y="2124174"/>
                <a:ext cx="6831025" cy="1095454"/>
              </a:xfrm>
              <a:prstGeom prst="cloudCallout">
                <a:avLst>
                  <a:gd name="adj1" fmla="val -10929"/>
                  <a:gd name="adj2" fmla="val -79904"/>
                </a:avLst>
              </a:prstGeom>
              <a:solidFill>
                <a:sysClr val="window" lastClr="FFFFFF"/>
              </a:solidFill>
              <a:ln w="25400" cap="flat" cmpd="sng" algn="ctr">
                <a:solidFill>
                  <a:schemeClr val="accent1">
                    <a:lumMod val="50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457200">
                  <a:spcBef>
                    <a:spcPts val="600"/>
                  </a:spcBef>
                  <a:defRPr/>
                </a:pPr>
                <a:r>
                  <a:rPr lang="en-US" sz="2000" kern="0" dirty="0">
                    <a:solidFill>
                      <a:prstClr val="black"/>
                    </a:solidFill>
                    <a:ea typeface="ＭＳ Ｐゴシック" charset="0"/>
                  </a:rPr>
                  <a:t>Even for different executions</a:t>
                </a:r>
                <a:endParaRPr lang="en-US" sz="1600" kern="0" dirty="0">
                  <a:solidFill>
                    <a:prstClr val="black"/>
                  </a:solidFill>
                  <a:ea typeface="ＭＳ Ｐゴシック" charset="0"/>
                </a:endParaRPr>
              </a:p>
              <a:p>
                <a:pPr algn="ctr" defTabSz="457200">
                  <a:spcBef>
                    <a:spcPts val="600"/>
                  </a:spcBef>
                  <a:defRPr/>
                </a:pPr>
                <a:r>
                  <a:rPr lang="en-US" sz="2000" b="1" dirty="0">
                    <a:solidFill>
                      <a:srgbClr val="FF0000"/>
                    </a:solidFill>
                  </a:rPr>
                  <a:t>1: 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|</a:t>
                </a:r>
                <a:r>
                  <a:rPr lang="en-US" sz="2000" b="1" dirty="0">
                    <a:solidFill>
                      <a:prstClr val="black"/>
                    </a:solidFill>
                    <a:latin typeface="Apple Chancery"/>
                    <a:cs typeface="Apple Chancery"/>
                  </a:rPr>
                  <a:t>T</a:t>
                </a:r>
                <a:r>
                  <a:rPr lang="en-US" sz="1000" b="1" dirty="0">
                    <a:solidFill>
                      <a:prstClr val="black"/>
                    </a:solidFill>
                    <a:latin typeface="Apple Chancery"/>
                    <a:cs typeface="Apple Chancery"/>
                  </a:rPr>
                  <a:t> </a:t>
                </a:r>
                <a:r>
                  <a:rPr lang="en-US" sz="2400" b="1" dirty="0">
                    <a:solidFill>
                      <a:prstClr val="black"/>
                    </a:solidFill>
                    <a:latin typeface="Apple Chancery"/>
                    <a:cs typeface="Apple Chancery"/>
                  </a:rPr>
                  <a:t>’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(28)|</a:t>
                </a:r>
                <a:r>
                  <a:rPr lang="en-US" sz="2000" b="1" dirty="0">
                    <a:solidFill>
                      <a:prstClr val="black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⋛</m:t>
                    </m:r>
                  </m:oMath>
                </a14:m>
                <a:r>
                  <a:rPr lang="en-US" sz="2000" b="1" dirty="0">
                    <a:solidFill>
                      <a:prstClr val="black"/>
                    </a:solidFill>
                    <a:latin typeface="Apple Chancery"/>
                    <a:cs typeface="Apple Chancery"/>
                  </a:rPr>
                  <a:t> 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2: 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|</a:t>
                </a:r>
                <a:r>
                  <a:rPr lang="en-US" sz="2000" b="1" dirty="0">
                    <a:solidFill>
                      <a:prstClr val="black"/>
                    </a:solidFill>
                    <a:latin typeface="Apple Chancery"/>
                    <a:cs typeface="Apple Chancery"/>
                  </a:rPr>
                  <a:t>T</a:t>
                </a:r>
                <a:r>
                  <a:rPr lang="en-US" sz="2400" b="1" dirty="0">
                    <a:solidFill>
                      <a:prstClr val="black"/>
                    </a:solidFill>
                    <a:latin typeface="Apple Chancery"/>
                    <a:cs typeface="Apple Chancery"/>
                  </a:rPr>
                  <a:t>’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(28)|</a:t>
                </a:r>
                <a:r>
                  <a:rPr lang="en-US" sz="2000" b="1" dirty="0">
                    <a:solidFill>
                      <a:prstClr val="black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⋛</m:t>
                    </m:r>
                  </m:oMath>
                </a14:m>
                <a:r>
                  <a:rPr lang="en-US" sz="2000" b="1" dirty="0">
                    <a:solidFill>
                      <a:prstClr val="black"/>
                    </a:solidFill>
                    <a:latin typeface="Apple Chancery"/>
                    <a:cs typeface="Apple Chancery"/>
                  </a:rPr>
                  <a:t> 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3: 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|</a:t>
                </a:r>
                <a:r>
                  <a:rPr lang="en-US" sz="2000" b="1" dirty="0">
                    <a:solidFill>
                      <a:prstClr val="black"/>
                    </a:solidFill>
                    <a:latin typeface="Apple Chancery"/>
                    <a:cs typeface="Apple Chancery"/>
                  </a:rPr>
                  <a:t>T</a:t>
                </a:r>
                <a:r>
                  <a:rPr lang="en-US" sz="2400" b="1" dirty="0">
                    <a:solidFill>
                      <a:prstClr val="black"/>
                    </a:solidFill>
                    <a:latin typeface="Apple Chancery"/>
                    <a:cs typeface="Apple Chancery"/>
                  </a:rPr>
                  <a:t>’</a:t>
                </a:r>
                <a:r>
                  <a:rPr lang="en-US" sz="2000" b="1" dirty="0">
                    <a:solidFill>
                      <a:prstClr val="black"/>
                    </a:solidFill>
                  </a:rPr>
                  <a:t>(28)|</a:t>
                </a:r>
                <a:r>
                  <a:rPr lang="en-US" sz="2000" b="1" dirty="0">
                    <a:solidFill>
                      <a:prstClr val="black"/>
                    </a:solidFill>
                    <a:ea typeface="Cambria Math" panose="02040503050406030204" pitchFamily="18" charset="0"/>
                  </a:rPr>
                  <a:t> </a:t>
                </a:r>
                <a:endParaRPr lang="en-US" sz="1600" kern="0" dirty="0">
                  <a:solidFill>
                    <a:prstClr val="black"/>
                  </a:solidFill>
                  <a:ea typeface="ＭＳ Ｐゴシック" charset="0"/>
                </a:endParaRPr>
              </a:p>
            </p:txBody>
          </p:sp>
        </mc:Choice>
        <mc:Fallback xmlns="">
          <p:sp>
            <p:nvSpPr>
              <p:cNvPr id="18" name="Cloud Callout 17">
                <a:extLst>
                  <a:ext uri="{FF2B5EF4-FFF2-40B4-BE49-F238E27FC236}">
                    <a16:creationId xmlns:a16="http://schemas.microsoft.com/office/drawing/2014/main" id="{B118CD24-EB8B-B543-8233-A99E3BC086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8688" y="2124174"/>
                <a:ext cx="6831025" cy="1095454"/>
              </a:xfrm>
              <a:prstGeom prst="cloudCallout">
                <a:avLst>
                  <a:gd name="adj1" fmla="val -10929"/>
                  <a:gd name="adj2" fmla="val -79904"/>
                </a:avLst>
              </a:prstGeom>
              <a:blipFill>
                <a:blip r:embed="rId4"/>
                <a:stretch>
                  <a:fillRect/>
                </a:stretch>
              </a:blipFill>
              <a:ln w="25400" cap="flat" cmpd="sng" algn="ctr">
                <a:solidFill>
                  <a:schemeClr val="accent1">
                    <a:lumMod val="50000"/>
                  </a:scheme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62A3028C-784E-4D42-9279-5451D71DAAB5}"/>
              </a:ext>
            </a:extLst>
          </p:cNvPr>
          <p:cNvSpPr/>
          <p:nvPr/>
        </p:nvSpPr>
        <p:spPr>
          <a:xfrm>
            <a:off x="8513312" y="402793"/>
            <a:ext cx="32341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ea typeface="ＭＳ Ｐゴシック" charset="0"/>
              </a:rPr>
              <a:t>?Security Issues?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586C26-4BC9-2F43-97F4-06978714603C}"/>
              </a:ext>
            </a:extLst>
          </p:cNvPr>
          <p:cNvSpPr/>
          <p:nvPr/>
        </p:nvSpPr>
        <p:spPr>
          <a:xfrm>
            <a:off x="323013" y="3218842"/>
            <a:ext cx="11696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prstClr val="black"/>
                </a:solidFill>
                <a:ea typeface="ＭＳ Ｐゴシック" charset="0"/>
              </a:rPr>
              <a:t>No security issues:</a:t>
            </a:r>
            <a:r>
              <a:rPr lang="en-US" sz="2400" dirty="0">
                <a:solidFill>
                  <a:prstClr val="black"/>
                </a:solidFill>
                <a:ea typeface="ＭＳ Ｐゴシック" charset="0"/>
              </a:rPr>
              <a:t> (1) The distribution of the ids in all of these cases is the same (uniform)</a:t>
            </a:r>
            <a:endParaRPr lang="en-US" sz="24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426A79A-BCA2-0341-902C-B46F87868F8D}"/>
                  </a:ext>
                </a:extLst>
              </p:cNvPr>
              <p:cNvSpPr/>
              <p:nvPr/>
            </p:nvSpPr>
            <p:spPr>
              <a:xfrm>
                <a:off x="277586" y="5072573"/>
                <a:ext cx="11423039" cy="6508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/>
                <a:r>
                  <a:rPr lang="en-US" sz="2800" b="1" dirty="0">
                    <a:solidFill>
                      <a:prstClr val="black"/>
                    </a:solidFill>
                    <a:latin typeface="Calibri" panose="020F0502020204030204"/>
                    <a:ea typeface="ＭＳ Ｐゴシック" charset="0"/>
                  </a:rPr>
                  <a:t>microOSE:</a:t>
                </a:r>
                <a:r>
                  <a:rPr lang="en-US" sz="2800" dirty="0">
                    <a:solidFill>
                      <a:prstClr val="black"/>
                    </a:solidFill>
                    <a:latin typeface="Calibri" panose="020F0502020204030204"/>
                    <a:ea typeface="ＭＳ Ｐゴシック" charset="0"/>
                  </a:rPr>
                  <a:t> </a:t>
                </a:r>
                <a:r>
                  <a:rPr lang="en-US" sz="3200" b="1" dirty="0">
                    <a:solidFill>
                      <a:prstClr val="black"/>
                    </a:solidFill>
                  </a:rPr>
                  <a:t>|</a:t>
                </a:r>
                <a:r>
                  <a:rPr lang="en-US" sz="3200" b="1" dirty="0">
                    <a:solidFill>
                      <a:prstClr val="black"/>
                    </a:solidFill>
                    <a:latin typeface="Apple Chancery"/>
                    <a:cs typeface="Apple Chancery"/>
                  </a:rPr>
                  <a:t>T</a:t>
                </a:r>
                <a:r>
                  <a:rPr lang="en-US" sz="1200" b="1" dirty="0">
                    <a:solidFill>
                      <a:prstClr val="black"/>
                    </a:solidFill>
                    <a:latin typeface="Apple Chancery"/>
                    <a:cs typeface="Apple Chancery"/>
                  </a:rPr>
                  <a:t> </a:t>
                </a:r>
                <a:r>
                  <a:rPr lang="en-US" sz="3600" b="1" dirty="0">
                    <a:solidFill>
                      <a:prstClr val="black"/>
                    </a:solidFill>
                    <a:latin typeface="Apple Chancery"/>
                    <a:cs typeface="Apple Chancery"/>
                  </a:rPr>
                  <a:t>’</a:t>
                </a:r>
                <a:r>
                  <a:rPr lang="en-US" sz="3200" b="1" dirty="0">
                    <a:solidFill>
                      <a:prstClr val="black"/>
                    </a:solidFill>
                  </a:rPr>
                  <a:t>(28)|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dirty="0" smtClean="0">
                        <a:solidFill>
                          <a:prstClr val="black"/>
                        </a:solidFill>
                        <a:ea typeface="ＭＳ Ｐゴシック" charset="0"/>
                      </a:rPr>
                      <m:t>has</m:t>
                    </m:r>
                    <m:r>
                      <m:rPr>
                        <m:nor/>
                      </m:rPr>
                      <a:rPr lang="en-US" sz="2800" i="0" dirty="0" smtClean="0">
                        <a:solidFill>
                          <a:prstClr val="black"/>
                        </a:solidFill>
                        <a:ea typeface="ＭＳ Ｐゴシック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 dirty="0" smtClean="0">
                        <a:solidFill>
                          <a:prstClr val="black"/>
                        </a:solidFill>
                        <a:ea typeface="ＭＳ Ｐゴシック" charset="0"/>
                      </a:rPr>
                      <m:t>to</m:t>
                    </m:r>
                    <m:r>
                      <m:rPr>
                        <m:nor/>
                      </m:rPr>
                      <a:rPr lang="en-US" sz="2800" i="0" dirty="0" smtClean="0">
                        <a:solidFill>
                          <a:prstClr val="black"/>
                        </a:solidFill>
                        <a:ea typeface="ＭＳ Ｐゴシック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 dirty="0" smtClean="0">
                        <a:solidFill>
                          <a:prstClr val="black"/>
                        </a:solidFill>
                        <a:ea typeface="ＭＳ Ｐゴシック" charset="0"/>
                      </a:rPr>
                      <m:t>be</m:t>
                    </m:r>
                    <m:r>
                      <m:rPr>
                        <m:nor/>
                      </m:rPr>
                      <a:rPr lang="en-US" sz="2800" i="0" dirty="0" smtClean="0">
                        <a:solidFill>
                          <a:prstClr val="black"/>
                        </a:solidFill>
                        <a:ea typeface="ＭＳ Ｐゴシック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 dirty="0" smtClean="0">
                        <a:solidFill>
                          <a:prstClr val="black"/>
                        </a:solidFill>
                        <a:ea typeface="ＭＳ Ｐゴシック" charset="0"/>
                      </a:rPr>
                      <m:t>equal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prstClr val="black"/>
                        </a:solidFill>
                        <a:ea typeface="ＭＳ Ｐゴシック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prstClr val="black"/>
                        </a:solidFill>
                        <a:ea typeface="ＭＳ Ｐゴシック" charset="0"/>
                      </a:rPr>
                      <m:t>to</m:t>
                    </m:r>
                  </m:oMath>
                </a14:m>
                <a:r>
                  <a:rPr lang="en-US" sz="3200" b="1" dirty="0">
                    <a:solidFill>
                      <a:prstClr val="black"/>
                    </a:solidFill>
                  </a:rPr>
                  <a:t>|</a:t>
                </a:r>
                <a:r>
                  <a:rPr lang="en-US" sz="3200" b="1" dirty="0">
                    <a:solidFill>
                      <a:prstClr val="black"/>
                    </a:solidFill>
                    <a:latin typeface="Apple Chancery"/>
                    <a:cs typeface="Apple Chancery"/>
                  </a:rPr>
                  <a:t>T</a:t>
                </a:r>
                <a:r>
                  <a:rPr lang="en-US" sz="1200" b="1" dirty="0">
                    <a:solidFill>
                      <a:prstClr val="black"/>
                    </a:solidFill>
                    <a:latin typeface="Apple Chancery"/>
                    <a:cs typeface="Apple Chancery"/>
                  </a:rPr>
                  <a:t> </a:t>
                </a:r>
                <a:r>
                  <a:rPr lang="en-US" sz="3600" b="1" dirty="0">
                    <a:solidFill>
                      <a:prstClr val="black"/>
                    </a:solidFill>
                    <a:latin typeface="Apple Chancery"/>
                    <a:cs typeface="Apple Chancery"/>
                  </a:rPr>
                  <a:t>’</a:t>
                </a:r>
                <a:r>
                  <a:rPr lang="en-US" sz="3200" b="1" dirty="0">
                    <a:solidFill>
                      <a:prstClr val="black"/>
                    </a:solidFill>
                  </a:rPr>
                  <a:t> (30)| </a:t>
                </a:r>
                <a:endParaRPr lang="en-US" sz="3200" b="1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426A79A-BCA2-0341-902C-B46F87868F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586" y="5072573"/>
                <a:ext cx="11423039" cy="650819"/>
              </a:xfrm>
              <a:prstGeom prst="rect">
                <a:avLst/>
              </a:prstGeom>
              <a:blipFill>
                <a:blip r:embed="rId5"/>
                <a:stretch>
                  <a:fillRect l="-1000" t="-11321" b="-32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788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0"/>
    </mc:Choice>
    <mc:Fallback xmlns="">
      <p:transition spd="slow" advTm="7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2" grpId="0"/>
      <p:bldP spid="3" grpId="0"/>
      <p:bldP spid="4" grpId="0"/>
      <p:bldP spid="18" grpId="0" animBg="1"/>
      <p:bldP spid="19" grpId="0"/>
      <p:bldP spid="19" grpId="1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4">
            <a:extLst>
              <a:ext uri="{FF2B5EF4-FFF2-40B4-BE49-F238E27FC236}">
                <a16:creationId xmlns:a16="http://schemas.microsoft.com/office/drawing/2014/main" id="{9602AF86-E8CA-0F48-8BEA-9597D98502B6}"/>
              </a:ext>
            </a:extLst>
          </p:cNvPr>
          <p:cNvSpPr txBox="1">
            <a:spLocks/>
          </p:cNvSpPr>
          <p:nvPr/>
        </p:nvSpPr>
        <p:spPr bwMode="auto">
          <a:xfrm>
            <a:off x="495300" y="381000"/>
            <a:ext cx="11696700" cy="37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n-lt"/>
                <a:ea typeface="ＭＳ Ｐゴシック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>
              <a:defRPr/>
            </a:pPr>
            <a:r>
              <a:rPr lang="en-US" dirty="0">
                <a:ea typeface="宋体" pitchFamily="2" charset="-122"/>
              </a:rPr>
              <a:t>Experiments - Setup </a:t>
            </a:r>
            <a:endParaRPr lang="en-US" sz="9600" dirty="0">
              <a:solidFill>
                <a:srgbClr val="000000"/>
              </a:solidFill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1861E8F-6824-3843-9A7F-E44C77031CF7}"/>
              </a:ext>
            </a:extLst>
          </p:cNvPr>
          <p:cNvCxnSpPr>
            <a:cxnSpLocks/>
          </p:cNvCxnSpPr>
          <p:nvPr/>
        </p:nvCxnSpPr>
        <p:spPr>
          <a:xfrm>
            <a:off x="-108488" y="6826870"/>
            <a:ext cx="12306609" cy="0"/>
          </a:xfrm>
          <a:prstGeom prst="line">
            <a:avLst/>
          </a:prstGeom>
          <a:ln w="1047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Oval 108">
            <a:extLst>
              <a:ext uri="{FF2B5EF4-FFF2-40B4-BE49-F238E27FC236}">
                <a16:creationId xmlns:a16="http://schemas.microsoft.com/office/drawing/2014/main" id="{1045F33C-A2B4-C448-8DD2-838D76B3B5B5}"/>
              </a:ext>
            </a:extLst>
          </p:cNvPr>
          <p:cNvSpPr/>
          <p:nvPr/>
        </p:nvSpPr>
        <p:spPr>
          <a:xfrm>
            <a:off x="11700625" y="6214222"/>
            <a:ext cx="638176" cy="612648"/>
          </a:xfrm>
          <a:prstGeom prst="ellipse">
            <a:avLst/>
          </a:prstGeom>
          <a:noFill/>
          <a:ln w="793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750D35-A20D-3446-8B3B-482C0E3B998D}"/>
              </a:ext>
            </a:extLst>
          </p:cNvPr>
          <p:cNvSpPr txBox="1"/>
          <p:nvPr/>
        </p:nvSpPr>
        <p:spPr>
          <a:xfrm>
            <a:off x="495300" y="1185902"/>
            <a:ext cx="112522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ea typeface="ＭＳ Ｐゴシック" charset="0"/>
              </a:rPr>
              <a:t>Used black-box SE</a:t>
            </a:r>
            <a:r>
              <a:rPr lang="en-US" sz="2800" b="1" dirty="0">
                <a:solidFill>
                  <a:srgbClr val="000000"/>
                </a:solidFill>
                <a:ea typeface="ＭＳ Ｐゴシック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ea typeface="ＭＳ Ｐゴシック" charset="0"/>
              </a:rPr>
              <a:t>scheme is</a:t>
            </a:r>
            <a:r>
              <a:rPr lang="en-US" sz="2800" b="1" dirty="0">
                <a:solidFill>
                  <a:srgbClr val="000000"/>
                </a:solidFill>
                <a:ea typeface="ＭＳ Ｐゴシック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a typeface="ＭＳ Ｐゴシック" charset="0"/>
              </a:rPr>
              <a:t>PiBas</a:t>
            </a:r>
            <a:r>
              <a:rPr lang="en-US" sz="2800" i="1" dirty="0">
                <a:solidFill>
                  <a:srgbClr val="000000"/>
                </a:solidFill>
                <a:ea typeface="ＭＳ Ｐゴシック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ea typeface="ＭＳ Ｐゴシック" charset="0"/>
              </a:rPr>
              <a:t>(Cash et al. [CJS+14])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ea typeface="ＭＳ Ｐゴシック" charset="0"/>
                <a:sym typeface="Wingdings" pitchFamily="2" charset="2"/>
              </a:rPr>
              <a:t> </a:t>
            </a:r>
            <a:r>
              <a:rPr lang="en-US" sz="2800" b="1" dirty="0" err="1">
                <a:solidFill>
                  <a:srgbClr val="000000"/>
                </a:solidFill>
                <a:ea typeface="ＭＳ Ｐゴシック" charset="0"/>
                <a:sym typeface="Wingdings" pitchFamily="2" charset="2"/>
              </a:rPr>
              <a:t>microSE</a:t>
            </a:r>
            <a:r>
              <a:rPr lang="en-US" sz="2800" dirty="0">
                <a:solidFill>
                  <a:srgbClr val="000000"/>
                </a:solidFill>
                <a:ea typeface="ＭＳ Ｐゴシック" charset="0"/>
                <a:sym typeface="Wingdings" pitchFamily="2" charset="2"/>
              </a:rPr>
              <a:t>(</a:t>
            </a:r>
            <a:r>
              <a:rPr lang="en-US" sz="2800" b="1" dirty="0" err="1">
                <a:solidFill>
                  <a:srgbClr val="000000"/>
                </a:solidFill>
                <a:ea typeface="ＭＳ Ｐゴシック" charset="0"/>
                <a:sym typeface="Wingdings" pitchFamily="2" charset="2"/>
              </a:rPr>
              <a:t>PiBas</a:t>
            </a:r>
            <a:r>
              <a:rPr lang="en-US" sz="2800" dirty="0">
                <a:solidFill>
                  <a:srgbClr val="000000"/>
                </a:solidFill>
                <a:ea typeface="ＭＳ Ｐゴシック" charset="0"/>
                <a:sym typeface="Wingdings" pitchFamily="2" charset="2"/>
              </a:rPr>
              <a:t>)</a:t>
            </a:r>
            <a:endParaRPr lang="en-US" sz="2800" i="1" dirty="0">
              <a:solidFill>
                <a:srgbClr val="000000"/>
              </a:solidFill>
              <a:ea typeface="ＭＳ Ｐゴシック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000000"/>
              </a:solidFill>
              <a:ea typeface="ＭＳ Ｐゴシック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ea typeface="ＭＳ Ｐゴシック" charset="0"/>
              </a:rPr>
              <a:t> Used black-box ORAM scheme is </a:t>
            </a:r>
            <a:r>
              <a:rPr lang="en-US" sz="2800" dirty="0" err="1">
                <a:solidFill>
                  <a:srgbClr val="000000"/>
                </a:solidFill>
                <a:ea typeface="ＭＳ Ｐゴシック" charset="0"/>
              </a:rPr>
              <a:t>PathORAM</a:t>
            </a:r>
            <a:r>
              <a:rPr lang="en-US" sz="2800" dirty="0">
                <a:solidFill>
                  <a:srgbClr val="000000"/>
                </a:solidFill>
                <a:ea typeface="ＭＳ Ｐゴシック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ea typeface="ＭＳ Ｐゴシック" charset="0"/>
              </a:rPr>
              <a:t>Stefanov</a:t>
            </a:r>
            <a:r>
              <a:rPr lang="en-US" sz="2800" dirty="0">
                <a:solidFill>
                  <a:srgbClr val="000000"/>
                </a:solidFill>
                <a:ea typeface="ＭＳ Ｐゴシック" charset="0"/>
              </a:rPr>
              <a:t> et al. [SDS+12])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ea typeface="ＭＳ Ｐゴシック" charset="0"/>
                <a:sym typeface="Wingdings" pitchFamily="2" charset="2"/>
              </a:rPr>
              <a:t> </a:t>
            </a:r>
            <a:r>
              <a:rPr lang="en-US" sz="2800" b="1" dirty="0" err="1">
                <a:solidFill>
                  <a:srgbClr val="000000"/>
                </a:solidFill>
                <a:ea typeface="ＭＳ Ｐゴシック" charset="0"/>
              </a:rPr>
              <a:t>microOSE</a:t>
            </a:r>
            <a:r>
              <a:rPr lang="en-US" sz="2800" b="1" dirty="0">
                <a:solidFill>
                  <a:srgbClr val="000000"/>
                </a:solidFill>
                <a:ea typeface="ＭＳ Ｐゴシック" charset="0"/>
              </a:rPr>
              <a:t>(</a:t>
            </a:r>
            <a:r>
              <a:rPr lang="en-US" sz="2800" b="1" dirty="0" err="1">
                <a:solidFill>
                  <a:srgbClr val="000000"/>
                </a:solidFill>
                <a:ea typeface="ＭＳ Ｐゴシック" charset="0"/>
              </a:rPr>
              <a:t>PathORAM</a:t>
            </a:r>
            <a:r>
              <a:rPr lang="en-US" sz="2800" b="1" dirty="0">
                <a:solidFill>
                  <a:srgbClr val="000000"/>
                </a:solidFill>
                <a:ea typeface="ＭＳ Ｐゴシック" charset="0"/>
              </a:rPr>
              <a:t>) + Solution 2</a:t>
            </a:r>
            <a:r>
              <a:rPr lang="en-US" sz="2800" dirty="0">
                <a:solidFill>
                  <a:srgbClr val="FF0000"/>
                </a:solidFill>
              </a:rPr>
              <a:t>*</a:t>
            </a:r>
            <a:r>
              <a:rPr lang="en-US" sz="2800" b="1" dirty="0">
                <a:solidFill>
                  <a:srgbClr val="000000"/>
                </a:solidFill>
                <a:ea typeface="ＭＳ Ｐゴシック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000000"/>
              </a:solidFill>
              <a:ea typeface="ＭＳ Ｐゴシック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ea typeface="ＭＳ Ｐゴシック" charset="0"/>
              </a:rPr>
              <a:t>Java implementation using </a:t>
            </a:r>
            <a:r>
              <a:rPr lang="en-US" sz="2800" dirty="0" err="1">
                <a:solidFill>
                  <a:srgbClr val="000000"/>
                </a:solidFill>
                <a:ea typeface="ＭＳ Ｐゴシック" charset="0"/>
              </a:rPr>
              <a:t>JavaX.crypto</a:t>
            </a:r>
            <a:r>
              <a:rPr lang="en-US" sz="2800" dirty="0">
                <a:solidFill>
                  <a:srgbClr val="000000"/>
                </a:solidFill>
                <a:ea typeface="ＭＳ Ｐゴシック" charset="0"/>
              </a:rPr>
              <a:t> and Bouncy Castle libraries</a:t>
            </a:r>
            <a:br>
              <a:rPr lang="en-US" sz="2800" dirty="0">
                <a:solidFill>
                  <a:srgbClr val="000000"/>
                </a:solidFill>
                <a:ea typeface="ＭＳ Ｐゴシック" charset="0"/>
              </a:rPr>
            </a:br>
            <a:endParaRPr lang="en-US" sz="2800" dirty="0">
              <a:solidFill>
                <a:srgbClr val="000000"/>
              </a:solidFill>
              <a:ea typeface="ＭＳ Ｐゴシック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/>
              <a:t>  64bit machine with Intel Xeon E5-2676v3 with 64GB RAM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65AE848-48AB-2843-B360-8F865F3B3BC2}"/>
              </a:ext>
            </a:extLst>
          </p:cNvPr>
          <p:cNvSpPr txBox="1">
            <a:spLocks/>
          </p:cNvSpPr>
          <p:nvPr/>
        </p:nvSpPr>
        <p:spPr>
          <a:xfrm>
            <a:off x="11747500" y="6305550"/>
            <a:ext cx="520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83B2BC-B481-7A4C-AFC8-B0A4EAF7C11B}"/>
              </a:ext>
            </a:extLst>
          </p:cNvPr>
          <p:cNvSpPr/>
          <p:nvPr/>
        </p:nvSpPr>
        <p:spPr>
          <a:xfrm>
            <a:off x="658586" y="6214222"/>
            <a:ext cx="95457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*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Local stash for solution 2 was always smaller than the stash of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PathORAM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68143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0"/>
    </mc:Choice>
    <mc:Fallback xmlns="">
      <p:transition spd="slow" advTm="726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4">
            <a:extLst>
              <a:ext uri="{FF2B5EF4-FFF2-40B4-BE49-F238E27FC236}">
                <a16:creationId xmlns:a16="http://schemas.microsoft.com/office/drawing/2014/main" id="{9602AF86-E8CA-0F48-8BEA-9597D98502B6}"/>
              </a:ext>
            </a:extLst>
          </p:cNvPr>
          <p:cNvSpPr txBox="1">
            <a:spLocks/>
          </p:cNvSpPr>
          <p:nvPr/>
        </p:nvSpPr>
        <p:spPr bwMode="auto">
          <a:xfrm>
            <a:off x="495300" y="381000"/>
            <a:ext cx="11696700" cy="37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n-lt"/>
                <a:ea typeface="ＭＳ Ｐゴシック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>
              <a:defRPr/>
            </a:pPr>
            <a:r>
              <a:rPr lang="en-US" dirty="0">
                <a:ea typeface="宋体" pitchFamily="2" charset="-122"/>
              </a:rPr>
              <a:t>Experiments - Datasets</a:t>
            </a:r>
            <a:endParaRPr lang="en-US" sz="9600" dirty="0">
              <a:solidFill>
                <a:srgbClr val="000000"/>
              </a:solidFill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1861E8F-6824-3843-9A7F-E44C77031CF7}"/>
              </a:ext>
            </a:extLst>
          </p:cNvPr>
          <p:cNvCxnSpPr>
            <a:cxnSpLocks/>
          </p:cNvCxnSpPr>
          <p:nvPr/>
        </p:nvCxnSpPr>
        <p:spPr>
          <a:xfrm>
            <a:off x="-108488" y="6826870"/>
            <a:ext cx="12306609" cy="0"/>
          </a:xfrm>
          <a:prstGeom prst="line">
            <a:avLst/>
          </a:prstGeom>
          <a:ln w="1047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Oval 108">
            <a:extLst>
              <a:ext uri="{FF2B5EF4-FFF2-40B4-BE49-F238E27FC236}">
                <a16:creationId xmlns:a16="http://schemas.microsoft.com/office/drawing/2014/main" id="{1045F33C-A2B4-C448-8DD2-838D76B3B5B5}"/>
              </a:ext>
            </a:extLst>
          </p:cNvPr>
          <p:cNvSpPr/>
          <p:nvPr/>
        </p:nvSpPr>
        <p:spPr>
          <a:xfrm>
            <a:off x="11700625" y="6214222"/>
            <a:ext cx="638176" cy="612648"/>
          </a:xfrm>
          <a:prstGeom prst="ellipse">
            <a:avLst/>
          </a:prstGeom>
          <a:noFill/>
          <a:ln w="793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750D35-A20D-3446-8B3B-482C0E3B998D}"/>
              </a:ext>
            </a:extLst>
          </p:cNvPr>
          <p:cNvSpPr txBox="1"/>
          <p:nvPr/>
        </p:nvSpPr>
        <p:spPr>
          <a:xfrm>
            <a:off x="448425" y="1139764"/>
            <a:ext cx="1125220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u="sng" dirty="0">
                <a:solidFill>
                  <a:srgbClr val="000000"/>
                </a:solidFill>
                <a:ea typeface="ＭＳ Ｐゴシック" charset="0"/>
              </a:rPr>
              <a:t>Database Search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ea typeface="ＭＳ Ｐゴシック" charset="0"/>
              </a:rPr>
              <a:t>Chicago crime incidents dataset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ea typeface="ＭＳ Ｐゴシック" charset="0"/>
              </a:rPr>
              <a:t>6,123,276 records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ea typeface="ＭＳ Ｐゴシック" charset="0"/>
              </a:rPr>
              <a:t>22 attributes with different distributions:</a:t>
            </a:r>
          </a:p>
          <a:p>
            <a:pPr lvl="2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ea typeface="ＭＳ Ｐゴシック" charset="0"/>
              </a:rPr>
              <a:t>ID, Case Number, Date, Block, ICR, Primary Type, Description, </a:t>
            </a:r>
            <a:br>
              <a:rPr lang="en-US" sz="2000" dirty="0">
                <a:solidFill>
                  <a:srgbClr val="000000"/>
                </a:solidFill>
                <a:ea typeface="ＭＳ Ｐゴシック" charset="0"/>
              </a:rPr>
            </a:br>
            <a:r>
              <a:rPr lang="en-US" sz="2000" dirty="0">
                <a:solidFill>
                  <a:srgbClr val="000000"/>
                </a:solidFill>
                <a:ea typeface="ＭＳ Ｐゴシック" charset="0"/>
              </a:rPr>
              <a:t>Location Description, Arrest, Domestic, Beat, District, Ward,</a:t>
            </a:r>
          </a:p>
          <a:p>
            <a:pPr lvl="2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ea typeface="ＭＳ Ｐゴシック" charset="0"/>
              </a:rPr>
              <a:t>Community Area, FBI Code, X Coordinate, Y Coordinate, Year,</a:t>
            </a:r>
          </a:p>
          <a:p>
            <a:pPr lvl="2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ea typeface="ＭＳ Ｐゴシック" charset="0"/>
              </a:rPr>
              <a:t>Updated On, Latitude, Longitude, Location.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u="sng" dirty="0">
              <a:solidFill>
                <a:srgbClr val="000000"/>
              </a:solidFill>
              <a:ea typeface="ＭＳ Ｐゴシック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u="sng" dirty="0">
                <a:solidFill>
                  <a:srgbClr val="000000"/>
                </a:solidFill>
                <a:ea typeface="ＭＳ Ｐゴシック" charset="0"/>
              </a:rPr>
              <a:t>Keyword Search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ea typeface="ＭＳ Ｐゴシック" charset="0"/>
              </a:rPr>
              <a:t>Enron email dataset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ea typeface="ＭＳ Ｐゴシック" charset="0"/>
              </a:rPr>
              <a:t>30,109 emails of 150 employees of the Enron corporation sent between 2000-2002</a:t>
            </a:r>
          </a:p>
          <a:p>
            <a:pPr lvl="2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7136368-6C2B-624A-9178-AB81C3031837}"/>
              </a:ext>
            </a:extLst>
          </p:cNvPr>
          <p:cNvSpPr txBox="1">
            <a:spLocks/>
          </p:cNvSpPr>
          <p:nvPr/>
        </p:nvSpPr>
        <p:spPr>
          <a:xfrm>
            <a:off x="11747500" y="6305550"/>
            <a:ext cx="520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7377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0"/>
    </mc:Choice>
    <mc:Fallback xmlns="">
      <p:transition spd="slow" advTm="726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4">
            <a:extLst>
              <a:ext uri="{FF2B5EF4-FFF2-40B4-BE49-F238E27FC236}">
                <a16:creationId xmlns:a16="http://schemas.microsoft.com/office/drawing/2014/main" id="{9602AF86-E8CA-0F48-8BEA-9597D98502B6}"/>
              </a:ext>
            </a:extLst>
          </p:cNvPr>
          <p:cNvSpPr txBox="1">
            <a:spLocks/>
          </p:cNvSpPr>
          <p:nvPr/>
        </p:nvSpPr>
        <p:spPr bwMode="auto">
          <a:xfrm>
            <a:off x="495300" y="381000"/>
            <a:ext cx="11696700" cy="37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n-lt"/>
                <a:ea typeface="ＭＳ Ｐゴシック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>
              <a:defRPr/>
            </a:pPr>
            <a:r>
              <a:rPr lang="en-US" dirty="0">
                <a:ea typeface="宋体" pitchFamily="2" charset="-122"/>
              </a:rPr>
              <a:t>Experiments – Setup Costs</a:t>
            </a:r>
            <a:endParaRPr lang="en-US" sz="9600" dirty="0">
              <a:solidFill>
                <a:srgbClr val="000000"/>
              </a:solidFill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1861E8F-6824-3843-9A7F-E44C77031CF7}"/>
              </a:ext>
            </a:extLst>
          </p:cNvPr>
          <p:cNvCxnSpPr>
            <a:cxnSpLocks/>
          </p:cNvCxnSpPr>
          <p:nvPr/>
        </p:nvCxnSpPr>
        <p:spPr>
          <a:xfrm>
            <a:off x="-108488" y="6826870"/>
            <a:ext cx="12306609" cy="0"/>
          </a:xfrm>
          <a:prstGeom prst="line">
            <a:avLst/>
          </a:prstGeom>
          <a:ln w="1047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77477BAD-0E8A-CD46-A545-9D74B411E7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491" y="1380695"/>
            <a:ext cx="9700783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1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0"/>
    </mc:Choice>
    <mc:Fallback xmlns="">
      <p:transition spd="slow" advTm="726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831A00-41CE-F941-9051-7855F30177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5707" y="1380695"/>
            <a:ext cx="9756478" cy="4323600"/>
          </a:xfrm>
          <a:prstGeom prst="rect">
            <a:avLst/>
          </a:prstGeom>
        </p:spPr>
      </p:pic>
      <p:sp>
        <p:nvSpPr>
          <p:cNvPr id="31" name="Title 4">
            <a:extLst>
              <a:ext uri="{FF2B5EF4-FFF2-40B4-BE49-F238E27FC236}">
                <a16:creationId xmlns:a16="http://schemas.microsoft.com/office/drawing/2014/main" id="{9602AF86-E8CA-0F48-8BEA-9597D98502B6}"/>
              </a:ext>
            </a:extLst>
          </p:cNvPr>
          <p:cNvSpPr txBox="1">
            <a:spLocks/>
          </p:cNvSpPr>
          <p:nvPr/>
        </p:nvSpPr>
        <p:spPr bwMode="auto">
          <a:xfrm>
            <a:off x="495300" y="381000"/>
            <a:ext cx="11696700" cy="37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n-lt"/>
                <a:ea typeface="ＭＳ Ｐゴシック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>
              <a:defRPr/>
            </a:pPr>
            <a:r>
              <a:rPr lang="en-US" dirty="0">
                <a:ea typeface="宋体" pitchFamily="2" charset="-122"/>
              </a:rPr>
              <a:t>Experiments – Keyword Search </a:t>
            </a:r>
            <a:endParaRPr lang="en-US" sz="9600" dirty="0">
              <a:solidFill>
                <a:srgbClr val="000000"/>
              </a:solidFill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1861E8F-6824-3843-9A7F-E44C77031CF7}"/>
              </a:ext>
            </a:extLst>
          </p:cNvPr>
          <p:cNvCxnSpPr>
            <a:cxnSpLocks/>
          </p:cNvCxnSpPr>
          <p:nvPr/>
        </p:nvCxnSpPr>
        <p:spPr>
          <a:xfrm>
            <a:off x="-108488" y="6826870"/>
            <a:ext cx="12306609" cy="0"/>
          </a:xfrm>
          <a:prstGeom prst="line">
            <a:avLst/>
          </a:prstGeom>
          <a:ln w="1047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Oval 108">
            <a:extLst>
              <a:ext uri="{FF2B5EF4-FFF2-40B4-BE49-F238E27FC236}">
                <a16:creationId xmlns:a16="http://schemas.microsoft.com/office/drawing/2014/main" id="{1045F33C-A2B4-C448-8DD2-838D76B3B5B5}"/>
              </a:ext>
            </a:extLst>
          </p:cNvPr>
          <p:cNvSpPr/>
          <p:nvPr/>
        </p:nvSpPr>
        <p:spPr>
          <a:xfrm>
            <a:off x="11700625" y="6214222"/>
            <a:ext cx="638176" cy="612648"/>
          </a:xfrm>
          <a:prstGeom prst="ellipse">
            <a:avLst/>
          </a:prstGeom>
          <a:noFill/>
          <a:ln w="793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460D35-54D8-AE47-8CA6-DFE58F8289FE}"/>
              </a:ext>
            </a:extLst>
          </p:cNvPr>
          <p:cNvSpPr/>
          <p:nvPr/>
        </p:nvSpPr>
        <p:spPr>
          <a:xfrm>
            <a:off x="1754257" y="5786729"/>
            <a:ext cx="85811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altLang="zh-CN" sz="2800" dirty="0"/>
              <a:t>Both </a:t>
            </a:r>
            <a:r>
              <a:rPr lang="en-US" sz="2800" b="1" dirty="0" err="1"/>
              <a:t>microSE</a:t>
            </a:r>
            <a:r>
              <a:rPr lang="en-US" sz="2800" b="1" dirty="0">
                <a:solidFill>
                  <a:schemeClr val="tx2"/>
                </a:solidFill>
              </a:rPr>
              <a:t>(</a:t>
            </a:r>
            <a:r>
              <a:rPr lang="en-US" altLang="zh-CN" sz="2800" dirty="0" err="1"/>
              <a:t>PiBas</a:t>
            </a:r>
            <a:r>
              <a:rPr lang="en-US" sz="2800" b="1" dirty="0">
                <a:solidFill>
                  <a:schemeClr val="tx2"/>
                </a:solidFill>
              </a:rPr>
              <a:t>) </a:t>
            </a:r>
            <a:r>
              <a:rPr lang="en-US" altLang="zh-CN" sz="2800" dirty="0"/>
              <a:t>and </a:t>
            </a:r>
            <a:r>
              <a:rPr lang="en-US" sz="2800" b="1" dirty="0" err="1"/>
              <a:t>microOSE</a:t>
            </a:r>
            <a:r>
              <a:rPr lang="en-US" sz="2800" b="1" dirty="0">
                <a:solidFill>
                  <a:schemeClr val="tx2"/>
                </a:solidFill>
              </a:rPr>
              <a:t>(</a:t>
            </a:r>
            <a:r>
              <a:rPr lang="en-US" altLang="zh-CN" sz="2800" dirty="0" err="1"/>
              <a:t>PathORAM</a:t>
            </a:r>
            <a:r>
              <a:rPr lang="en-US" sz="2800" b="1" dirty="0">
                <a:solidFill>
                  <a:schemeClr val="tx2"/>
                </a:solidFill>
              </a:rPr>
              <a:t>)</a:t>
            </a:r>
            <a:r>
              <a:rPr lang="en-US" altLang="zh-CN" sz="2800" dirty="0"/>
              <a:t> are up to </a:t>
            </a:r>
            <a:r>
              <a:rPr lang="en-US" altLang="zh-CN" sz="2800" b="1" dirty="0"/>
              <a:t>188x </a:t>
            </a:r>
            <a:r>
              <a:rPr lang="en-US" altLang="zh-CN" sz="2800" dirty="0"/>
              <a:t>more efficient than </a:t>
            </a:r>
            <a:r>
              <a:rPr lang="en-US" altLang="zh-CN" sz="2800" dirty="0" err="1"/>
              <a:t>PiBas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altLang="zh-CN" sz="2800" dirty="0"/>
              <a:t>and </a:t>
            </a:r>
            <a:r>
              <a:rPr lang="en-US" altLang="zh-CN" sz="2800" dirty="0" err="1"/>
              <a:t>PathORAM</a:t>
            </a:r>
            <a:endParaRPr lang="en-US" sz="2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09C0B9-B7D1-5A4B-B19A-814C0EDC856C}"/>
              </a:ext>
            </a:extLst>
          </p:cNvPr>
          <p:cNvSpPr/>
          <p:nvPr/>
        </p:nvSpPr>
        <p:spPr>
          <a:xfrm>
            <a:off x="7903029" y="566057"/>
            <a:ext cx="5257800" cy="5220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9C5FC46-D51C-DC4F-8147-EE8F881B1238}"/>
              </a:ext>
            </a:extLst>
          </p:cNvPr>
          <p:cNvCxnSpPr>
            <a:cxnSpLocks/>
          </p:cNvCxnSpPr>
          <p:nvPr/>
        </p:nvCxnSpPr>
        <p:spPr>
          <a:xfrm>
            <a:off x="3549179" y="1549423"/>
            <a:ext cx="0" cy="811038"/>
          </a:xfrm>
          <a:prstGeom prst="straightConnector1">
            <a:avLst/>
          </a:prstGeom>
          <a:ln w="38100" cmpd="sng"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866E16A-3F80-D64B-AA69-5BF4BCCD76F5}"/>
              </a:ext>
            </a:extLst>
          </p:cNvPr>
          <p:cNvCxnSpPr>
            <a:cxnSpLocks/>
          </p:cNvCxnSpPr>
          <p:nvPr/>
        </p:nvCxnSpPr>
        <p:spPr>
          <a:xfrm>
            <a:off x="3549179" y="2846133"/>
            <a:ext cx="0" cy="811038"/>
          </a:xfrm>
          <a:prstGeom prst="straightConnector1">
            <a:avLst/>
          </a:prstGeom>
          <a:ln w="38100" cmpd="sng"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1DFA34B-504E-2948-B204-020CE131AC8C}"/>
              </a:ext>
            </a:extLst>
          </p:cNvPr>
          <p:cNvSpPr txBox="1"/>
          <p:nvPr/>
        </p:nvSpPr>
        <p:spPr>
          <a:xfrm>
            <a:off x="3844842" y="2360461"/>
            <a:ext cx="1217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8000"/>
                </a:solidFill>
              </a:rPr>
              <a:t>~188x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8059A8B-A996-2544-9244-79EF19D116C1}"/>
              </a:ext>
            </a:extLst>
          </p:cNvPr>
          <p:cNvSpPr/>
          <p:nvPr/>
        </p:nvSpPr>
        <p:spPr>
          <a:xfrm>
            <a:off x="6807504" y="2210831"/>
            <a:ext cx="5333999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sz="2000" dirty="0"/>
              <a:t>	Enron Dataset</a:t>
            </a:r>
          </a:p>
          <a:p>
            <a:pPr marL="1166813" lvl="2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/>
            </a:pPr>
            <a:r>
              <a:rPr lang="en-US" sz="2000" dirty="0"/>
              <a:t> 76,577 distinct queries</a:t>
            </a:r>
          </a:p>
          <a:p>
            <a:pPr marL="1166813" lvl="2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/>
            </a:pPr>
            <a:r>
              <a:rPr lang="en-US" sz="2000" dirty="0"/>
              <a:t> min query  = 1 tuple </a:t>
            </a:r>
          </a:p>
          <a:p>
            <a:pPr marL="1166813" lvl="2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/>
            </a:pPr>
            <a:r>
              <a:rPr lang="en-US" sz="2000" dirty="0"/>
              <a:t> max query = 24,642 tuples</a:t>
            </a:r>
          </a:p>
          <a:p>
            <a:pPr marL="1166813" lvl="2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/>
            </a:pPr>
            <a:r>
              <a:rPr lang="en-US" sz="2000" dirty="0"/>
              <a:t> #emails = 30,109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A522B994-B7D8-BF4C-B703-77DD10B1F55A}"/>
              </a:ext>
            </a:extLst>
          </p:cNvPr>
          <p:cNvSpPr txBox="1">
            <a:spLocks/>
          </p:cNvSpPr>
          <p:nvPr/>
        </p:nvSpPr>
        <p:spPr>
          <a:xfrm>
            <a:off x="11747500" y="6305550"/>
            <a:ext cx="520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76549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0"/>
    </mc:Choice>
    <mc:Fallback xmlns="">
      <p:transition spd="slow" advTm="7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70D8FF-0E13-4740-8286-EDDE253099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6400" y="1380695"/>
            <a:ext cx="9728990" cy="4320000"/>
          </a:xfrm>
          <a:prstGeom prst="rect">
            <a:avLst/>
          </a:prstGeom>
        </p:spPr>
      </p:pic>
      <p:sp>
        <p:nvSpPr>
          <p:cNvPr id="31" name="Title 4">
            <a:extLst>
              <a:ext uri="{FF2B5EF4-FFF2-40B4-BE49-F238E27FC236}">
                <a16:creationId xmlns:a16="http://schemas.microsoft.com/office/drawing/2014/main" id="{9602AF86-E8CA-0F48-8BEA-9597D98502B6}"/>
              </a:ext>
            </a:extLst>
          </p:cNvPr>
          <p:cNvSpPr txBox="1">
            <a:spLocks/>
          </p:cNvSpPr>
          <p:nvPr/>
        </p:nvSpPr>
        <p:spPr bwMode="auto">
          <a:xfrm>
            <a:off x="495300" y="381000"/>
            <a:ext cx="11696700" cy="37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n-lt"/>
                <a:ea typeface="ＭＳ Ｐゴシック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>
              <a:defRPr/>
            </a:pPr>
            <a:r>
              <a:rPr lang="en-US" dirty="0">
                <a:ea typeface="宋体" pitchFamily="2" charset="-122"/>
              </a:rPr>
              <a:t>Experiments – Database Search </a:t>
            </a:r>
            <a:endParaRPr lang="en-US" sz="9600" dirty="0">
              <a:solidFill>
                <a:srgbClr val="000000"/>
              </a:solidFill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1861E8F-6824-3843-9A7F-E44C77031CF7}"/>
              </a:ext>
            </a:extLst>
          </p:cNvPr>
          <p:cNvCxnSpPr>
            <a:cxnSpLocks/>
          </p:cNvCxnSpPr>
          <p:nvPr/>
        </p:nvCxnSpPr>
        <p:spPr>
          <a:xfrm>
            <a:off x="-108488" y="6826870"/>
            <a:ext cx="12306609" cy="0"/>
          </a:xfrm>
          <a:prstGeom prst="line">
            <a:avLst/>
          </a:prstGeom>
          <a:ln w="1047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Oval 108">
            <a:extLst>
              <a:ext uri="{FF2B5EF4-FFF2-40B4-BE49-F238E27FC236}">
                <a16:creationId xmlns:a16="http://schemas.microsoft.com/office/drawing/2014/main" id="{1045F33C-A2B4-C448-8DD2-838D76B3B5B5}"/>
              </a:ext>
            </a:extLst>
          </p:cNvPr>
          <p:cNvSpPr/>
          <p:nvPr/>
        </p:nvSpPr>
        <p:spPr>
          <a:xfrm>
            <a:off x="11700625" y="6214222"/>
            <a:ext cx="638176" cy="612648"/>
          </a:xfrm>
          <a:prstGeom prst="ellipse">
            <a:avLst/>
          </a:prstGeom>
          <a:noFill/>
          <a:ln w="793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80815B-262A-A44C-B6FB-D0189D4541F5}"/>
              </a:ext>
            </a:extLst>
          </p:cNvPr>
          <p:cNvSpPr/>
          <p:nvPr/>
        </p:nvSpPr>
        <p:spPr>
          <a:xfrm>
            <a:off x="812800" y="5643618"/>
            <a:ext cx="13981921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dirty="0" err="1"/>
              <a:t>microSE</a:t>
            </a:r>
            <a:r>
              <a:rPr lang="en-US" sz="2400" b="1" dirty="0">
                <a:solidFill>
                  <a:schemeClr val="tx2"/>
                </a:solidFill>
              </a:rPr>
              <a:t>(</a:t>
            </a:r>
            <a:r>
              <a:rPr lang="en-US" altLang="zh-CN" sz="2400" dirty="0" err="1">
                <a:ea typeface="宋体" pitchFamily="2" charset="-122"/>
              </a:rPr>
              <a:t>PiBas</a:t>
            </a:r>
            <a:r>
              <a:rPr lang="en-US" sz="2400" b="1" dirty="0">
                <a:solidFill>
                  <a:schemeClr val="tx2"/>
                </a:solidFill>
              </a:rPr>
              <a:t>)</a:t>
            </a:r>
            <a:r>
              <a:rPr lang="en-US" altLang="zh-CN" sz="2400" dirty="0">
                <a:ea typeface="宋体" pitchFamily="2" charset="-122"/>
              </a:rPr>
              <a:t> is up to</a:t>
            </a:r>
            <a:r>
              <a:rPr lang="en-US" altLang="zh-CN" sz="2400" b="1" dirty="0">
                <a:ea typeface="宋体" pitchFamily="2" charset="-122"/>
              </a:rPr>
              <a:t> 62x</a:t>
            </a:r>
            <a:r>
              <a:rPr lang="en-US" altLang="zh-CN" sz="2400" dirty="0">
                <a:ea typeface="宋体" pitchFamily="2" charset="-122"/>
              </a:rPr>
              <a:t> more efficient than </a:t>
            </a:r>
            <a:r>
              <a:rPr lang="en-US" altLang="zh-CN" sz="2400" dirty="0" err="1">
                <a:ea typeface="宋体" pitchFamily="2" charset="-122"/>
              </a:rPr>
              <a:t>PiBas</a:t>
            </a:r>
            <a:endParaRPr lang="en-US" altLang="zh-CN" sz="2400" dirty="0">
              <a:ea typeface="宋体" pitchFamily="2" charset="-122"/>
            </a:endParaRPr>
          </a:p>
          <a:p>
            <a:pPr marL="342900" lvl="1" indent="-3429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dirty="0" err="1"/>
              <a:t>microOSE</a:t>
            </a:r>
            <a:r>
              <a:rPr lang="en-US" sz="2400" b="1" dirty="0">
                <a:solidFill>
                  <a:schemeClr val="tx2"/>
                </a:solidFill>
              </a:rPr>
              <a:t>(</a:t>
            </a:r>
            <a:r>
              <a:rPr lang="en-US" altLang="zh-CN" sz="2400" dirty="0" err="1">
                <a:ea typeface="宋体" pitchFamily="2" charset="-122"/>
              </a:rPr>
              <a:t>PathORAM</a:t>
            </a:r>
            <a:r>
              <a:rPr lang="en-US" sz="2400" b="1" dirty="0">
                <a:solidFill>
                  <a:schemeClr val="tx2"/>
                </a:solidFill>
              </a:rPr>
              <a:t>)</a:t>
            </a:r>
            <a:r>
              <a:rPr lang="en-US" altLang="zh-CN" sz="2400" dirty="0">
                <a:ea typeface="宋体" pitchFamily="2" charset="-122"/>
              </a:rPr>
              <a:t> accesses 1,5M tuples in </a:t>
            </a:r>
            <a:r>
              <a:rPr lang="en-US" altLang="zh-CN" sz="2400" b="1" dirty="0">
                <a:solidFill>
                  <a:srgbClr val="008000"/>
                </a:solidFill>
              </a:rPr>
              <a:t>20 minutes</a:t>
            </a:r>
            <a:r>
              <a:rPr lang="en-US" altLang="zh-CN" sz="2400" dirty="0">
                <a:ea typeface="宋体" pitchFamily="2" charset="-122"/>
              </a:rPr>
              <a:t> vs </a:t>
            </a:r>
            <a:r>
              <a:rPr lang="en-US" altLang="zh-CN" sz="2400" b="1" dirty="0">
                <a:solidFill>
                  <a:srgbClr val="FF0000"/>
                </a:solidFill>
                <a:ea typeface="宋体" pitchFamily="2" charset="-122"/>
              </a:rPr>
              <a:t>21 hours</a:t>
            </a:r>
            <a:r>
              <a:rPr lang="en-US" altLang="zh-CN" sz="2400" dirty="0">
                <a:ea typeface="宋体" pitchFamily="2" charset="-122"/>
              </a:rPr>
              <a:t> of </a:t>
            </a:r>
            <a:r>
              <a:rPr lang="en-US" altLang="zh-CN" sz="2400" dirty="0" err="1">
                <a:ea typeface="宋体" pitchFamily="2" charset="-122"/>
              </a:rPr>
              <a:t>PathORAM</a:t>
            </a:r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472BAB-2408-C74A-A0C3-7AF7BB65B102}"/>
              </a:ext>
            </a:extLst>
          </p:cNvPr>
          <p:cNvSpPr/>
          <p:nvPr/>
        </p:nvSpPr>
        <p:spPr>
          <a:xfrm>
            <a:off x="7903029" y="566057"/>
            <a:ext cx="5257800" cy="5220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9BB3EB-C9C6-4745-A556-ABFC39388942}"/>
              </a:ext>
            </a:extLst>
          </p:cNvPr>
          <p:cNvSpPr/>
          <p:nvPr/>
        </p:nvSpPr>
        <p:spPr>
          <a:xfrm>
            <a:off x="6807504" y="2210831"/>
            <a:ext cx="5333999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sz="2000" dirty="0"/>
              <a:t>	Crime Dataset</a:t>
            </a:r>
          </a:p>
          <a:p>
            <a:pPr marL="1166813" lvl="2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/>
            </a:pPr>
            <a:r>
              <a:rPr lang="en-US" sz="2000" dirty="0"/>
              <a:t> location description attribute </a:t>
            </a:r>
          </a:p>
          <a:p>
            <a:pPr marL="1166813" lvl="2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/>
            </a:pPr>
            <a:r>
              <a:rPr lang="en-US" sz="2000" dirty="0"/>
              <a:t> 173 distinct queries</a:t>
            </a:r>
          </a:p>
          <a:p>
            <a:pPr marL="1166813" lvl="2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/>
            </a:pPr>
            <a:r>
              <a:rPr lang="en-US" sz="2000" dirty="0"/>
              <a:t> min query  = 1 tuple </a:t>
            </a:r>
          </a:p>
          <a:p>
            <a:pPr marL="1166813" lvl="2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/>
            </a:pPr>
            <a:r>
              <a:rPr lang="en-US" sz="2000" dirty="0"/>
              <a:t> max query = 1,631,721 tuples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585FC33-F39E-3D43-A602-2172E012B981}"/>
              </a:ext>
            </a:extLst>
          </p:cNvPr>
          <p:cNvCxnSpPr>
            <a:cxnSpLocks/>
          </p:cNvCxnSpPr>
          <p:nvPr/>
        </p:nvCxnSpPr>
        <p:spPr>
          <a:xfrm>
            <a:off x="3516521" y="2432957"/>
            <a:ext cx="0" cy="639439"/>
          </a:xfrm>
          <a:prstGeom prst="straightConnector1">
            <a:avLst/>
          </a:prstGeom>
          <a:ln w="38100" cmpd="sng"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8075257-FF5D-2849-876C-D7120BEDDC7B}"/>
              </a:ext>
            </a:extLst>
          </p:cNvPr>
          <p:cNvSpPr txBox="1"/>
          <p:nvPr/>
        </p:nvSpPr>
        <p:spPr>
          <a:xfrm>
            <a:off x="3516521" y="2530637"/>
            <a:ext cx="1217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8000"/>
                </a:solidFill>
              </a:rPr>
              <a:t>~62x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415C5A7-3773-104F-B6BA-34D7167FBDB7}"/>
              </a:ext>
            </a:extLst>
          </p:cNvPr>
          <p:cNvCxnSpPr>
            <a:cxnSpLocks/>
          </p:cNvCxnSpPr>
          <p:nvPr/>
        </p:nvCxnSpPr>
        <p:spPr>
          <a:xfrm>
            <a:off x="4733536" y="3265714"/>
            <a:ext cx="0" cy="391457"/>
          </a:xfrm>
          <a:prstGeom prst="straightConnector1">
            <a:avLst/>
          </a:prstGeom>
          <a:ln w="38100" cmpd="sng"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D9D4EA4-E7D1-5644-A1A6-95BA7D6930A4}"/>
              </a:ext>
            </a:extLst>
          </p:cNvPr>
          <p:cNvSpPr txBox="1"/>
          <p:nvPr/>
        </p:nvSpPr>
        <p:spPr>
          <a:xfrm>
            <a:off x="4781207" y="3210670"/>
            <a:ext cx="1217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8000"/>
                </a:solidFill>
              </a:rPr>
              <a:t>~21x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96150FF-7F94-9545-91D8-303DF0887CE8}"/>
              </a:ext>
            </a:extLst>
          </p:cNvPr>
          <p:cNvCxnSpPr>
            <a:cxnSpLocks/>
          </p:cNvCxnSpPr>
          <p:nvPr/>
        </p:nvCxnSpPr>
        <p:spPr>
          <a:xfrm>
            <a:off x="3516521" y="1472113"/>
            <a:ext cx="0" cy="639439"/>
          </a:xfrm>
          <a:prstGeom prst="straightConnector1">
            <a:avLst/>
          </a:prstGeom>
          <a:ln w="38100" cmpd="sng"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9627715-740B-8845-9C2B-5E0A0486856E}"/>
              </a:ext>
            </a:extLst>
          </p:cNvPr>
          <p:cNvSpPr txBox="1"/>
          <p:nvPr/>
        </p:nvSpPr>
        <p:spPr>
          <a:xfrm>
            <a:off x="3525707" y="1154018"/>
            <a:ext cx="3931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8000"/>
                </a:solidFill>
              </a:rPr>
              <a:t>20 minutes</a:t>
            </a:r>
            <a:r>
              <a:rPr lang="en-US" altLang="zh-CN" sz="2000" dirty="0">
                <a:ea typeface="宋体" pitchFamily="2" charset="-122"/>
              </a:rPr>
              <a:t> via </a:t>
            </a:r>
            <a:r>
              <a:rPr lang="en-US" altLang="zh-CN" sz="2000" b="1" dirty="0">
                <a:solidFill>
                  <a:srgbClr val="FF0000"/>
                </a:solidFill>
                <a:ea typeface="宋体" pitchFamily="2" charset="-122"/>
              </a:rPr>
              <a:t>21 hours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E5267E66-3BCA-C04D-958B-65063309DBF1}"/>
              </a:ext>
            </a:extLst>
          </p:cNvPr>
          <p:cNvSpPr txBox="1">
            <a:spLocks/>
          </p:cNvSpPr>
          <p:nvPr/>
        </p:nvSpPr>
        <p:spPr>
          <a:xfrm>
            <a:off x="11747500" y="6305550"/>
            <a:ext cx="520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73669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0"/>
    </mc:Choice>
    <mc:Fallback xmlns="">
      <p:transition spd="slow" advTm="7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6" grpId="0"/>
      <p:bldP spid="2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9A3FA1-6E55-464C-98EF-DD0E1F7F22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0321" y="1380695"/>
            <a:ext cx="9792345" cy="4320000"/>
          </a:xfrm>
          <a:prstGeom prst="rect">
            <a:avLst/>
          </a:prstGeom>
        </p:spPr>
      </p:pic>
      <p:sp>
        <p:nvSpPr>
          <p:cNvPr id="31" name="Title 4">
            <a:extLst>
              <a:ext uri="{FF2B5EF4-FFF2-40B4-BE49-F238E27FC236}">
                <a16:creationId xmlns:a16="http://schemas.microsoft.com/office/drawing/2014/main" id="{9602AF86-E8CA-0F48-8BEA-9597D98502B6}"/>
              </a:ext>
            </a:extLst>
          </p:cNvPr>
          <p:cNvSpPr txBox="1">
            <a:spLocks/>
          </p:cNvSpPr>
          <p:nvPr/>
        </p:nvSpPr>
        <p:spPr bwMode="auto">
          <a:xfrm>
            <a:off x="495300" y="381000"/>
            <a:ext cx="11696700" cy="37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n-lt"/>
                <a:ea typeface="ＭＳ Ｐゴシック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>
              <a:defRPr/>
            </a:pPr>
            <a:r>
              <a:rPr lang="en-US" dirty="0">
                <a:ea typeface="宋体" pitchFamily="2" charset="-122"/>
              </a:rPr>
              <a:t>Experiments – Database Search </a:t>
            </a:r>
            <a:endParaRPr lang="en-US" sz="9600" dirty="0">
              <a:solidFill>
                <a:srgbClr val="000000"/>
              </a:solidFill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1861E8F-6824-3843-9A7F-E44C77031CF7}"/>
              </a:ext>
            </a:extLst>
          </p:cNvPr>
          <p:cNvCxnSpPr>
            <a:cxnSpLocks/>
          </p:cNvCxnSpPr>
          <p:nvPr/>
        </p:nvCxnSpPr>
        <p:spPr>
          <a:xfrm>
            <a:off x="-108488" y="6826870"/>
            <a:ext cx="12306609" cy="0"/>
          </a:xfrm>
          <a:prstGeom prst="line">
            <a:avLst/>
          </a:prstGeom>
          <a:ln w="1047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Oval 108">
            <a:extLst>
              <a:ext uri="{FF2B5EF4-FFF2-40B4-BE49-F238E27FC236}">
                <a16:creationId xmlns:a16="http://schemas.microsoft.com/office/drawing/2014/main" id="{1045F33C-A2B4-C448-8DD2-838D76B3B5B5}"/>
              </a:ext>
            </a:extLst>
          </p:cNvPr>
          <p:cNvSpPr/>
          <p:nvPr/>
        </p:nvSpPr>
        <p:spPr>
          <a:xfrm>
            <a:off x="11700625" y="6214222"/>
            <a:ext cx="638176" cy="612648"/>
          </a:xfrm>
          <a:prstGeom prst="ellipse">
            <a:avLst/>
          </a:prstGeom>
          <a:noFill/>
          <a:ln w="793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52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0"/>
    </mc:Choice>
    <mc:Fallback xmlns="">
      <p:transition spd="slow" advTm="726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4">
            <a:extLst>
              <a:ext uri="{FF2B5EF4-FFF2-40B4-BE49-F238E27FC236}">
                <a16:creationId xmlns:a16="http://schemas.microsoft.com/office/drawing/2014/main" id="{9602AF86-E8CA-0F48-8BEA-9597D98502B6}"/>
              </a:ext>
            </a:extLst>
          </p:cNvPr>
          <p:cNvSpPr txBox="1">
            <a:spLocks/>
          </p:cNvSpPr>
          <p:nvPr/>
        </p:nvSpPr>
        <p:spPr bwMode="auto">
          <a:xfrm>
            <a:off x="495300" y="381000"/>
            <a:ext cx="11696700" cy="37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n-lt"/>
                <a:ea typeface="ＭＳ Ｐゴシック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>
              <a:defRPr/>
            </a:pPr>
            <a:r>
              <a:rPr lang="en-US" dirty="0">
                <a:ea typeface="宋体" pitchFamily="2" charset="-122"/>
              </a:rPr>
              <a:t>Experiments – Database Search </a:t>
            </a:r>
            <a:endParaRPr lang="en-US" sz="9600" dirty="0">
              <a:solidFill>
                <a:srgbClr val="000000"/>
              </a:solidFill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1861E8F-6824-3843-9A7F-E44C77031CF7}"/>
              </a:ext>
            </a:extLst>
          </p:cNvPr>
          <p:cNvCxnSpPr>
            <a:cxnSpLocks/>
          </p:cNvCxnSpPr>
          <p:nvPr/>
        </p:nvCxnSpPr>
        <p:spPr>
          <a:xfrm>
            <a:off x="-108488" y="6826870"/>
            <a:ext cx="12306609" cy="0"/>
          </a:xfrm>
          <a:prstGeom prst="line">
            <a:avLst/>
          </a:prstGeom>
          <a:ln w="1047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Oval 108">
            <a:extLst>
              <a:ext uri="{FF2B5EF4-FFF2-40B4-BE49-F238E27FC236}">
                <a16:creationId xmlns:a16="http://schemas.microsoft.com/office/drawing/2014/main" id="{1045F33C-A2B4-C448-8DD2-838D76B3B5B5}"/>
              </a:ext>
            </a:extLst>
          </p:cNvPr>
          <p:cNvSpPr/>
          <p:nvPr/>
        </p:nvSpPr>
        <p:spPr>
          <a:xfrm>
            <a:off x="11700625" y="6214222"/>
            <a:ext cx="638176" cy="612648"/>
          </a:xfrm>
          <a:prstGeom prst="ellipse">
            <a:avLst/>
          </a:prstGeom>
          <a:noFill/>
          <a:ln w="793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03847B-113C-3D41-B3BE-32C4FDF90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01" y="1373673"/>
            <a:ext cx="12192000" cy="421799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D5D7C3E-6138-3D47-869F-3C26DEC8302B}"/>
              </a:ext>
            </a:extLst>
          </p:cNvPr>
          <p:cNvSpPr/>
          <p:nvPr/>
        </p:nvSpPr>
        <p:spPr>
          <a:xfrm>
            <a:off x="1567543" y="4702629"/>
            <a:ext cx="800101" cy="522514"/>
          </a:xfrm>
          <a:prstGeom prst="ellipse">
            <a:avLst/>
          </a:prstGeom>
          <a:noFill/>
          <a:ln w="444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67DD5E-8ED6-FF4D-8DC8-4E8BDA79B90E}"/>
              </a:ext>
            </a:extLst>
          </p:cNvPr>
          <p:cNvSpPr txBox="1"/>
          <p:nvPr/>
        </p:nvSpPr>
        <p:spPr>
          <a:xfrm>
            <a:off x="339578" y="5606958"/>
            <a:ext cx="2437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Unique attributes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14EDA82-C6F5-7E4E-BE9C-422387C157CD}"/>
              </a:ext>
            </a:extLst>
          </p:cNvPr>
          <p:cNvCxnSpPr>
            <a:cxnSpLocks/>
          </p:cNvCxnSpPr>
          <p:nvPr/>
        </p:nvCxnSpPr>
        <p:spPr>
          <a:xfrm flipH="1">
            <a:off x="1567543" y="5286487"/>
            <a:ext cx="152864" cy="372237"/>
          </a:xfrm>
          <a:prstGeom prst="straightConnector1">
            <a:avLst/>
          </a:prstGeom>
          <a:ln w="254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4888E938-01E8-BC4A-8E9C-2E2359D8930A}"/>
              </a:ext>
            </a:extLst>
          </p:cNvPr>
          <p:cNvSpPr/>
          <p:nvPr/>
        </p:nvSpPr>
        <p:spPr>
          <a:xfrm rot="5400000">
            <a:off x="4065816" y="2547261"/>
            <a:ext cx="2041068" cy="1028699"/>
          </a:xfrm>
          <a:prstGeom prst="ellipse">
            <a:avLst/>
          </a:prstGeom>
          <a:noFill/>
          <a:ln w="444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A9D047-5EE1-1D45-AC5C-A8BD571806D3}"/>
              </a:ext>
            </a:extLst>
          </p:cNvPr>
          <p:cNvSpPr txBox="1"/>
          <p:nvPr/>
        </p:nvSpPr>
        <p:spPr>
          <a:xfrm>
            <a:off x="5161884" y="1032579"/>
            <a:ext cx="2363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Binary Attributes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48AA194-99D6-A541-BE16-06AF4A25436D}"/>
              </a:ext>
            </a:extLst>
          </p:cNvPr>
          <p:cNvCxnSpPr>
            <a:cxnSpLocks/>
          </p:cNvCxnSpPr>
          <p:nvPr/>
        </p:nvCxnSpPr>
        <p:spPr>
          <a:xfrm flipH="1">
            <a:off x="5470071" y="1463101"/>
            <a:ext cx="418752" cy="604715"/>
          </a:xfrm>
          <a:prstGeom prst="straightConnector1">
            <a:avLst/>
          </a:prstGeom>
          <a:ln w="254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C2E302EF-B396-CA44-AC3E-8643F1EE4435}"/>
              </a:ext>
            </a:extLst>
          </p:cNvPr>
          <p:cNvSpPr/>
          <p:nvPr/>
        </p:nvSpPr>
        <p:spPr>
          <a:xfrm>
            <a:off x="9682843" y="4779666"/>
            <a:ext cx="1665514" cy="272982"/>
          </a:xfrm>
          <a:prstGeom prst="ellipse">
            <a:avLst/>
          </a:prstGeom>
          <a:noFill/>
          <a:ln w="444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E4247C-E898-BF41-9BF7-EB1BFC52722D}"/>
              </a:ext>
            </a:extLst>
          </p:cNvPr>
          <p:cNvSpPr txBox="1"/>
          <p:nvPr/>
        </p:nvSpPr>
        <p:spPr>
          <a:xfrm>
            <a:off x="9135114" y="5503217"/>
            <a:ext cx="5131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#Unique Values ~= 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37D9887-7CEA-E541-8DE9-4959C518947D}"/>
              </a:ext>
            </a:extLst>
          </p:cNvPr>
          <p:cNvCxnSpPr>
            <a:cxnSpLocks/>
          </p:cNvCxnSpPr>
          <p:nvPr/>
        </p:nvCxnSpPr>
        <p:spPr>
          <a:xfrm>
            <a:off x="10513575" y="5091010"/>
            <a:ext cx="2025" cy="412207"/>
          </a:xfrm>
          <a:prstGeom prst="straightConnector1">
            <a:avLst/>
          </a:prstGeom>
          <a:ln w="254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D8BDABD5-8F26-D94A-8F2E-5EE40DE82E1E}"/>
              </a:ext>
            </a:extLst>
          </p:cNvPr>
          <p:cNvSpPr/>
          <p:nvPr/>
        </p:nvSpPr>
        <p:spPr>
          <a:xfrm>
            <a:off x="4263802" y="4082145"/>
            <a:ext cx="381349" cy="766566"/>
          </a:xfrm>
          <a:prstGeom prst="ellipse">
            <a:avLst/>
          </a:prstGeom>
          <a:noFill/>
          <a:ln w="444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D50346-DF25-8849-BB14-3987DB8913B4}"/>
              </a:ext>
            </a:extLst>
          </p:cNvPr>
          <p:cNvSpPr txBox="1"/>
          <p:nvPr/>
        </p:nvSpPr>
        <p:spPr>
          <a:xfrm>
            <a:off x="4152951" y="5606958"/>
            <a:ext cx="28397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Location description </a:t>
            </a:r>
          </a:p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attribute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62D9420-05F8-4C41-9A90-97D1C0445007}"/>
              </a:ext>
            </a:extLst>
          </p:cNvPr>
          <p:cNvCxnSpPr>
            <a:cxnSpLocks/>
          </p:cNvCxnSpPr>
          <p:nvPr/>
        </p:nvCxnSpPr>
        <p:spPr>
          <a:xfrm>
            <a:off x="4454476" y="4927344"/>
            <a:ext cx="190675" cy="783355"/>
          </a:xfrm>
          <a:prstGeom prst="straightConnector1">
            <a:avLst/>
          </a:prstGeom>
          <a:ln w="254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46837B6F-B600-FA46-A713-4A9445C6110D}"/>
              </a:ext>
            </a:extLst>
          </p:cNvPr>
          <p:cNvSpPr txBox="1">
            <a:spLocks/>
          </p:cNvSpPr>
          <p:nvPr/>
        </p:nvSpPr>
        <p:spPr>
          <a:xfrm>
            <a:off x="11747500" y="6305550"/>
            <a:ext cx="520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424871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0"/>
    </mc:Choice>
    <mc:Fallback xmlns="">
      <p:transition spd="slow" advTm="7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12" grpId="0" animBg="1"/>
      <p:bldP spid="13" grpId="0"/>
      <p:bldP spid="16" grpId="0" animBg="1"/>
      <p:bldP spid="17" grpId="0"/>
      <p:bldP spid="21" grpId="0" animBg="1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D35080-D67A-F942-B7ED-CC38B659E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629" y="0"/>
            <a:ext cx="12611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802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4">
            <a:extLst>
              <a:ext uri="{FF2B5EF4-FFF2-40B4-BE49-F238E27FC236}">
                <a16:creationId xmlns:a16="http://schemas.microsoft.com/office/drawing/2014/main" id="{9602AF86-E8CA-0F48-8BEA-9597D98502B6}"/>
              </a:ext>
            </a:extLst>
          </p:cNvPr>
          <p:cNvSpPr txBox="1">
            <a:spLocks/>
          </p:cNvSpPr>
          <p:nvPr/>
        </p:nvSpPr>
        <p:spPr bwMode="auto">
          <a:xfrm>
            <a:off x="495300" y="381000"/>
            <a:ext cx="11696700" cy="37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n-lt"/>
                <a:ea typeface="ＭＳ Ｐゴシック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>
              <a:defRPr/>
            </a:pPr>
            <a:r>
              <a:rPr lang="en-US" dirty="0">
                <a:ea typeface="宋体" pitchFamily="2" charset="-122"/>
              </a:rPr>
              <a:t>Conclusion</a:t>
            </a:r>
            <a:endParaRPr lang="en-US" sz="9600" dirty="0">
              <a:solidFill>
                <a:srgbClr val="000000"/>
              </a:solidFill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1861E8F-6824-3843-9A7F-E44C77031CF7}"/>
              </a:ext>
            </a:extLst>
          </p:cNvPr>
          <p:cNvCxnSpPr>
            <a:cxnSpLocks/>
          </p:cNvCxnSpPr>
          <p:nvPr/>
        </p:nvCxnSpPr>
        <p:spPr>
          <a:xfrm>
            <a:off x="-108488" y="6826870"/>
            <a:ext cx="12306609" cy="0"/>
          </a:xfrm>
          <a:prstGeom prst="line">
            <a:avLst/>
          </a:prstGeom>
          <a:ln w="1047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Oval 108">
            <a:extLst>
              <a:ext uri="{FF2B5EF4-FFF2-40B4-BE49-F238E27FC236}">
                <a16:creationId xmlns:a16="http://schemas.microsoft.com/office/drawing/2014/main" id="{1045F33C-A2B4-C448-8DD2-838D76B3B5B5}"/>
              </a:ext>
            </a:extLst>
          </p:cNvPr>
          <p:cNvSpPr/>
          <p:nvPr/>
        </p:nvSpPr>
        <p:spPr>
          <a:xfrm>
            <a:off x="11700625" y="6214222"/>
            <a:ext cx="638176" cy="612648"/>
          </a:xfrm>
          <a:prstGeom prst="ellipse">
            <a:avLst/>
          </a:prstGeom>
          <a:noFill/>
          <a:ln w="793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BC13F4-8949-5C46-8F83-09013CE7C2B5}"/>
              </a:ext>
            </a:extLst>
          </p:cNvPr>
          <p:cNvGrpSpPr/>
          <p:nvPr/>
        </p:nvGrpSpPr>
        <p:grpSpPr>
          <a:xfrm>
            <a:off x="3083442" y="5235710"/>
            <a:ext cx="9481103" cy="1284836"/>
            <a:chOff x="10147343" y="7622262"/>
            <a:chExt cx="12409487" cy="169551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C59F695-6FE9-DB42-9943-93A3BD09F56C}"/>
                </a:ext>
              </a:extLst>
            </p:cNvPr>
            <p:cNvSpPr/>
            <p:nvPr/>
          </p:nvSpPr>
          <p:spPr>
            <a:xfrm>
              <a:off x="17755817" y="7710739"/>
              <a:ext cx="2191322" cy="1482293"/>
            </a:xfrm>
            <a:prstGeom prst="rect">
              <a:avLst/>
            </a:prstGeom>
            <a:solidFill>
              <a:srgbClr val="4F81BD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457200">
                <a:defRPr/>
              </a:pPr>
              <a:r>
                <a:rPr lang="en-US" b="1" kern="0" dirty="0">
                  <a:solidFill>
                    <a:prstClr val="white"/>
                  </a:solidFill>
                  <a:ea typeface="ＭＳ Ｐゴシック" charset="0"/>
                </a:rPr>
                <a:t>Black box </a:t>
              </a:r>
            </a:p>
            <a:p>
              <a:pPr algn="ctr" defTabSz="457200">
                <a:defRPr/>
              </a:pPr>
              <a:r>
                <a:rPr lang="en-US" b="1" kern="0" dirty="0">
                  <a:solidFill>
                    <a:prstClr val="white"/>
                  </a:solidFill>
                  <a:ea typeface="ＭＳ Ｐゴシック" charset="0"/>
                </a:rPr>
                <a:t>SE/OSE </a:t>
              </a:r>
              <a:br>
                <a:rPr lang="el-GR" b="1" kern="0" dirty="0">
                  <a:solidFill>
                    <a:prstClr val="white"/>
                  </a:solidFill>
                  <a:ea typeface="ＭＳ Ｐゴシック" charset="0"/>
                </a:rPr>
              </a:br>
              <a:r>
                <a:rPr lang="en-US" b="1" kern="0" dirty="0">
                  <a:solidFill>
                    <a:prstClr val="white"/>
                  </a:solidFill>
                  <a:ea typeface="ＭＳ Ｐゴシック" charset="0"/>
                </a:rPr>
                <a:t>with Leakage </a:t>
              </a:r>
              <a:r>
                <a:rPr lang="el-GR" b="1" kern="0" dirty="0">
                  <a:solidFill>
                    <a:prstClr val="white"/>
                  </a:solidFill>
                  <a:ea typeface="ＭＳ Ｐゴシック" charset="0"/>
                </a:rPr>
                <a:t>Λ</a:t>
              </a:r>
              <a:endParaRPr lang="en-US" b="1" kern="0" dirty="0">
                <a:solidFill>
                  <a:prstClr val="white"/>
                </a:solidFill>
                <a:ea typeface="ＭＳ Ｐゴシック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359B7BB-72A1-5043-9695-8C09F080B6ED}"/>
                </a:ext>
              </a:extLst>
            </p:cNvPr>
            <p:cNvSpPr/>
            <p:nvPr/>
          </p:nvSpPr>
          <p:spPr>
            <a:xfrm>
              <a:off x="14350904" y="7622262"/>
              <a:ext cx="2604323" cy="1695519"/>
            </a:xfrm>
            <a:prstGeom prst="rect">
              <a:avLst/>
            </a:prstGeom>
            <a:solidFill>
              <a:srgbClr val="4F81BD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457200">
                <a:defRPr/>
              </a:pPr>
              <a:r>
                <a:rPr lang="en-US" b="1" kern="0" dirty="0">
                  <a:solidFill>
                    <a:prstClr val="white"/>
                  </a:solidFill>
                  <a:ea typeface="ＭＳ Ｐゴシック" charset="0"/>
                </a:rPr>
                <a:t>Apply any set </a:t>
              </a:r>
              <a:r>
                <a:rPr lang="en-US" sz="2400" b="1" dirty="0">
                  <a:solidFill>
                    <a:schemeClr val="bg1"/>
                  </a:solidFill>
                  <a:latin typeface="Apple Chancery"/>
                  <a:ea typeface="ＭＳ Ｐゴシック" charset="0"/>
                  <a:cs typeface="Apple Chancery"/>
                </a:rPr>
                <a:t>C</a:t>
              </a:r>
              <a:r>
                <a:rPr lang="en-US" b="1" dirty="0">
                  <a:solidFill>
                    <a:schemeClr val="bg1"/>
                  </a:solidFill>
                  <a:latin typeface="Apple Chancery"/>
                  <a:ea typeface="ＭＳ Ｐゴシック" charset="0"/>
                  <a:cs typeface="Apple Chancery"/>
                </a:rPr>
                <a:t> </a:t>
              </a:r>
              <a:r>
                <a:rPr lang="en-US" b="1" kern="0" dirty="0">
                  <a:solidFill>
                    <a:prstClr val="white"/>
                  </a:solidFill>
                  <a:ea typeface="ＭＳ Ｐゴシック" charset="0"/>
                </a:rPr>
                <a:t>of Compression</a:t>
              </a:r>
              <a:endParaRPr lang="en-US" b="1" kern="0" dirty="0">
                <a:solidFill>
                  <a:schemeClr val="bg1"/>
                </a:solidFill>
                <a:ea typeface="ＭＳ Ｐゴシック" charset="0"/>
              </a:endParaRPr>
            </a:p>
            <a:p>
              <a:pPr algn="ctr" defTabSz="457200">
                <a:defRPr/>
              </a:pPr>
              <a:r>
                <a:rPr lang="en-US" b="1" kern="0" dirty="0">
                  <a:solidFill>
                    <a:schemeClr val="bg1"/>
                  </a:solidFill>
                  <a:ea typeface="ＭＳ Ｐゴシック" charset="0"/>
                </a:rPr>
                <a:t>Algorithms</a:t>
              </a:r>
              <a:endParaRPr lang="en-US" b="1" kern="0" dirty="0">
                <a:solidFill>
                  <a:prstClr val="white"/>
                </a:solidFill>
                <a:ea typeface="ＭＳ Ｐゴシック" charset="0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4F0A7DB-220F-F748-BAE0-29D6F4088CA6}"/>
                </a:ext>
              </a:extLst>
            </p:cNvPr>
            <p:cNvCxnSpPr>
              <a:cxnSpLocks/>
            </p:cNvCxnSpPr>
            <p:nvPr/>
          </p:nvCxnSpPr>
          <p:spPr>
            <a:xfrm>
              <a:off x="19957964" y="8478518"/>
              <a:ext cx="558580" cy="0"/>
            </a:xfrm>
            <a:prstGeom prst="straightConnector1">
              <a:avLst/>
            </a:prstGeom>
            <a:noFill/>
            <a:ln w="57150" cap="flat" cmpd="sng" algn="ctr">
              <a:solidFill>
                <a:srgbClr val="595959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9C6B92-6086-DA49-B873-171377F38D90}"/>
                </a:ext>
              </a:extLst>
            </p:cNvPr>
            <p:cNvSpPr txBox="1"/>
            <p:nvPr/>
          </p:nvSpPr>
          <p:spPr>
            <a:xfrm>
              <a:off x="20340466" y="8007330"/>
              <a:ext cx="2216364" cy="934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ea typeface="ＭＳ Ｐゴシック" charset="0"/>
                </a:rPr>
                <a:t>Encrypted</a:t>
              </a:r>
            </a:p>
            <a:p>
              <a:pPr defTabSz="457200"/>
              <a:r>
                <a:rPr 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ea typeface="ＭＳ Ｐゴシック" charset="0"/>
                </a:rPr>
                <a:t>Index</a:t>
              </a:r>
              <a:endParaRPr 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ea typeface="ＭＳ Ｐゴシック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D368C2-E4F1-F046-BC7F-1E8FD253FBC7}"/>
                </a:ext>
              </a:extLst>
            </p:cNvPr>
            <p:cNvSpPr/>
            <p:nvPr/>
          </p:nvSpPr>
          <p:spPr>
            <a:xfrm>
              <a:off x="11834635" y="7767473"/>
              <a:ext cx="1550849" cy="1457057"/>
            </a:xfrm>
            <a:prstGeom prst="rect">
              <a:avLst/>
            </a:prstGeom>
            <a:solidFill>
              <a:srgbClr val="4F81BD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457200">
                <a:defRPr/>
              </a:pPr>
              <a:r>
                <a:rPr lang="en-US" b="1" kern="0" dirty="0">
                  <a:solidFill>
                    <a:prstClr val="white"/>
                  </a:solidFill>
                  <a:ea typeface="ＭＳ Ｐゴシック" charset="0"/>
                </a:rPr>
                <a:t>Build the Inverted Index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AFB4F3F-E236-A74A-924B-F15A8DA121AB}"/>
                </a:ext>
              </a:extLst>
            </p:cNvPr>
            <p:cNvSpPr txBox="1"/>
            <p:nvPr/>
          </p:nvSpPr>
          <p:spPr>
            <a:xfrm>
              <a:off x="13495593" y="7736054"/>
              <a:ext cx="731094" cy="690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2800" dirty="0">
                  <a:solidFill>
                    <a:prstClr val="black"/>
                  </a:solidFill>
                  <a:latin typeface="Apple Chancery"/>
                  <a:ea typeface="ＭＳ Ｐゴシック" charset="0"/>
                  <a:cs typeface="Apple Chancery"/>
                </a:rPr>
                <a:t>T</a:t>
              </a:r>
              <a:endParaRPr lang="en-US" sz="280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4552C6-FE8B-CF4C-9FE1-F56E2BBF5E93}"/>
                </a:ext>
              </a:extLst>
            </p:cNvPr>
            <p:cNvSpPr txBox="1"/>
            <p:nvPr/>
          </p:nvSpPr>
          <p:spPr>
            <a:xfrm>
              <a:off x="16970789" y="7688456"/>
              <a:ext cx="942657" cy="690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2400" dirty="0">
                  <a:solidFill>
                    <a:prstClr val="black"/>
                  </a:solidFill>
                  <a:latin typeface="Apple Chancery"/>
                  <a:ea typeface="ＭＳ Ｐゴシック" charset="0"/>
                  <a:cs typeface="Apple Chancery"/>
                </a:rPr>
                <a:t>T</a:t>
              </a:r>
              <a:r>
                <a:rPr lang="en-US" sz="1050" dirty="0">
                  <a:solidFill>
                    <a:prstClr val="black"/>
                  </a:solidFill>
                  <a:latin typeface="Apple Chancery"/>
                  <a:ea typeface="ＭＳ Ｐゴシック" charset="0"/>
                  <a:cs typeface="Apple Chancery"/>
                </a:rPr>
                <a:t> </a:t>
              </a:r>
              <a:r>
                <a:rPr lang="en-US" sz="2800" b="1" dirty="0">
                  <a:solidFill>
                    <a:prstClr val="black"/>
                  </a:solidFill>
                  <a:latin typeface="Apple Chancery"/>
                  <a:ea typeface="ＭＳ Ｐゴシック" charset="0"/>
                  <a:cs typeface="Apple Chancery"/>
                </a:rPr>
                <a:t>’</a:t>
              </a:r>
              <a:endParaRPr lang="en-US" sz="2400" b="1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pic>
          <p:nvPicPr>
            <p:cNvPr id="14" name="Picture 13" descr="Database.jpg">
              <a:extLst>
                <a:ext uri="{FF2B5EF4-FFF2-40B4-BE49-F238E27FC236}">
                  <a16:creationId xmlns:a16="http://schemas.microsoft.com/office/drawing/2014/main" id="{41500F3E-4538-F641-AB35-41ADB9C8E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7343" y="7965090"/>
              <a:ext cx="1113693" cy="1110484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8DF0CEC-36DB-514C-A122-995A6984B576}"/>
                </a:ext>
              </a:extLst>
            </p:cNvPr>
            <p:cNvCxnSpPr>
              <a:cxnSpLocks/>
            </p:cNvCxnSpPr>
            <p:nvPr/>
          </p:nvCxnSpPr>
          <p:spPr>
            <a:xfrm>
              <a:off x="13328905" y="8470022"/>
              <a:ext cx="1004888" cy="0"/>
            </a:xfrm>
            <a:prstGeom prst="straightConnector1">
              <a:avLst/>
            </a:prstGeom>
            <a:noFill/>
            <a:ln w="57150" cap="flat" cmpd="sng" algn="ctr">
              <a:solidFill>
                <a:srgbClr val="595959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3FF67B1-CD57-5047-8F2D-F4172934B6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914299" y="8429603"/>
              <a:ext cx="862772" cy="9153"/>
            </a:xfrm>
            <a:prstGeom prst="straightConnector1">
              <a:avLst/>
            </a:prstGeom>
            <a:noFill/>
            <a:ln w="57150" cap="flat" cmpd="sng" algn="ctr">
              <a:solidFill>
                <a:srgbClr val="595959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E4C08C1-0DA1-CD4B-8FAA-B35B9239AAAA}"/>
                </a:ext>
              </a:extLst>
            </p:cNvPr>
            <p:cNvSpPr txBox="1"/>
            <p:nvPr/>
          </p:nvSpPr>
          <p:spPr>
            <a:xfrm>
              <a:off x="21148991" y="8212956"/>
              <a:ext cx="1054627" cy="852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3600" dirty="0">
                  <a:solidFill>
                    <a:prstClr val="black"/>
                  </a:solidFill>
                  <a:latin typeface="Apple Chancery"/>
                  <a:ea typeface="ＭＳ Ｐゴシック" charset="0"/>
                  <a:cs typeface="Apple Chancery"/>
                </a:rPr>
                <a:t>I</a:t>
              </a:r>
              <a:endPara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ea typeface="ＭＳ Ｐゴシック" charset="0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A867BB5-B41A-5D49-A7F4-3BBF74DB7F7D}"/>
                </a:ext>
              </a:extLst>
            </p:cNvPr>
            <p:cNvCxnSpPr>
              <a:cxnSpLocks/>
            </p:cNvCxnSpPr>
            <p:nvPr/>
          </p:nvCxnSpPr>
          <p:spPr>
            <a:xfrm>
              <a:off x="11114513" y="8504400"/>
              <a:ext cx="700088" cy="0"/>
            </a:xfrm>
            <a:prstGeom prst="straightConnector1">
              <a:avLst/>
            </a:prstGeom>
            <a:noFill/>
            <a:ln w="57150" cap="flat" cmpd="sng" algn="ctr">
              <a:solidFill>
                <a:srgbClr val="595959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A696C22-6891-CA4D-8F5C-2D8A842620E6}"/>
              </a:ext>
            </a:extLst>
          </p:cNvPr>
          <p:cNvSpPr/>
          <p:nvPr/>
        </p:nvSpPr>
        <p:spPr>
          <a:xfrm>
            <a:off x="-32303" y="1213833"/>
            <a:ext cx="1222430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Bef>
                <a:spcPts val="1200"/>
              </a:spcBef>
              <a:buFont typeface="Wingdings" charset="2"/>
              <a:buChar char="§"/>
            </a:pPr>
            <a:r>
              <a:rPr lang="en-US" sz="2400" dirty="0">
                <a:ea typeface="宋体"/>
              </a:rPr>
              <a:t>New efficiency dimension for SE: </a:t>
            </a:r>
            <a:r>
              <a:rPr lang="en-US" sz="2400" b="1" dirty="0">
                <a:ea typeface="宋体"/>
              </a:rPr>
              <a:t>#cryptographic operations </a:t>
            </a:r>
            <a:r>
              <a:rPr lang="en-US" sz="2400" dirty="0">
                <a:ea typeface="宋体"/>
              </a:rPr>
              <a:t>to retrieve query results</a:t>
            </a:r>
          </a:p>
          <a:p>
            <a:pPr marL="800100" lvl="1" indent="-342900">
              <a:spcBef>
                <a:spcPts val="1200"/>
              </a:spcBef>
              <a:buFont typeface="Wingdings" charset="2"/>
              <a:buChar char="§"/>
            </a:pPr>
            <a:r>
              <a:rPr lang="en-US" sz="2400" dirty="0">
                <a:solidFill>
                  <a:srgbClr val="000000"/>
                </a:solidFill>
                <a:ea typeface="宋体"/>
              </a:rPr>
              <a:t>Use any set of lossless </a:t>
            </a:r>
            <a:r>
              <a:rPr lang="en-US" sz="2400" b="1" dirty="0">
                <a:solidFill>
                  <a:srgbClr val="000000"/>
                </a:solidFill>
                <a:ea typeface="宋体"/>
              </a:rPr>
              <a:t>compression </a:t>
            </a:r>
            <a:r>
              <a:rPr lang="en-US" sz="2400" dirty="0">
                <a:solidFill>
                  <a:srgbClr val="000000"/>
                </a:solidFill>
                <a:ea typeface="宋体"/>
              </a:rPr>
              <a:t>algorithms</a:t>
            </a:r>
            <a:r>
              <a:rPr lang="en-US" sz="2400" b="1" dirty="0">
                <a:solidFill>
                  <a:srgbClr val="000000"/>
                </a:solidFill>
                <a:ea typeface="宋体"/>
              </a:rPr>
              <a:t> </a:t>
            </a:r>
            <a:r>
              <a:rPr lang="en-US" sz="2400" dirty="0">
                <a:solidFill>
                  <a:srgbClr val="000000"/>
                </a:solidFill>
                <a:ea typeface="宋体"/>
              </a:rPr>
              <a:t>and any</a:t>
            </a:r>
            <a:r>
              <a:rPr lang="en-US" sz="2400" b="1" dirty="0">
                <a:solidFill>
                  <a:srgbClr val="000000"/>
                </a:solidFill>
                <a:ea typeface="宋体"/>
              </a:rPr>
              <a:t> SE/OSE </a:t>
            </a:r>
            <a:r>
              <a:rPr lang="en-US" sz="2400" dirty="0">
                <a:solidFill>
                  <a:srgbClr val="000000"/>
                </a:solidFill>
                <a:ea typeface="宋体"/>
              </a:rPr>
              <a:t>schemes as black-boxes to improve their search efficiency without affecting their security</a:t>
            </a:r>
          </a:p>
          <a:p>
            <a:pPr marL="800100" lvl="1" indent="-342900">
              <a:spcBef>
                <a:spcPts val="1200"/>
              </a:spcBef>
              <a:buFont typeface="Wingdings" charset="2"/>
              <a:buChar char="§"/>
            </a:pPr>
            <a:r>
              <a:rPr lang="en-US" sz="2400" dirty="0">
                <a:solidFill>
                  <a:srgbClr val="000000"/>
                </a:solidFill>
                <a:ea typeface="宋体"/>
              </a:rPr>
              <a:t>Keyword search time savings: up to </a:t>
            </a:r>
            <a:r>
              <a:rPr lang="en-US" sz="2800" b="1" dirty="0">
                <a:ea typeface="宋体"/>
              </a:rPr>
              <a:t>188x</a:t>
            </a:r>
            <a:r>
              <a:rPr lang="en-US" sz="2400" b="1" dirty="0">
                <a:solidFill>
                  <a:srgbClr val="000000"/>
                </a:solidFill>
                <a:ea typeface="宋体"/>
              </a:rPr>
              <a:t> </a:t>
            </a:r>
            <a:r>
              <a:rPr lang="en-US" sz="2400" dirty="0">
                <a:solidFill>
                  <a:srgbClr val="000000"/>
                </a:solidFill>
                <a:ea typeface="宋体"/>
              </a:rPr>
              <a:t>(Enron dataset)</a:t>
            </a:r>
          </a:p>
          <a:p>
            <a:pPr marL="800100" lvl="1" indent="-342900">
              <a:spcBef>
                <a:spcPts val="1200"/>
              </a:spcBef>
              <a:buFont typeface="Wingdings" charset="2"/>
              <a:buChar char="§"/>
            </a:pPr>
            <a:r>
              <a:rPr lang="en-US" sz="2400" dirty="0">
                <a:solidFill>
                  <a:srgbClr val="000000"/>
                </a:solidFill>
                <a:ea typeface="宋体"/>
              </a:rPr>
              <a:t>Database search: up to </a:t>
            </a:r>
            <a:r>
              <a:rPr lang="en-US" sz="2800" b="1" dirty="0">
                <a:ea typeface="宋体"/>
              </a:rPr>
              <a:t>62x</a:t>
            </a:r>
            <a:r>
              <a:rPr lang="en-US" sz="2800" b="1" dirty="0">
                <a:solidFill>
                  <a:srgbClr val="008000"/>
                </a:solidFill>
                <a:ea typeface="宋体"/>
              </a:rPr>
              <a:t> </a:t>
            </a:r>
            <a:r>
              <a:rPr lang="en-US" sz="2400" dirty="0">
                <a:solidFill>
                  <a:srgbClr val="000000"/>
                </a:solidFill>
                <a:ea typeface="宋体"/>
              </a:rPr>
              <a:t>(location description attribute), </a:t>
            </a:r>
            <a:br>
              <a:rPr lang="en-US" sz="2400" dirty="0">
                <a:solidFill>
                  <a:srgbClr val="000000"/>
                </a:solidFill>
                <a:ea typeface="宋体"/>
              </a:rPr>
            </a:br>
            <a:r>
              <a:rPr lang="en-US" sz="2800" b="1" dirty="0">
                <a:solidFill>
                  <a:srgbClr val="000000"/>
                </a:solidFill>
                <a:ea typeface="宋体"/>
              </a:rPr>
              <a:t>170-</a:t>
            </a:r>
            <a:r>
              <a:rPr lang="en-US" sz="2800" b="1" dirty="0">
                <a:ea typeface="宋体"/>
              </a:rPr>
              <a:t>203x</a:t>
            </a:r>
            <a:r>
              <a:rPr lang="en-US" sz="2600" dirty="0">
                <a:solidFill>
                  <a:srgbClr val="000000"/>
                </a:solidFill>
                <a:ea typeface="宋体"/>
              </a:rPr>
              <a:t> </a:t>
            </a:r>
            <a:r>
              <a:rPr lang="en-US" sz="2400" dirty="0">
                <a:solidFill>
                  <a:srgbClr val="000000"/>
                </a:solidFill>
                <a:ea typeface="宋体"/>
              </a:rPr>
              <a:t>(binary attributes).</a:t>
            </a:r>
          </a:p>
          <a:p>
            <a:pPr marL="800100" lvl="1" indent="-342900">
              <a:spcBef>
                <a:spcPts val="1200"/>
              </a:spcBef>
              <a:buFont typeface="Wingdings" charset="2"/>
              <a:buChar char="§"/>
            </a:pPr>
            <a:r>
              <a:rPr lang="en-US" sz="2400" dirty="0">
                <a:solidFill>
                  <a:srgbClr val="000000"/>
                </a:solidFill>
                <a:ea typeface="宋体"/>
              </a:rPr>
              <a:t>Our OSE approach reduces the index search time to access </a:t>
            </a:r>
            <a:r>
              <a:rPr lang="en-US" sz="2800" b="1" dirty="0">
                <a:solidFill>
                  <a:srgbClr val="000000"/>
                </a:solidFill>
                <a:ea typeface="宋体"/>
              </a:rPr>
              <a:t>1,5M</a:t>
            </a:r>
            <a:r>
              <a:rPr lang="en-US" sz="2400" dirty="0">
                <a:solidFill>
                  <a:srgbClr val="000000"/>
                </a:solidFill>
                <a:ea typeface="宋体"/>
              </a:rPr>
              <a:t> tuples from </a:t>
            </a:r>
            <a:r>
              <a:rPr lang="en-US" sz="2800" b="1" dirty="0">
                <a:ea typeface="宋体"/>
              </a:rPr>
              <a:t>21 hours </a:t>
            </a:r>
            <a:r>
              <a:rPr lang="en-US" sz="2400" dirty="0">
                <a:ea typeface="宋体"/>
              </a:rPr>
              <a:t>to </a:t>
            </a:r>
            <a:r>
              <a:rPr lang="en-US" sz="2800" b="1" dirty="0">
                <a:ea typeface="宋体"/>
              </a:rPr>
              <a:t>20 minutes  </a:t>
            </a:r>
            <a:endParaRPr lang="en-US" sz="2400" b="1" dirty="0">
              <a:ea typeface="宋体"/>
            </a:endParaRP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B7CB4450-EBD4-FE49-BDF9-49E598969A69}"/>
              </a:ext>
            </a:extLst>
          </p:cNvPr>
          <p:cNvSpPr txBox="1">
            <a:spLocks/>
          </p:cNvSpPr>
          <p:nvPr/>
        </p:nvSpPr>
        <p:spPr>
          <a:xfrm>
            <a:off x="11747500" y="6305550"/>
            <a:ext cx="520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414460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0"/>
    </mc:Choice>
    <mc:Fallback xmlns="">
      <p:transition spd="slow" advTm="726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1861E8F-6824-3843-9A7F-E44C77031CF7}"/>
              </a:ext>
            </a:extLst>
          </p:cNvPr>
          <p:cNvCxnSpPr>
            <a:cxnSpLocks/>
          </p:cNvCxnSpPr>
          <p:nvPr/>
        </p:nvCxnSpPr>
        <p:spPr>
          <a:xfrm>
            <a:off x="-108488" y="6826870"/>
            <a:ext cx="12306609" cy="0"/>
          </a:xfrm>
          <a:prstGeom prst="line">
            <a:avLst/>
          </a:prstGeom>
          <a:ln w="1047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Oval 108">
            <a:extLst>
              <a:ext uri="{FF2B5EF4-FFF2-40B4-BE49-F238E27FC236}">
                <a16:creationId xmlns:a16="http://schemas.microsoft.com/office/drawing/2014/main" id="{1045F33C-A2B4-C448-8DD2-838D76B3B5B5}"/>
              </a:ext>
            </a:extLst>
          </p:cNvPr>
          <p:cNvSpPr/>
          <p:nvPr/>
        </p:nvSpPr>
        <p:spPr>
          <a:xfrm>
            <a:off x="11700625" y="6214222"/>
            <a:ext cx="638176" cy="612648"/>
          </a:xfrm>
          <a:prstGeom prst="ellipse">
            <a:avLst/>
          </a:prstGeom>
          <a:noFill/>
          <a:ln w="793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BC13F4-8949-5C46-8F83-09013CE7C2B5}"/>
              </a:ext>
            </a:extLst>
          </p:cNvPr>
          <p:cNvGrpSpPr/>
          <p:nvPr/>
        </p:nvGrpSpPr>
        <p:grpSpPr>
          <a:xfrm>
            <a:off x="3083442" y="5235710"/>
            <a:ext cx="9481103" cy="1284836"/>
            <a:chOff x="10147343" y="7622262"/>
            <a:chExt cx="12409487" cy="169551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C59F695-6FE9-DB42-9943-93A3BD09F56C}"/>
                </a:ext>
              </a:extLst>
            </p:cNvPr>
            <p:cNvSpPr/>
            <p:nvPr/>
          </p:nvSpPr>
          <p:spPr>
            <a:xfrm>
              <a:off x="17755817" y="7710739"/>
              <a:ext cx="2191322" cy="1482293"/>
            </a:xfrm>
            <a:prstGeom prst="rect">
              <a:avLst/>
            </a:prstGeom>
            <a:solidFill>
              <a:srgbClr val="4F81BD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457200">
                <a:defRPr/>
              </a:pPr>
              <a:r>
                <a:rPr lang="en-US" b="1" kern="0" dirty="0">
                  <a:solidFill>
                    <a:prstClr val="white"/>
                  </a:solidFill>
                  <a:ea typeface="ＭＳ Ｐゴシック" charset="0"/>
                </a:rPr>
                <a:t>Black box </a:t>
              </a:r>
            </a:p>
            <a:p>
              <a:pPr algn="ctr" defTabSz="457200">
                <a:defRPr/>
              </a:pPr>
              <a:r>
                <a:rPr lang="en-US" b="1" kern="0" dirty="0">
                  <a:solidFill>
                    <a:prstClr val="white"/>
                  </a:solidFill>
                  <a:ea typeface="ＭＳ Ｐゴシック" charset="0"/>
                </a:rPr>
                <a:t>SE/OSE </a:t>
              </a:r>
              <a:br>
                <a:rPr lang="el-GR" b="1" kern="0" dirty="0">
                  <a:solidFill>
                    <a:prstClr val="white"/>
                  </a:solidFill>
                  <a:ea typeface="ＭＳ Ｐゴシック" charset="0"/>
                </a:rPr>
              </a:br>
              <a:r>
                <a:rPr lang="en-US" b="1" kern="0" dirty="0">
                  <a:solidFill>
                    <a:prstClr val="white"/>
                  </a:solidFill>
                  <a:ea typeface="ＭＳ Ｐゴシック" charset="0"/>
                </a:rPr>
                <a:t>with Leakage </a:t>
              </a:r>
              <a:r>
                <a:rPr lang="el-GR" b="1" kern="0" dirty="0">
                  <a:solidFill>
                    <a:prstClr val="white"/>
                  </a:solidFill>
                  <a:ea typeface="ＭＳ Ｐゴシック" charset="0"/>
                </a:rPr>
                <a:t>Λ</a:t>
              </a:r>
              <a:endParaRPr lang="en-US" b="1" kern="0" dirty="0">
                <a:solidFill>
                  <a:prstClr val="white"/>
                </a:solidFill>
                <a:ea typeface="ＭＳ Ｐゴシック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359B7BB-72A1-5043-9695-8C09F080B6ED}"/>
                </a:ext>
              </a:extLst>
            </p:cNvPr>
            <p:cNvSpPr/>
            <p:nvPr/>
          </p:nvSpPr>
          <p:spPr>
            <a:xfrm>
              <a:off x="14350904" y="7622262"/>
              <a:ext cx="2604323" cy="1695519"/>
            </a:xfrm>
            <a:prstGeom prst="rect">
              <a:avLst/>
            </a:prstGeom>
            <a:solidFill>
              <a:srgbClr val="4F81BD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457200">
                <a:defRPr/>
              </a:pPr>
              <a:r>
                <a:rPr lang="en-US" b="1" kern="0" dirty="0">
                  <a:solidFill>
                    <a:prstClr val="white"/>
                  </a:solidFill>
                  <a:ea typeface="ＭＳ Ｐゴシック" charset="0"/>
                </a:rPr>
                <a:t>Apply any set </a:t>
              </a:r>
              <a:r>
                <a:rPr lang="en-US" sz="2400" b="1" dirty="0">
                  <a:solidFill>
                    <a:schemeClr val="bg1"/>
                  </a:solidFill>
                  <a:latin typeface="Apple Chancery"/>
                  <a:ea typeface="ＭＳ Ｐゴシック" charset="0"/>
                  <a:cs typeface="Apple Chancery"/>
                </a:rPr>
                <a:t>C</a:t>
              </a:r>
              <a:r>
                <a:rPr lang="en-US" b="1" dirty="0">
                  <a:solidFill>
                    <a:schemeClr val="bg1"/>
                  </a:solidFill>
                  <a:latin typeface="Apple Chancery"/>
                  <a:ea typeface="ＭＳ Ｐゴシック" charset="0"/>
                  <a:cs typeface="Apple Chancery"/>
                </a:rPr>
                <a:t> </a:t>
              </a:r>
              <a:r>
                <a:rPr lang="en-US" b="1" kern="0" dirty="0">
                  <a:solidFill>
                    <a:prstClr val="white"/>
                  </a:solidFill>
                  <a:ea typeface="ＭＳ Ｐゴシック" charset="0"/>
                </a:rPr>
                <a:t>of Compression</a:t>
              </a:r>
              <a:endParaRPr lang="en-US" b="1" kern="0" dirty="0">
                <a:solidFill>
                  <a:schemeClr val="bg1"/>
                </a:solidFill>
                <a:ea typeface="ＭＳ Ｐゴシック" charset="0"/>
              </a:endParaRPr>
            </a:p>
            <a:p>
              <a:pPr algn="ctr" defTabSz="457200">
                <a:defRPr/>
              </a:pPr>
              <a:r>
                <a:rPr lang="en-US" b="1" kern="0" dirty="0">
                  <a:solidFill>
                    <a:schemeClr val="bg1"/>
                  </a:solidFill>
                  <a:ea typeface="ＭＳ Ｐゴシック" charset="0"/>
                </a:rPr>
                <a:t>Algorithms</a:t>
              </a:r>
              <a:endParaRPr lang="en-US" b="1" kern="0" dirty="0">
                <a:solidFill>
                  <a:prstClr val="white"/>
                </a:solidFill>
                <a:ea typeface="ＭＳ Ｐゴシック" charset="0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4F0A7DB-220F-F748-BAE0-29D6F4088CA6}"/>
                </a:ext>
              </a:extLst>
            </p:cNvPr>
            <p:cNvCxnSpPr>
              <a:cxnSpLocks/>
            </p:cNvCxnSpPr>
            <p:nvPr/>
          </p:nvCxnSpPr>
          <p:spPr>
            <a:xfrm>
              <a:off x="19957964" y="8478518"/>
              <a:ext cx="558580" cy="0"/>
            </a:xfrm>
            <a:prstGeom prst="straightConnector1">
              <a:avLst/>
            </a:prstGeom>
            <a:noFill/>
            <a:ln w="57150" cap="flat" cmpd="sng" algn="ctr">
              <a:solidFill>
                <a:srgbClr val="595959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9C6B92-6086-DA49-B873-171377F38D90}"/>
                </a:ext>
              </a:extLst>
            </p:cNvPr>
            <p:cNvSpPr txBox="1"/>
            <p:nvPr/>
          </p:nvSpPr>
          <p:spPr>
            <a:xfrm>
              <a:off x="20340466" y="8007330"/>
              <a:ext cx="2216364" cy="934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ea typeface="ＭＳ Ｐゴシック" charset="0"/>
                </a:rPr>
                <a:t>Encrypted</a:t>
              </a:r>
            </a:p>
            <a:p>
              <a:pPr defTabSz="457200"/>
              <a:r>
                <a:rPr 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ea typeface="ＭＳ Ｐゴシック" charset="0"/>
                </a:rPr>
                <a:t>Index</a:t>
              </a:r>
              <a:endParaRPr 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ea typeface="ＭＳ Ｐゴシック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D368C2-E4F1-F046-BC7F-1E8FD253FBC7}"/>
                </a:ext>
              </a:extLst>
            </p:cNvPr>
            <p:cNvSpPr/>
            <p:nvPr/>
          </p:nvSpPr>
          <p:spPr>
            <a:xfrm>
              <a:off x="11834635" y="7767473"/>
              <a:ext cx="1550849" cy="1457057"/>
            </a:xfrm>
            <a:prstGeom prst="rect">
              <a:avLst/>
            </a:prstGeom>
            <a:solidFill>
              <a:srgbClr val="4F81BD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457200">
                <a:defRPr/>
              </a:pPr>
              <a:r>
                <a:rPr lang="en-US" b="1" kern="0" dirty="0">
                  <a:solidFill>
                    <a:prstClr val="white"/>
                  </a:solidFill>
                  <a:ea typeface="ＭＳ Ｐゴシック" charset="0"/>
                </a:rPr>
                <a:t>Build the Inverted Index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AFB4F3F-E236-A74A-924B-F15A8DA121AB}"/>
                </a:ext>
              </a:extLst>
            </p:cNvPr>
            <p:cNvSpPr txBox="1"/>
            <p:nvPr/>
          </p:nvSpPr>
          <p:spPr>
            <a:xfrm>
              <a:off x="13495593" y="7736054"/>
              <a:ext cx="731094" cy="690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2800" dirty="0">
                  <a:solidFill>
                    <a:prstClr val="black"/>
                  </a:solidFill>
                  <a:latin typeface="Apple Chancery"/>
                  <a:ea typeface="ＭＳ Ｐゴシック" charset="0"/>
                  <a:cs typeface="Apple Chancery"/>
                </a:rPr>
                <a:t>T</a:t>
              </a:r>
              <a:endParaRPr lang="en-US" sz="280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4552C6-FE8B-CF4C-9FE1-F56E2BBF5E93}"/>
                </a:ext>
              </a:extLst>
            </p:cNvPr>
            <p:cNvSpPr txBox="1"/>
            <p:nvPr/>
          </p:nvSpPr>
          <p:spPr>
            <a:xfrm>
              <a:off x="16970789" y="7688456"/>
              <a:ext cx="942657" cy="690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2400" dirty="0">
                  <a:solidFill>
                    <a:prstClr val="black"/>
                  </a:solidFill>
                  <a:latin typeface="Apple Chancery"/>
                  <a:ea typeface="ＭＳ Ｐゴシック" charset="0"/>
                  <a:cs typeface="Apple Chancery"/>
                </a:rPr>
                <a:t>T</a:t>
              </a:r>
              <a:r>
                <a:rPr lang="en-US" sz="1050" dirty="0">
                  <a:solidFill>
                    <a:prstClr val="black"/>
                  </a:solidFill>
                  <a:latin typeface="Apple Chancery"/>
                  <a:ea typeface="ＭＳ Ｐゴシック" charset="0"/>
                  <a:cs typeface="Apple Chancery"/>
                </a:rPr>
                <a:t> </a:t>
              </a:r>
              <a:r>
                <a:rPr lang="en-US" sz="2800" b="1" dirty="0">
                  <a:solidFill>
                    <a:prstClr val="black"/>
                  </a:solidFill>
                  <a:latin typeface="Apple Chancery"/>
                  <a:ea typeface="ＭＳ Ｐゴシック" charset="0"/>
                  <a:cs typeface="Apple Chancery"/>
                </a:rPr>
                <a:t>’</a:t>
              </a:r>
              <a:endParaRPr lang="en-US" sz="2400" b="1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pic>
          <p:nvPicPr>
            <p:cNvPr id="14" name="Picture 13" descr="Database.jpg">
              <a:extLst>
                <a:ext uri="{FF2B5EF4-FFF2-40B4-BE49-F238E27FC236}">
                  <a16:creationId xmlns:a16="http://schemas.microsoft.com/office/drawing/2014/main" id="{41500F3E-4538-F641-AB35-41ADB9C8E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7343" y="7965090"/>
              <a:ext cx="1113693" cy="1110484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8DF0CEC-36DB-514C-A122-995A6984B576}"/>
                </a:ext>
              </a:extLst>
            </p:cNvPr>
            <p:cNvCxnSpPr>
              <a:cxnSpLocks/>
            </p:cNvCxnSpPr>
            <p:nvPr/>
          </p:nvCxnSpPr>
          <p:spPr>
            <a:xfrm>
              <a:off x="13328905" y="8470022"/>
              <a:ext cx="1004888" cy="0"/>
            </a:xfrm>
            <a:prstGeom prst="straightConnector1">
              <a:avLst/>
            </a:prstGeom>
            <a:noFill/>
            <a:ln w="57150" cap="flat" cmpd="sng" algn="ctr">
              <a:solidFill>
                <a:srgbClr val="595959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3FF67B1-CD57-5047-8F2D-F4172934B6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914299" y="8429603"/>
              <a:ext cx="862772" cy="9153"/>
            </a:xfrm>
            <a:prstGeom prst="straightConnector1">
              <a:avLst/>
            </a:prstGeom>
            <a:noFill/>
            <a:ln w="57150" cap="flat" cmpd="sng" algn="ctr">
              <a:solidFill>
                <a:srgbClr val="595959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E4C08C1-0DA1-CD4B-8FAA-B35B9239AAAA}"/>
                </a:ext>
              </a:extLst>
            </p:cNvPr>
            <p:cNvSpPr txBox="1"/>
            <p:nvPr/>
          </p:nvSpPr>
          <p:spPr>
            <a:xfrm>
              <a:off x="21148991" y="8212956"/>
              <a:ext cx="1054627" cy="852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3600" dirty="0">
                  <a:solidFill>
                    <a:prstClr val="black"/>
                  </a:solidFill>
                  <a:latin typeface="Apple Chancery"/>
                  <a:ea typeface="ＭＳ Ｐゴシック" charset="0"/>
                  <a:cs typeface="Apple Chancery"/>
                </a:rPr>
                <a:t>I</a:t>
              </a:r>
              <a:endPara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ea typeface="ＭＳ Ｐゴシック" charset="0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A867BB5-B41A-5D49-A7F4-3BBF74DB7F7D}"/>
                </a:ext>
              </a:extLst>
            </p:cNvPr>
            <p:cNvCxnSpPr>
              <a:cxnSpLocks/>
            </p:cNvCxnSpPr>
            <p:nvPr/>
          </p:nvCxnSpPr>
          <p:spPr>
            <a:xfrm>
              <a:off x="11114513" y="8504400"/>
              <a:ext cx="700088" cy="0"/>
            </a:xfrm>
            <a:prstGeom prst="straightConnector1">
              <a:avLst/>
            </a:prstGeom>
            <a:noFill/>
            <a:ln w="57150" cap="flat" cmpd="sng" algn="ctr">
              <a:solidFill>
                <a:srgbClr val="595959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A696C22-6891-CA4D-8F5C-2D8A842620E6}"/>
              </a:ext>
            </a:extLst>
          </p:cNvPr>
          <p:cNvSpPr/>
          <p:nvPr/>
        </p:nvSpPr>
        <p:spPr>
          <a:xfrm>
            <a:off x="-32303" y="1426483"/>
            <a:ext cx="1222430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Bef>
                <a:spcPts val="1200"/>
              </a:spcBef>
              <a:buFont typeface="Wingdings" charset="2"/>
              <a:buChar char="§"/>
            </a:pPr>
            <a:r>
              <a:rPr lang="en-US" sz="2400" dirty="0">
                <a:ea typeface="宋体"/>
              </a:rPr>
              <a:t>New efficiency dimension for SE: </a:t>
            </a:r>
            <a:r>
              <a:rPr lang="en-US" sz="2400" b="1" dirty="0">
                <a:ea typeface="宋体"/>
              </a:rPr>
              <a:t>#cryptographic operations </a:t>
            </a:r>
            <a:r>
              <a:rPr lang="en-US" sz="2400" dirty="0">
                <a:ea typeface="宋体"/>
              </a:rPr>
              <a:t>to retrieve query results</a:t>
            </a:r>
          </a:p>
          <a:p>
            <a:pPr marL="800100" lvl="1" indent="-342900">
              <a:spcBef>
                <a:spcPts val="1200"/>
              </a:spcBef>
              <a:buFont typeface="Wingdings" charset="2"/>
              <a:buChar char="§"/>
            </a:pPr>
            <a:r>
              <a:rPr lang="en-US" sz="2400" dirty="0">
                <a:solidFill>
                  <a:srgbClr val="000000"/>
                </a:solidFill>
                <a:ea typeface="宋体"/>
              </a:rPr>
              <a:t>Use any set of lossless </a:t>
            </a:r>
            <a:r>
              <a:rPr lang="en-US" sz="2400" b="1" dirty="0">
                <a:solidFill>
                  <a:srgbClr val="000000"/>
                </a:solidFill>
                <a:ea typeface="宋体"/>
              </a:rPr>
              <a:t>compression </a:t>
            </a:r>
            <a:r>
              <a:rPr lang="en-US" sz="2400" dirty="0">
                <a:solidFill>
                  <a:srgbClr val="000000"/>
                </a:solidFill>
                <a:ea typeface="宋体"/>
              </a:rPr>
              <a:t>algorithms</a:t>
            </a:r>
            <a:r>
              <a:rPr lang="en-US" sz="2400" b="1" dirty="0">
                <a:solidFill>
                  <a:srgbClr val="000000"/>
                </a:solidFill>
                <a:ea typeface="宋体"/>
              </a:rPr>
              <a:t> </a:t>
            </a:r>
            <a:r>
              <a:rPr lang="en-US" sz="2400" dirty="0">
                <a:solidFill>
                  <a:srgbClr val="000000"/>
                </a:solidFill>
                <a:ea typeface="宋体"/>
              </a:rPr>
              <a:t>and any</a:t>
            </a:r>
            <a:r>
              <a:rPr lang="en-US" sz="2400" b="1" dirty="0">
                <a:solidFill>
                  <a:srgbClr val="000000"/>
                </a:solidFill>
                <a:ea typeface="宋体"/>
              </a:rPr>
              <a:t> SE/OSE </a:t>
            </a:r>
            <a:r>
              <a:rPr lang="en-US" sz="2400" dirty="0">
                <a:solidFill>
                  <a:srgbClr val="000000"/>
                </a:solidFill>
                <a:ea typeface="宋体"/>
              </a:rPr>
              <a:t>schemes as black-boxes to improve their search efficiency without affecting their security</a:t>
            </a:r>
          </a:p>
          <a:p>
            <a:pPr marL="800100" lvl="1" indent="-342900">
              <a:spcBef>
                <a:spcPts val="1200"/>
              </a:spcBef>
              <a:buFont typeface="Wingdings" charset="2"/>
              <a:buChar char="§"/>
            </a:pPr>
            <a:r>
              <a:rPr lang="en-US" sz="2400" dirty="0">
                <a:solidFill>
                  <a:srgbClr val="000000"/>
                </a:solidFill>
                <a:ea typeface="宋体"/>
              </a:rPr>
              <a:t>Keyword search time savings: up to </a:t>
            </a:r>
            <a:r>
              <a:rPr lang="en-US" sz="2800" b="1" dirty="0">
                <a:ea typeface="宋体"/>
              </a:rPr>
              <a:t>188x</a:t>
            </a:r>
            <a:r>
              <a:rPr lang="en-US" sz="2400" b="1" dirty="0">
                <a:solidFill>
                  <a:srgbClr val="000000"/>
                </a:solidFill>
                <a:ea typeface="宋体"/>
              </a:rPr>
              <a:t> </a:t>
            </a:r>
            <a:r>
              <a:rPr lang="en-US" sz="2400" dirty="0">
                <a:solidFill>
                  <a:srgbClr val="000000"/>
                </a:solidFill>
                <a:ea typeface="宋体"/>
              </a:rPr>
              <a:t>(Enron dataset)</a:t>
            </a:r>
          </a:p>
          <a:p>
            <a:pPr marL="800100" lvl="1" indent="-342900">
              <a:spcBef>
                <a:spcPts val="1200"/>
              </a:spcBef>
              <a:buFont typeface="Wingdings" charset="2"/>
              <a:buChar char="§"/>
            </a:pPr>
            <a:r>
              <a:rPr lang="en-US" sz="2400" dirty="0">
                <a:solidFill>
                  <a:srgbClr val="000000"/>
                </a:solidFill>
                <a:ea typeface="宋体"/>
              </a:rPr>
              <a:t>Database search: up to </a:t>
            </a:r>
            <a:r>
              <a:rPr lang="en-US" sz="2800" b="1" dirty="0">
                <a:ea typeface="宋体"/>
              </a:rPr>
              <a:t>62x</a:t>
            </a:r>
            <a:r>
              <a:rPr lang="en-US" sz="2800" b="1" dirty="0">
                <a:solidFill>
                  <a:srgbClr val="008000"/>
                </a:solidFill>
                <a:ea typeface="宋体"/>
              </a:rPr>
              <a:t> </a:t>
            </a:r>
            <a:r>
              <a:rPr lang="en-US" sz="2400" dirty="0">
                <a:solidFill>
                  <a:srgbClr val="000000"/>
                </a:solidFill>
                <a:ea typeface="宋体"/>
              </a:rPr>
              <a:t>(location description attribute), </a:t>
            </a:r>
            <a:br>
              <a:rPr lang="en-US" sz="2400" dirty="0">
                <a:solidFill>
                  <a:srgbClr val="000000"/>
                </a:solidFill>
                <a:ea typeface="宋体"/>
              </a:rPr>
            </a:br>
            <a:r>
              <a:rPr lang="en-US" sz="2800" b="1" dirty="0">
                <a:solidFill>
                  <a:srgbClr val="000000"/>
                </a:solidFill>
                <a:ea typeface="宋体"/>
              </a:rPr>
              <a:t>170-</a:t>
            </a:r>
            <a:r>
              <a:rPr lang="en-US" sz="2800" b="1" dirty="0">
                <a:ea typeface="宋体"/>
              </a:rPr>
              <a:t>203x</a:t>
            </a:r>
            <a:r>
              <a:rPr lang="en-US" sz="2600" dirty="0">
                <a:solidFill>
                  <a:srgbClr val="000000"/>
                </a:solidFill>
                <a:ea typeface="宋体"/>
              </a:rPr>
              <a:t> </a:t>
            </a:r>
            <a:r>
              <a:rPr lang="en-US" sz="2400" dirty="0">
                <a:solidFill>
                  <a:srgbClr val="000000"/>
                </a:solidFill>
                <a:ea typeface="宋体"/>
              </a:rPr>
              <a:t>(binary attributes).</a:t>
            </a:r>
          </a:p>
          <a:p>
            <a:pPr marL="800100" lvl="1" indent="-342900">
              <a:spcBef>
                <a:spcPts val="1200"/>
              </a:spcBef>
              <a:buFont typeface="Wingdings" charset="2"/>
              <a:buChar char="§"/>
            </a:pPr>
            <a:r>
              <a:rPr lang="en-US" sz="2400" dirty="0">
                <a:solidFill>
                  <a:srgbClr val="000000"/>
                </a:solidFill>
                <a:ea typeface="宋体"/>
              </a:rPr>
              <a:t>Our OSE approach reduces the index search time to access </a:t>
            </a:r>
            <a:r>
              <a:rPr lang="en-US" sz="2800" b="1" dirty="0">
                <a:solidFill>
                  <a:srgbClr val="000000"/>
                </a:solidFill>
                <a:ea typeface="宋体"/>
              </a:rPr>
              <a:t>1,5M</a:t>
            </a:r>
            <a:r>
              <a:rPr lang="en-US" sz="2400" dirty="0">
                <a:solidFill>
                  <a:srgbClr val="000000"/>
                </a:solidFill>
                <a:ea typeface="宋体"/>
              </a:rPr>
              <a:t> tuples from </a:t>
            </a:r>
            <a:r>
              <a:rPr lang="en-US" sz="2800" b="1" dirty="0">
                <a:ea typeface="宋体"/>
              </a:rPr>
              <a:t>21 hours </a:t>
            </a:r>
            <a:r>
              <a:rPr lang="en-US" sz="2400" dirty="0">
                <a:ea typeface="宋体"/>
              </a:rPr>
              <a:t>to </a:t>
            </a:r>
            <a:r>
              <a:rPr lang="en-US" sz="2800" b="1" dirty="0">
                <a:ea typeface="宋体"/>
              </a:rPr>
              <a:t>20 minutes  </a:t>
            </a:r>
            <a:endParaRPr lang="en-US" sz="2400" b="1" dirty="0">
              <a:ea typeface="宋体"/>
            </a:endParaRP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B7CB4450-EBD4-FE49-BDF9-49E598969A69}"/>
              </a:ext>
            </a:extLst>
          </p:cNvPr>
          <p:cNvSpPr txBox="1">
            <a:spLocks/>
          </p:cNvSpPr>
          <p:nvPr/>
        </p:nvSpPr>
        <p:spPr>
          <a:xfrm>
            <a:off x="11747500" y="6305550"/>
            <a:ext cx="520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794C28C-1D93-3243-9744-061AE939AC08}"/>
              </a:ext>
            </a:extLst>
          </p:cNvPr>
          <p:cNvCxnSpPr>
            <a:cxnSpLocks/>
          </p:cNvCxnSpPr>
          <p:nvPr/>
        </p:nvCxnSpPr>
        <p:spPr>
          <a:xfrm>
            <a:off x="-91170" y="29971"/>
            <a:ext cx="12306609" cy="0"/>
          </a:xfrm>
          <a:prstGeom prst="line">
            <a:avLst/>
          </a:prstGeom>
          <a:ln w="1047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4">
            <a:extLst>
              <a:ext uri="{FF2B5EF4-FFF2-40B4-BE49-F238E27FC236}">
                <a16:creationId xmlns:a16="http://schemas.microsoft.com/office/drawing/2014/main" id="{E00728F6-B442-8549-88DD-1DB5CE45BAD2}"/>
              </a:ext>
            </a:extLst>
          </p:cNvPr>
          <p:cNvSpPr txBox="1">
            <a:spLocks/>
          </p:cNvSpPr>
          <p:nvPr/>
        </p:nvSpPr>
        <p:spPr bwMode="auto">
          <a:xfrm>
            <a:off x="495300" y="381000"/>
            <a:ext cx="96869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n-lt"/>
                <a:ea typeface="ＭＳ Ｐゴシック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itchFamily="2" charset="-122"/>
                <a:cs typeface="Arial" panose="020B0604020202020204" pitchFamily="34" charset="0"/>
              </a:rPr>
              <a:t>Thank You! Questions?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23" name="Picture 22" descr="question.jpg">
            <a:extLst>
              <a:ext uri="{FF2B5EF4-FFF2-40B4-BE49-F238E27FC236}">
                <a16:creationId xmlns:a16="http://schemas.microsoft.com/office/drawing/2014/main" id="{2F600FEB-4309-704C-A65B-3B6F3A5A3E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2588" y="113839"/>
            <a:ext cx="1186274" cy="139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1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0"/>
    </mc:Choice>
    <mc:Fallback xmlns="">
      <p:transition spd="slow" advTm="726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DEE36E-47F1-284D-B4AC-1515FC2AAAB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defRPr/>
            </a:pPr>
            <a:fld id="{9575F9CE-059C-7544-A8CC-54960E497FF2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033735-0C99-A940-A903-3C129988C5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130629" y="0"/>
            <a:ext cx="126111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615FF5-772D-794D-9C70-9E8FE664FAA8}"/>
              </a:ext>
            </a:extLst>
          </p:cNvPr>
          <p:cNvSpPr/>
          <p:nvPr/>
        </p:nvSpPr>
        <p:spPr>
          <a:xfrm>
            <a:off x="1238762" y="1434195"/>
            <a:ext cx="49361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424447"/>
                </a:solidFill>
                <a:latin typeface="+mn-lt"/>
              </a:rPr>
              <a:t>Network Traffic Encryption </a:t>
            </a:r>
            <a:endParaRPr lang="en-US" sz="3200" b="1" dirty="0"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D405E5-2586-8740-A551-56A64F80FEE6}"/>
              </a:ext>
            </a:extLst>
          </p:cNvPr>
          <p:cNvSpPr/>
          <p:nvPr/>
        </p:nvSpPr>
        <p:spPr>
          <a:xfrm>
            <a:off x="4119936" y="3285383"/>
            <a:ext cx="56057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424447"/>
                </a:solidFill>
                <a:latin typeface="+mn-lt"/>
              </a:rPr>
              <a:t>Database Encryption </a:t>
            </a:r>
            <a:endParaRPr lang="en-US" sz="4800" b="1" dirty="0"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7E7A78-4F1F-284F-8DF4-ECAEA8D2B797}"/>
              </a:ext>
            </a:extLst>
          </p:cNvPr>
          <p:cNvSpPr/>
          <p:nvPr/>
        </p:nvSpPr>
        <p:spPr>
          <a:xfrm>
            <a:off x="5976772" y="4551291"/>
            <a:ext cx="53497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424447"/>
                </a:solidFill>
                <a:latin typeface="+mn-lt"/>
              </a:rPr>
              <a:t>Full Disk Encryption </a:t>
            </a:r>
            <a:endParaRPr lang="en-US" sz="4800" b="1" dirty="0"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FD5150-F081-C343-8B57-20C15E43237F}"/>
              </a:ext>
            </a:extLst>
          </p:cNvPr>
          <p:cNvSpPr/>
          <p:nvPr/>
        </p:nvSpPr>
        <p:spPr>
          <a:xfrm>
            <a:off x="2258047" y="4417811"/>
            <a:ext cx="28975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424447"/>
                </a:solidFill>
                <a:latin typeface="+mn-lt"/>
              </a:rPr>
              <a:t>Folder Encryption </a:t>
            </a:r>
            <a:endParaRPr lang="en-US" sz="2800" b="1" dirty="0"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0F84E7-339F-D942-95E8-17DBE055F887}"/>
              </a:ext>
            </a:extLst>
          </p:cNvPr>
          <p:cNvSpPr/>
          <p:nvPr/>
        </p:nvSpPr>
        <p:spPr>
          <a:xfrm>
            <a:off x="7250786" y="2172553"/>
            <a:ext cx="32494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424447"/>
                </a:solidFill>
                <a:latin typeface="+mn-lt"/>
              </a:rPr>
              <a:t>Device Encryption</a:t>
            </a:r>
            <a:endParaRPr lang="en-US" sz="3200" b="1" dirty="0"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0E7840-FEBA-4A4C-934D-3EEA31AEFA63}"/>
              </a:ext>
            </a:extLst>
          </p:cNvPr>
          <p:cNvSpPr/>
          <p:nvPr/>
        </p:nvSpPr>
        <p:spPr>
          <a:xfrm>
            <a:off x="1020177" y="5452265"/>
            <a:ext cx="619951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424447"/>
                </a:solidFill>
                <a:latin typeface="+mn-lt"/>
              </a:rPr>
              <a:t>EMAIL  Encryption </a:t>
            </a:r>
            <a:endParaRPr lang="en-US" sz="6000" b="1" dirty="0"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C9CE31F-E202-2B4E-B4AD-6E7E765D2536}"/>
              </a:ext>
            </a:extLst>
          </p:cNvPr>
          <p:cNvSpPr/>
          <p:nvPr/>
        </p:nvSpPr>
        <p:spPr>
          <a:xfrm>
            <a:off x="662491" y="2613917"/>
            <a:ext cx="34044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424447"/>
                </a:solidFill>
                <a:latin typeface="+mn-lt"/>
              </a:rPr>
              <a:t>File Share Encryption </a:t>
            </a:r>
            <a:endParaRPr lang="en-US" sz="2800" b="1" dirty="0">
              <a:latin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75D8DD-D737-7844-A313-6C21CD03B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981" y="173587"/>
            <a:ext cx="5670600" cy="9289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AB0C0A-7CDB-FD4A-9734-2CE7F20E3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0667" y="-1"/>
            <a:ext cx="3716413" cy="11025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CEF9AB-0DB6-5943-83DA-EE0B16561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4215" y="1"/>
            <a:ext cx="3870110" cy="11025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D346CF-A1DA-0045-809B-5D9DD051F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9284" y="-69978"/>
            <a:ext cx="6339703" cy="25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408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DEC44F-3126-0747-A809-E60B404332B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defRPr/>
            </a:pPr>
            <a:fld id="{9575F9CE-059C-7544-A8CC-54960E497FF2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DA3671-358B-314E-88C9-626E3E35BEA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130629" y="10264"/>
            <a:ext cx="126111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790A81C-7EFC-9840-907C-68CB38BEF616}"/>
              </a:ext>
            </a:extLst>
          </p:cNvPr>
          <p:cNvSpPr/>
          <p:nvPr/>
        </p:nvSpPr>
        <p:spPr>
          <a:xfrm>
            <a:off x="857950" y="1911439"/>
            <a:ext cx="1140850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424447"/>
                </a:solidFill>
                <a:latin typeface="+mn-lt"/>
              </a:rPr>
              <a:t>E</a:t>
            </a:r>
            <a:r>
              <a:rPr lang="en-US" sz="6000" b="1" dirty="0">
                <a:solidFill>
                  <a:srgbClr val="424447"/>
                </a:solidFill>
                <a:latin typeface="+mn-lt"/>
              </a:rPr>
              <a:t>NCRYPTION</a:t>
            </a:r>
            <a:r>
              <a:rPr lang="en-US" sz="8000" b="1" dirty="0">
                <a:solidFill>
                  <a:srgbClr val="424447"/>
                </a:solidFill>
                <a:latin typeface="+mn-lt"/>
              </a:rPr>
              <a:t> </a:t>
            </a:r>
            <a:r>
              <a:rPr lang="en-US" sz="6000" b="1" dirty="0">
                <a:solidFill>
                  <a:srgbClr val="424447"/>
                </a:solidFill>
                <a:latin typeface="+mn-lt"/>
              </a:rPr>
              <a:t>IS</a:t>
            </a:r>
            <a:r>
              <a:rPr lang="en-US" sz="8000" b="1" dirty="0">
                <a:solidFill>
                  <a:srgbClr val="424447"/>
                </a:solidFill>
                <a:latin typeface="+mn-lt"/>
              </a:rPr>
              <a:t> </a:t>
            </a:r>
            <a:r>
              <a:rPr lang="en-US" sz="8000" b="1" dirty="0">
                <a:solidFill>
                  <a:srgbClr val="424447"/>
                </a:solidFill>
              </a:rPr>
              <a:t>E</a:t>
            </a:r>
            <a:r>
              <a:rPr lang="en-US" sz="6000" b="1" dirty="0">
                <a:solidFill>
                  <a:srgbClr val="424447"/>
                </a:solidFill>
                <a:latin typeface="+mn-lt"/>
              </a:rPr>
              <a:t>VERYWHERE</a:t>
            </a:r>
            <a:r>
              <a:rPr lang="en-US" sz="8000" b="1" dirty="0">
                <a:solidFill>
                  <a:srgbClr val="424447"/>
                </a:solidFill>
                <a:latin typeface="+mn-lt"/>
              </a:rPr>
              <a:t>!!! </a:t>
            </a:r>
            <a:endParaRPr lang="en-US" sz="8000" b="1" dirty="0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B983FE-B892-2B43-885D-D693BEA60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981" y="173587"/>
            <a:ext cx="5670600" cy="9289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6C87B3-0855-0D44-BF3A-09C855181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0667" y="-1"/>
            <a:ext cx="3716413" cy="11025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4B6F1C-E28C-BD4E-9299-390F605C8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4215" y="1"/>
            <a:ext cx="3870110" cy="1102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DE94B3-A96B-DD40-AD26-AD4BEC43F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9284" y="-69978"/>
            <a:ext cx="6339703" cy="25702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E04CA63-8EF0-4B4A-8146-18DECF75774F}"/>
              </a:ext>
            </a:extLst>
          </p:cNvPr>
          <p:cNvSpPr/>
          <p:nvPr/>
        </p:nvSpPr>
        <p:spPr>
          <a:xfrm>
            <a:off x="4465484" y="5059423"/>
            <a:ext cx="372730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+mn-lt"/>
              </a:rPr>
              <a:t>Functionality</a:t>
            </a:r>
            <a:r>
              <a:rPr lang="en-US" sz="6000" b="1" dirty="0">
                <a:solidFill>
                  <a:srgbClr val="C00000"/>
                </a:solidFill>
                <a:latin typeface="+mn-lt"/>
              </a:rPr>
              <a:t>?</a:t>
            </a:r>
            <a:r>
              <a:rPr lang="en-US" sz="4400" b="1" dirty="0">
                <a:solidFill>
                  <a:srgbClr val="C00000"/>
                </a:solidFill>
                <a:latin typeface="+mn-lt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93DE64-5C7F-FB41-85DE-F8F2DAE9A8C1}"/>
              </a:ext>
            </a:extLst>
          </p:cNvPr>
          <p:cNvSpPr/>
          <p:nvPr/>
        </p:nvSpPr>
        <p:spPr>
          <a:xfrm>
            <a:off x="8795745" y="4043760"/>
            <a:ext cx="288662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+mn-lt"/>
              </a:rPr>
              <a:t>Efficiency</a:t>
            </a:r>
            <a:r>
              <a:rPr lang="en-US" sz="6000" b="1" dirty="0">
                <a:solidFill>
                  <a:srgbClr val="C00000"/>
                </a:solidFill>
                <a:latin typeface="+mn-lt"/>
              </a:rPr>
              <a:t>?</a:t>
            </a:r>
            <a:r>
              <a:rPr lang="en-US" sz="4400" b="1" dirty="0">
                <a:solidFill>
                  <a:srgbClr val="C00000"/>
                </a:solidFill>
                <a:latin typeface="+mn-lt"/>
              </a:rPr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A65B014-5D83-6C48-952C-9534BB0E4935}"/>
              </a:ext>
            </a:extLst>
          </p:cNvPr>
          <p:cNvSpPr/>
          <p:nvPr/>
        </p:nvSpPr>
        <p:spPr>
          <a:xfrm>
            <a:off x="1116733" y="4043760"/>
            <a:ext cx="27671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+mn-lt"/>
              </a:rPr>
              <a:t>Usability</a:t>
            </a:r>
            <a:r>
              <a:rPr lang="en-US" sz="6000" b="1" dirty="0">
                <a:solidFill>
                  <a:srgbClr val="C00000"/>
                </a:solidFill>
                <a:latin typeface="+mn-lt"/>
              </a:rPr>
              <a:t>? </a:t>
            </a:r>
            <a:endParaRPr lang="en-US" sz="4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9D5AE39-EFE0-B34E-8A51-ED0F1204F471}"/>
              </a:ext>
            </a:extLst>
          </p:cNvPr>
          <p:cNvSpPr/>
          <p:nvPr/>
        </p:nvSpPr>
        <p:spPr>
          <a:xfrm>
            <a:off x="3883837" y="3439264"/>
            <a:ext cx="53929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424447"/>
                </a:solidFill>
                <a:latin typeface="+mn-lt"/>
              </a:rPr>
              <a:t>e.g. Full Disk Encryption </a:t>
            </a:r>
            <a:endParaRPr lang="en-US" sz="4000" b="1" dirty="0"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C52904-55C0-FA4A-89FB-A2BB6F1E87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5312" y="4041045"/>
            <a:ext cx="127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17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itle 7">
            <a:extLst>
              <a:ext uri="{FF2B5EF4-FFF2-40B4-BE49-F238E27FC236}">
                <a16:creationId xmlns:a16="http://schemas.microsoft.com/office/drawing/2014/main" id="{52D16997-C61A-0747-B14E-76FBC553EC1C}"/>
              </a:ext>
            </a:extLst>
          </p:cNvPr>
          <p:cNvSpPr txBox="1">
            <a:spLocks/>
          </p:cNvSpPr>
          <p:nvPr/>
        </p:nvSpPr>
        <p:spPr bwMode="auto">
          <a:xfrm>
            <a:off x="495300" y="381000"/>
            <a:ext cx="96869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n-lt"/>
                <a:ea typeface="ＭＳ Ｐゴシック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>
                <a:latin typeface="Calibri" charset="0"/>
              </a:rPr>
              <a:t>Solution for Encrypted Search</a:t>
            </a:r>
            <a:endParaRPr lang="en-US" dirty="0">
              <a:latin typeface="Calibri" charset="0"/>
            </a:endParaRPr>
          </a:p>
        </p:txBody>
      </p:sp>
      <p:grpSp>
        <p:nvGrpSpPr>
          <p:cNvPr id="108" name="Group 7">
            <a:extLst>
              <a:ext uri="{FF2B5EF4-FFF2-40B4-BE49-F238E27FC236}">
                <a16:creationId xmlns:a16="http://schemas.microsoft.com/office/drawing/2014/main" id="{581ABC8A-E27A-6D4B-942B-2BBFE761E242}"/>
              </a:ext>
            </a:extLst>
          </p:cNvPr>
          <p:cNvGrpSpPr/>
          <p:nvPr/>
        </p:nvGrpSpPr>
        <p:grpSpPr>
          <a:xfrm>
            <a:off x="1916575" y="1438674"/>
            <a:ext cx="6469598" cy="4495801"/>
            <a:chOff x="3178897" y="2029199"/>
            <a:chExt cx="4035024" cy="3044154"/>
          </a:xfrm>
        </p:grpSpPr>
        <p:cxnSp>
          <p:nvCxnSpPr>
            <p:cNvPr id="109" name="Straight Arrow Connector 8">
              <a:extLst>
                <a:ext uri="{FF2B5EF4-FFF2-40B4-BE49-F238E27FC236}">
                  <a16:creationId xmlns:a16="http://schemas.microsoft.com/office/drawing/2014/main" id="{55D532B5-332B-5340-8682-687FAC969F04}"/>
                </a:ext>
              </a:extLst>
            </p:cNvPr>
            <p:cNvCxnSpPr/>
            <p:nvPr/>
          </p:nvCxnSpPr>
          <p:spPr>
            <a:xfrm flipV="1">
              <a:off x="3810000" y="2084699"/>
              <a:ext cx="0" cy="2563501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110" name="Straight Arrow Connector 9">
              <a:extLst>
                <a:ext uri="{FF2B5EF4-FFF2-40B4-BE49-F238E27FC236}">
                  <a16:creationId xmlns:a16="http://schemas.microsoft.com/office/drawing/2014/main" id="{23425A98-2169-4147-8DA6-6A78F63E144B}"/>
                </a:ext>
              </a:extLst>
            </p:cNvPr>
            <p:cNvCxnSpPr/>
            <p:nvPr/>
          </p:nvCxnSpPr>
          <p:spPr>
            <a:xfrm>
              <a:off x="3810000" y="4648200"/>
              <a:ext cx="3363411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  <p:sp>
          <p:nvSpPr>
            <p:cNvPr id="111" name="TextBox 10">
              <a:extLst>
                <a:ext uri="{FF2B5EF4-FFF2-40B4-BE49-F238E27FC236}">
                  <a16:creationId xmlns:a16="http://schemas.microsoft.com/office/drawing/2014/main" id="{858F432F-B830-D243-81C1-8E252F25CDFC}"/>
                </a:ext>
              </a:extLst>
            </p:cNvPr>
            <p:cNvSpPr txBox="1"/>
            <p:nvPr/>
          </p:nvSpPr>
          <p:spPr>
            <a:xfrm>
              <a:off x="3326305" y="2806202"/>
              <a:ext cx="371670" cy="929040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defTabSz="457200">
                <a:defRPr/>
              </a:pPr>
              <a:r>
                <a:rPr lang="en-US" sz="2400" kern="0" dirty="0">
                  <a:solidFill>
                    <a:prstClr val="black"/>
                  </a:solidFill>
                  <a:ea typeface="ＭＳ Ｐゴシック" charset="0"/>
                </a:rPr>
                <a:t>Efficiency</a:t>
              </a:r>
            </a:p>
          </p:txBody>
        </p:sp>
        <p:sp>
          <p:nvSpPr>
            <p:cNvPr id="112" name="TextBox 11">
              <a:extLst>
                <a:ext uri="{FF2B5EF4-FFF2-40B4-BE49-F238E27FC236}">
                  <a16:creationId xmlns:a16="http://schemas.microsoft.com/office/drawing/2014/main" id="{AFD47125-FE0C-9644-A88D-BAE0B45A0E47}"/>
                </a:ext>
              </a:extLst>
            </p:cNvPr>
            <p:cNvSpPr txBox="1"/>
            <p:nvPr/>
          </p:nvSpPr>
          <p:spPr>
            <a:xfrm>
              <a:off x="5054545" y="4737100"/>
              <a:ext cx="799261" cy="3362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2400" kern="0" dirty="0">
                  <a:solidFill>
                    <a:prstClr val="black"/>
                  </a:solidFill>
                  <a:ea typeface="ＭＳ Ｐゴシック" charset="0"/>
                </a:rPr>
                <a:t>Security</a:t>
              </a:r>
            </a:p>
          </p:txBody>
        </p:sp>
        <p:sp>
          <p:nvSpPr>
            <p:cNvPr id="113" name="TextBox 12">
              <a:extLst>
                <a:ext uri="{FF2B5EF4-FFF2-40B4-BE49-F238E27FC236}">
                  <a16:creationId xmlns:a16="http://schemas.microsoft.com/office/drawing/2014/main" id="{02B6955D-AF54-054A-B5F9-800F0B105713}"/>
                </a:ext>
              </a:extLst>
            </p:cNvPr>
            <p:cNvSpPr txBox="1"/>
            <p:nvPr/>
          </p:nvSpPr>
          <p:spPr>
            <a:xfrm>
              <a:off x="3178897" y="2029199"/>
              <a:ext cx="549762" cy="3362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2400" kern="0" dirty="0">
                  <a:solidFill>
                    <a:srgbClr val="C00000"/>
                  </a:solidFill>
                  <a:ea typeface="ＭＳ Ｐゴシック" charset="0"/>
                </a:rPr>
                <a:t>High</a:t>
              </a:r>
            </a:p>
          </p:txBody>
        </p:sp>
        <p:sp>
          <p:nvSpPr>
            <p:cNvPr id="114" name="TextBox 13">
              <a:extLst>
                <a:ext uri="{FF2B5EF4-FFF2-40B4-BE49-F238E27FC236}">
                  <a16:creationId xmlns:a16="http://schemas.microsoft.com/office/drawing/2014/main" id="{ACD5000C-77B5-9B4A-AD1E-45DD3029C0C5}"/>
                </a:ext>
              </a:extLst>
            </p:cNvPr>
            <p:cNvSpPr txBox="1"/>
            <p:nvPr/>
          </p:nvSpPr>
          <p:spPr>
            <a:xfrm>
              <a:off x="3254311" y="4583668"/>
              <a:ext cx="503517" cy="3362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2400" kern="0" dirty="0">
                  <a:solidFill>
                    <a:srgbClr val="C00000"/>
                  </a:solidFill>
                  <a:ea typeface="ＭＳ Ｐゴシック" charset="0"/>
                </a:rPr>
                <a:t>Low</a:t>
              </a:r>
            </a:p>
          </p:txBody>
        </p:sp>
        <p:sp>
          <p:nvSpPr>
            <p:cNvPr id="115" name="TextBox 14">
              <a:extLst>
                <a:ext uri="{FF2B5EF4-FFF2-40B4-BE49-F238E27FC236}">
                  <a16:creationId xmlns:a16="http://schemas.microsoft.com/office/drawing/2014/main" id="{0BFF52E5-8C53-B34C-B4E2-2176233A0A01}"/>
                </a:ext>
              </a:extLst>
            </p:cNvPr>
            <p:cNvSpPr txBox="1"/>
            <p:nvPr/>
          </p:nvSpPr>
          <p:spPr>
            <a:xfrm>
              <a:off x="6664159" y="4673600"/>
              <a:ext cx="549762" cy="3362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2400" kern="0" dirty="0">
                  <a:solidFill>
                    <a:srgbClr val="C00000"/>
                  </a:solidFill>
                  <a:ea typeface="ＭＳ Ｐゴシック" charset="0"/>
                </a:rPr>
                <a:t>High</a:t>
              </a:r>
            </a:p>
          </p:txBody>
        </p:sp>
      </p:grpSp>
      <p:sp>
        <p:nvSpPr>
          <p:cNvPr id="116" name="24 - Έλλειψη">
            <a:extLst>
              <a:ext uri="{FF2B5EF4-FFF2-40B4-BE49-F238E27FC236}">
                <a16:creationId xmlns:a16="http://schemas.microsoft.com/office/drawing/2014/main" id="{26CC4B55-8BDA-D240-8CBB-9EFBAE03AE0C}"/>
              </a:ext>
            </a:extLst>
          </p:cNvPr>
          <p:cNvSpPr/>
          <p:nvPr/>
        </p:nvSpPr>
        <p:spPr>
          <a:xfrm>
            <a:off x="3635092" y="2124474"/>
            <a:ext cx="275112" cy="275112"/>
          </a:xfrm>
          <a:prstGeom prst="ellipse">
            <a:avLst/>
          </a:prstGeom>
          <a:solidFill>
            <a:srgbClr val="4F81B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457200">
              <a:defRPr/>
            </a:pPr>
            <a:endParaRPr lang="en-US" kern="0" dirty="0">
              <a:solidFill>
                <a:prstClr val="white"/>
              </a:solidFill>
              <a:ea typeface="ＭＳ Ｐゴシック" charset="0"/>
            </a:endParaRPr>
          </a:p>
        </p:txBody>
      </p:sp>
      <p:sp>
        <p:nvSpPr>
          <p:cNvPr id="117" name="62 - TextBox">
            <a:extLst>
              <a:ext uri="{FF2B5EF4-FFF2-40B4-BE49-F238E27FC236}">
                <a16:creationId xmlns:a16="http://schemas.microsoft.com/office/drawing/2014/main" id="{5FBA965A-F5AA-024C-AFEB-992BEFCCD63C}"/>
              </a:ext>
            </a:extLst>
          </p:cNvPr>
          <p:cNvSpPr txBox="1"/>
          <p:nvPr/>
        </p:nvSpPr>
        <p:spPr>
          <a:xfrm>
            <a:off x="3406492" y="1819673"/>
            <a:ext cx="6639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200" dirty="0">
                <a:solidFill>
                  <a:prstClr val="black"/>
                </a:solidFill>
                <a:ea typeface="ＭＳ Ｐゴシック" charset="0"/>
              </a:rPr>
              <a:t>OPE</a:t>
            </a:r>
          </a:p>
        </p:txBody>
      </p:sp>
      <p:sp>
        <p:nvSpPr>
          <p:cNvPr id="118" name="63 - Έλλειψη">
            <a:extLst>
              <a:ext uri="{FF2B5EF4-FFF2-40B4-BE49-F238E27FC236}">
                <a16:creationId xmlns:a16="http://schemas.microsoft.com/office/drawing/2014/main" id="{CDFEA8C7-511D-6344-9799-945E3BFA98C5}"/>
              </a:ext>
            </a:extLst>
          </p:cNvPr>
          <p:cNvSpPr/>
          <p:nvPr/>
        </p:nvSpPr>
        <p:spPr>
          <a:xfrm>
            <a:off x="4274380" y="2124473"/>
            <a:ext cx="275112" cy="275112"/>
          </a:xfrm>
          <a:prstGeom prst="ellipse">
            <a:avLst/>
          </a:prstGeom>
          <a:solidFill>
            <a:srgbClr val="4BACC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457200">
              <a:defRPr/>
            </a:pPr>
            <a:endParaRPr lang="en-US" kern="0" dirty="0">
              <a:solidFill>
                <a:prstClr val="white"/>
              </a:solidFill>
              <a:ea typeface="ＭＳ Ｐゴシック" charset="0"/>
            </a:endParaRPr>
          </a:p>
        </p:txBody>
      </p:sp>
      <p:sp>
        <p:nvSpPr>
          <p:cNvPr id="119" name="64 - TextBox">
            <a:extLst>
              <a:ext uri="{FF2B5EF4-FFF2-40B4-BE49-F238E27FC236}">
                <a16:creationId xmlns:a16="http://schemas.microsoft.com/office/drawing/2014/main" id="{86741FF9-F7BC-5549-803B-9B22A86AD80A}"/>
              </a:ext>
            </a:extLst>
          </p:cNvPr>
          <p:cNvSpPr txBox="1"/>
          <p:nvPr/>
        </p:nvSpPr>
        <p:spPr>
          <a:xfrm>
            <a:off x="4061973" y="1819673"/>
            <a:ext cx="6399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200" dirty="0">
                <a:solidFill>
                  <a:prstClr val="black"/>
                </a:solidFill>
                <a:ea typeface="ＭＳ Ｐゴシック" charset="0"/>
              </a:rPr>
              <a:t>DET</a:t>
            </a:r>
          </a:p>
        </p:txBody>
      </p:sp>
      <p:sp>
        <p:nvSpPr>
          <p:cNvPr id="120" name="65 - Έλλειψη">
            <a:extLst>
              <a:ext uri="{FF2B5EF4-FFF2-40B4-BE49-F238E27FC236}">
                <a16:creationId xmlns:a16="http://schemas.microsoft.com/office/drawing/2014/main" id="{363622E7-80A5-214C-9955-7735A44DEDCC}"/>
              </a:ext>
            </a:extLst>
          </p:cNvPr>
          <p:cNvSpPr/>
          <p:nvPr/>
        </p:nvSpPr>
        <p:spPr>
          <a:xfrm>
            <a:off x="3406492" y="1743473"/>
            <a:ext cx="1371600" cy="838200"/>
          </a:xfrm>
          <a:prstGeom prst="ellipse">
            <a:avLst/>
          </a:prstGeom>
          <a:noFill/>
          <a:ln w="25400" cap="flat" cmpd="sng" algn="ctr">
            <a:solidFill>
              <a:srgbClr val="4F81BD">
                <a:lumMod val="60000"/>
                <a:lumOff val="40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sp>
        <p:nvSpPr>
          <p:cNvPr id="121" name="67 - Έλλειψη">
            <a:extLst>
              <a:ext uri="{FF2B5EF4-FFF2-40B4-BE49-F238E27FC236}">
                <a16:creationId xmlns:a16="http://schemas.microsoft.com/office/drawing/2014/main" id="{888D79D0-D9D9-BF4E-88E2-F2141222426B}"/>
              </a:ext>
            </a:extLst>
          </p:cNvPr>
          <p:cNvSpPr/>
          <p:nvPr/>
        </p:nvSpPr>
        <p:spPr>
          <a:xfrm>
            <a:off x="5692492" y="2124473"/>
            <a:ext cx="275112" cy="275112"/>
          </a:xfrm>
          <a:prstGeom prst="ellipse">
            <a:avLst/>
          </a:prstGeom>
          <a:solidFill>
            <a:srgbClr val="F79646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457200">
              <a:defRPr/>
            </a:pPr>
            <a:endParaRPr lang="en-US" kern="0" dirty="0">
              <a:solidFill>
                <a:prstClr val="white"/>
              </a:solidFill>
              <a:ea typeface="ＭＳ Ｐゴシック" charset="0"/>
            </a:endParaRPr>
          </a:p>
        </p:txBody>
      </p:sp>
      <p:sp>
        <p:nvSpPr>
          <p:cNvPr id="122" name="68 - TextBox">
            <a:extLst>
              <a:ext uri="{FF2B5EF4-FFF2-40B4-BE49-F238E27FC236}">
                <a16:creationId xmlns:a16="http://schemas.microsoft.com/office/drawing/2014/main" id="{5280486C-A74D-4A40-9FE1-4B7EB3B99387}"/>
              </a:ext>
            </a:extLst>
          </p:cNvPr>
          <p:cNvSpPr txBox="1"/>
          <p:nvPr/>
        </p:nvSpPr>
        <p:spPr>
          <a:xfrm>
            <a:off x="5619596" y="1803173"/>
            <a:ext cx="4555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200" b="1" dirty="0">
                <a:solidFill>
                  <a:prstClr val="black"/>
                </a:solidFill>
                <a:ea typeface="ＭＳ Ｐゴシック" charset="0"/>
              </a:rPr>
              <a:t>SE</a:t>
            </a:r>
          </a:p>
        </p:txBody>
      </p:sp>
      <p:sp>
        <p:nvSpPr>
          <p:cNvPr id="123" name="72 - Έλλειψη">
            <a:extLst>
              <a:ext uri="{FF2B5EF4-FFF2-40B4-BE49-F238E27FC236}">
                <a16:creationId xmlns:a16="http://schemas.microsoft.com/office/drawing/2014/main" id="{8BE322F5-8A18-6F44-9D25-023417203FDA}"/>
              </a:ext>
            </a:extLst>
          </p:cNvPr>
          <p:cNvSpPr/>
          <p:nvPr/>
        </p:nvSpPr>
        <p:spPr>
          <a:xfrm>
            <a:off x="7361195" y="3521911"/>
            <a:ext cx="275112" cy="275112"/>
          </a:xfrm>
          <a:prstGeom prst="ellipse">
            <a:avLst/>
          </a:prstGeom>
          <a:solidFill>
            <a:srgbClr val="92D050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457200">
              <a:defRPr/>
            </a:pPr>
            <a:endParaRPr lang="en-US" kern="0" dirty="0">
              <a:solidFill>
                <a:prstClr val="white"/>
              </a:solidFill>
              <a:ea typeface="ＭＳ Ｐゴシック" charset="0"/>
            </a:endParaRPr>
          </a:p>
        </p:txBody>
      </p:sp>
      <p:sp>
        <p:nvSpPr>
          <p:cNvPr id="124" name="73 - TextBox">
            <a:extLst>
              <a:ext uri="{FF2B5EF4-FFF2-40B4-BE49-F238E27FC236}">
                <a16:creationId xmlns:a16="http://schemas.microsoft.com/office/drawing/2014/main" id="{BD042472-1E93-0843-94DD-F585482C0960}"/>
              </a:ext>
            </a:extLst>
          </p:cNvPr>
          <p:cNvSpPr txBox="1"/>
          <p:nvPr/>
        </p:nvSpPr>
        <p:spPr>
          <a:xfrm>
            <a:off x="6607573" y="2853407"/>
            <a:ext cx="19223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2200" b="1" dirty="0">
                <a:solidFill>
                  <a:prstClr val="black"/>
                </a:solidFill>
                <a:ea typeface="ＭＳ Ｐゴシック" charset="0"/>
              </a:rPr>
              <a:t>Oblivious RAM</a:t>
            </a:r>
          </a:p>
          <a:p>
            <a:pPr algn="ctr" defTabSz="457200"/>
            <a:r>
              <a:rPr lang="en-US" sz="2200" b="1" dirty="0">
                <a:solidFill>
                  <a:prstClr val="black"/>
                </a:solidFill>
                <a:ea typeface="ＭＳ Ｐゴシック" charset="0"/>
              </a:rPr>
              <a:t>-&gt; OSE</a:t>
            </a:r>
          </a:p>
        </p:txBody>
      </p:sp>
      <p:sp>
        <p:nvSpPr>
          <p:cNvPr id="125" name="74 - Έλλειψη">
            <a:extLst>
              <a:ext uri="{FF2B5EF4-FFF2-40B4-BE49-F238E27FC236}">
                <a16:creationId xmlns:a16="http://schemas.microsoft.com/office/drawing/2014/main" id="{DAECA2BD-04E2-4A40-93B1-A8EEA24424BC}"/>
              </a:ext>
            </a:extLst>
          </p:cNvPr>
          <p:cNvSpPr/>
          <p:nvPr/>
        </p:nvSpPr>
        <p:spPr>
          <a:xfrm>
            <a:off x="7368892" y="4744961"/>
            <a:ext cx="275112" cy="275112"/>
          </a:xfrm>
          <a:prstGeom prst="ellipse">
            <a:avLst/>
          </a:prstGeom>
          <a:solidFill>
            <a:srgbClr val="8064A2">
              <a:lumMod val="5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457200">
              <a:defRPr/>
            </a:pPr>
            <a:endParaRPr lang="en-US" kern="0" dirty="0">
              <a:solidFill>
                <a:prstClr val="white"/>
              </a:solidFill>
              <a:ea typeface="ＭＳ Ｐゴシック" charset="0"/>
            </a:endParaRPr>
          </a:p>
        </p:txBody>
      </p:sp>
      <p:sp>
        <p:nvSpPr>
          <p:cNvPr id="126" name="75 - TextBox">
            <a:extLst>
              <a:ext uri="{FF2B5EF4-FFF2-40B4-BE49-F238E27FC236}">
                <a16:creationId xmlns:a16="http://schemas.microsoft.com/office/drawing/2014/main" id="{B7894F81-5474-934E-B248-B7C6A8D5C064}"/>
              </a:ext>
            </a:extLst>
          </p:cNvPr>
          <p:cNvSpPr txBox="1"/>
          <p:nvPr/>
        </p:nvSpPr>
        <p:spPr>
          <a:xfrm>
            <a:off x="7200773" y="4303125"/>
            <a:ext cx="6297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2200" b="1" dirty="0">
                <a:solidFill>
                  <a:prstClr val="black"/>
                </a:solidFill>
                <a:ea typeface="ＭＳ Ｐゴシック" charset="0"/>
              </a:rPr>
              <a:t>FHE</a:t>
            </a:r>
          </a:p>
        </p:txBody>
      </p:sp>
      <p:sp>
        <p:nvSpPr>
          <p:cNvPr id="129" name="77 - Ορθογώνιο">
            <a:extLst>
              <a:ext uri="{FF2B5EF4-FFF2-40B4-BE49-F238E27FC236}">
                <a16:creationId xmlns:a16="http://schemas.microsoft.com/office/drawing/2014/main" id="{FA2C3171-FBF0-0D4C-BDBB-DE81ED14021A}"/>
              </a:ext>
            </a:extLst>
          </p:cNvPr>
          <p:cNvSpPr/>
          <p:nvPr/>
        </p:nvSpPr>
        <p:spPr>
          <a:xfrm>
            <a:off x="4841667" y="4783362"/>
            <a:ext cx="11841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800" b="1" dirty="0">
                <a:solidFill>
                  <a:srgbClr val="1F497D">
                    <a:lumMod val="75000"/>
                  </a:srgbClr>
                </a:solidFill>
                <a:ea typeface="ＭＳ Ｐゴシック" charset="0"/>
              </a:rPr>
              <a:t>Secure</a:t>
            </a:r>
            <a:endParaRPr lang="en-US" sz="2800" dirty="0">
              <a:solidFill>
                <a:srgbClr val="1F497D">
                  <a:lumMod val="75000"/>
                </a:srgbClr>
              </a:solidFill>
              <a:ea typeface="ＭＳ Ｐゴシック" charset="0"/>
            </a:endParaRPr>
          </a:p>
        </p:txBody>
      </p:sp>
      <p:sp>
        <p:nvSpPr>
          <p:cNvPr id="130" name="78 - Ορθογώνιο">
            <a:extLst>
              <a:ext uri="{FF2B5EF4-FFF2-40B4-BE49-F238E27FC236}">
                <a16:creationId xmlns:a16="http://schemas.microsoft.com/office/drawing/2014/main" id="{E51A0AA3-4B40-A24E-9E70-4B35FBC5AB8F}"/>
              </a:ext>
            </a:extLst>
          </p:cNvPr>
          <p:cNvSpPr/>
          <p:nvPr/>
        </p:nvSpPr>
        <p:spPr>
          <a:xfrm>
            <a:off x="3135775" y="2581673"/>
            <a:ext cx="1399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800" b="1" dirty="0">
                <a:solidFill>
                  <a:srgbClr val="1F497D">
                    <a:lumMod val="75000"/>
                  </a:srgbClr>
                </a:solidFill>
                <a:ea typeface="ＭＳ Ｐゴシック" charset="0"/>
              </a:rPr>
              <a:t>Efficient</a:t>
            </a:r>
            <a:endParaRPr lang="en-US" sz="2800" dirty="0">
              <a:solidFill>
                <a:srgbClr val="1F497D">
                  <a:lumMod val="75000"/>
                </a:srgbClr>
              </a:solidFill>
              <a:ea typeface="ＭＳ Ｐゴシック" charset="0"/>
            </a:endParaRPr>
          </a:p>
        </p:txBody>
      </p:sp>
      <p:sp>
        <p:nvSpPr>
          <p:cNvPr id="131" name="79 - Ορθογώνιο">
            <a:extLst>
              <a:ext uri="{FF2B5EF4-FFF2-40B4-BE49-F238E27FC236}">
                <a16:creationId xmlns:a16="http://schemas.microsoft.com/office/drawing/2014/main" id="{91AC56EB-7013-F94B-A689-E51C3DF08F5C}"/>
              </a:ext>
            </a:extLst>
          </p:cNvPr>
          <p:cNvSpPr/>
          <p:nvPr/>
        </p:nvSpPr>
        <p:spPr>
          <a:xfrm>
            <a:off x="5859036" y="1029721"/>
            <a:ext cx="2815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800" b="1" dirty="0">
                <a:solidFill>
                  <a:srgbClr val="1F497D">
                    <a:lumMod val="75000"/>
                  </a:srgbClr>
                </a:solidFill>
                <a:ea typeface="ＭＳ Ｐゴシック" charset="0"/>
              </a:rPr>
              <a:t>Secure &amp; Efficient</a:t>
            </a:r>
            <a:endParaRPr lang="en-US" sz="2800" dirty="0">
              <a:solidFill>
                <a:srgbClr val="1F497D">
                  <a:lumMod val="75000"/>
                </a:srgbClr>
              </a:solidFill>
              <a:ea typeface="ＭＳ Ｐゴシック" charset="0"/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865E8969-DA21-EF42-92CA-F8054AAFB89A}"/>
              </a:ext>
            </a:extLst>
          </p:cNvPr>
          <p:cNvGrpSpPr/>
          <p:nvPr/>
        </p:nvGrpSpPr>
        <p:grpSpPr>
          <a:xfrm>
            <a:off x="2864300" y="1413837"/>
            <a:ext cx="2973343" cy="1217661"/>
            <a:chOff x="2184941" y="2576971"/>
            <a:chExt cx="4971646" cy="2280493"/>
          </a:xfrm>
        </p:grpSpPr>
        <p:pic>
          <p:nvPicPr>
            <p:cNvPr id="133" name="Picture 132" descr="database-warning-e1398905446468.png">
              <a:extLst>
                <a:ext uri="{FF2B5EF4-FFF2-40B4-BE49-F238E27FC236}">
                  <a16:creationId xmlns:a16="http://schemas.microsoft.com/office/drawing/2014/main" id="{11F875CA-2533-364A-A515-BD3A199CB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31754" y="2597651"/>
              <a:ext cx="1340164" cy="1480881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E7250B4E-34F7-A74F-8FE5-1698196F5AD1}"/>
                </a:ext>
              </a:extLst>
            </p:cNvPr>
            <p:cNvSpPr txBox="1"/>
            <p:nvPr/>
          </p:nvSpPr>
          <p:spPr>
            <a:xfrm>
              <a:off x="3850369" y="2576971"/>
              <a:ext cx="1653964" cy="576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400" b="1" dirty="0" err="1">
                  <a:solidFill>
                    <a:srgbClr val="0000FF"/>
                  </a:solidFill>
                  <a:ea typeface="ＭＳ Ｐゴシック" charset="0"/>
                </a:rPr>
                <a:t>CryptDB</a:t>
              </a:r>
              <a:endParaRPr lang="en-US" sz="1400" b="1" dirty="0">
                <a:solidFill>
                  <a:srgbClr val="0000FF"/>
                </a:solidFill>
                <a:ea typeface="ＭＳ Ｐゴシック" charset="0"/>
              </a:endParaRP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81ECBDF9-1C8F-3849-9DD4-2959EFFC17B8}"/>
                </a:ext>
              </a:extLst>
            </p:cNvPr>
            <p:cNvSpPr txBox="1"/>
            <p:nvPr/>
          </p:nvSpPr>
          <p:spPr>
            <a:xfrm>
              <a:off x="2184941" y="3508771"/>
              <a:ext cx="2146798" cy="415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400" dirty="0" err="1">
                  <a:solidFill>
                    <a:prstClr val="black"/>
                  </a:solidFill>
                  <a:ea typeface="ＭＳ Ｐゴシック" charset="0"/>
                </a:rPr>
                <a:t>CipherBase</a:t>
              </a:r>
              <a:endParaRPr lang="en-US" sz="140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1515E826-2D30-934A-93AD-21DF7FA2D526}"/>
                </a:ext>
              </a:extLst>
            </p:cNvPr>
            <p:cNvSpPr/>
            <p:nvPr/>
          </p:nvSpPr>
          <p:spPr>
            <a:xfrm>
              <a:off x="5491242" y="2805174"/>
              <a:ext cx="1147305" cy="4150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1400" dirty="0">
                  <a:solidFill>
                    <a:prstClr val="black"/>
                  </a:solidFill>
                  <a:ea typeface="ＭＳ Ｐゴシック" charset="0"/>
                </a:rPr>
                <a:t>MONOMI</a:t>
              </a: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306A8629-1AB4-4F45-9049-35C52D9812D5}"/>
                </a:ext>
              </a:extLst>
            </p:cNvPr>
            <p:cNvSpPr/>
            <p:nvPr/>
          </p:nvSpPr>
          <p:spPr>
            <a:xfrm>
              <a:off x="5332608" y="3501680"/>
              <a:ext cx="1823979" cy="4150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1400" dirty="0">
                  <a:solidFill>
                    <a:prstClr val="black"/>
                  </a:solidFill>
                  <a:ea typeface="ＭＳ Ｐゴシック" charset="0"/>
                </a:rPr>
                <a:t>Google </a:t>
              </a:r>
              <a:r>
                <a:rPr lang="en-US" sz="1400" dirty="0" err="1">
                  <a:solidFill>
                    <a:prstClr val="black"/>
                  </a:solidFill>
                  <a:ea typeface="ＭＳ Ｐゴシック" charset="0"/>
                </a:rPr>
                <a:t>BigQuery</a:t>
              </a:r>
              <a:endParaRPr lang="en-US" sz="140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A8E9CB36-88C1-A646-9E9D-708BB3B04E7E}"/>
                </a:ext>
              </a:extLst>
            </p:cNvPr>
            <p:cNvSpPr/>
            <p:nvPr/>
          </p:nvSpPr>
          <p:spPr>
            <a:xfrm>
              <a:off x="3591861" y="4151893"/>
              <a:ext cx="2076691" cy="7055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1400" dirty="0">
                  <a:solidFill>
                    <a:prstClr val="black"/>
                  </a:solidFill>
                  <a:ea typeface="ＭＳ Ｐゴシック" charset="0"/>
                </a:rPr>
                <a:t>Microsoft SQL 2016</a:t>
              </a:r>
              <a:br>
                <a:rPr lang="en-US" sz="1400" dirty="0">
                  <a:solidFill>
                    <a:prstClr val="black"/>
                  </a:solidFill>
                  <a:ea typeface="ＭＳ Ｐゴシック" charset="0"/>
                </a:rPr>
              </a:br>
              <a:r>
                <a:rPr lang="en-US" sz="1400" dirty="0">
                  <a:solidFill>
                    <a:prstClr val="black"/>
                  </a:solidFill>
                  <a:ea typeface="ＭＳ Ｐゴシック" charset="0"/>
                </a:rPr>
                <a:t>Always Encrypted 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5C58CB91-C985-4F49-B2B0-860A74C1C2D8}"/>
                </a:ext>
              </a:extLst>
            </p:cNvPr>
            <p:cNvSpPr txBox="1"/>
            <p:nvPr/>
          </p:nvSpPr>
          <p:spPr>
            <a:xfrm>
              <a:off x="2522326" y="2766822"/>
              <a:ext cx="1171592" cy="415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400" dirty="0">
                  <a:solidFill>
                    <a:prstClr val="black"/>
                  </a:solidFill>
                  <a:ea typeface="ＭＳ Ｐゴシック" charset="0"/>
                </a:rPr>
                <a:t>…</a:t>
              </a:r>
            </a:p>
          </p:txBody>
        </p:sp>
      </p:grpSp>
      <p:sp>
        <p:nvSpPr>
          <p:cNvPr id="140" name="Rectangle 139">
            <a:extLst>
              <a:ext uri="{FF2B5EF4-FFF2-40B4-BE49-F238E27FC236}">
                <a16:creationId xmlns:a16="http://schemas.microsoft.com/office/drawing/2014/main" id="{749E8D91-63FD-444A-84CF-8B778AC35BEB}"/>
              </a:ext>
            </a:extLst>
          </p:cNvPr>
          <p:cNvSpPr/>
          <p:nvPr/>
        </p:nvSpPr>
        <p:spPr>
          <a:xfrm>
            <a:off x="2304087" y="5932731"/>
            <a:ext cx="6017134" cy="646331"/>
          </a:xfrm>
          <a:prstGeom prst="rect">
            <a:avLst/>
          </a:prstGeom>
          <a:ln w="38100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ea typeface="ＭＳ Ｐゴシック" charset="0"/>
              </a:rPr>
              <a:t>		</a:t>
            </a:r>
            <a:r>
              <a:rPr lang="en-US" dirty="0" err="1">
                <a:solidFill>
                  <a:prstClr val="black"/>
                </a:solidFill>
                <a:ea typeface="ＭＳ Ｐゴシック" charset="0"/>
              </a:rPr>
              <a:t>Naveed</a:t>
            </a:r>
            <a:r>
              <a:rPr lang="en-US" dirty="0">
                <a:solidFill>
                  <a:prstClr val="black"/>
                </a:solidFill>
                <a:ea typeface="ＭＳ Ｐゴシック" charset="0"/>
              </a:rPr>
              <a:t> Muhammad et al. "Inference attacks on </a:t>
            </a:r>
            <a:br>
              <a:rPr lang="en-US" dirty="0">
                <a:solidFill>
                  <a:prstClr val="black"/>
                </a:solidFill>
                <a:ea typeface="ＭＳ Ｐゴシック" charset="0"/>
              </a:rPr>
            </a:br>
            <a:r>
              <a:rPr lang="en-US" dirty="0">
                <a:solidFill>
                  <a:prstClr val="black"/>
                </a:solidFill>
                <a:ea typeface="ＭＳ Ｐゴシック" charset="0"/>
              </a:rPr>
              <a:t>		property preserving encrypted databases." </a:t>
            </a:r>
            <a:r>
              <a:rPr lang="en-US" i="1" dirty="0">
                <a:solidFill>
                  <a:prstClr val="black"/>
                </a:solidFill>
                <a:ea typeface="ＭＳ Ｐゴシック" charset="0"/>
              </a:rPr>
              <a:t>CCS 2015             </a:t>
            </a:r>
          </a:p>
        </p:txBody>
      </p:sp>
      <p:pic>
        <p:nvPicPr>
          <p:cNvPr id="141" name="Picture 140">
            <a:extLst>
              <a:ext uri="{FF2B5EF4-FFF2-40B4-BE49-F238E27FC236}">
                <a16:creationId xmlns:a16="http://schemas.microsoft.com/office/drawing/2014/main" id="{5B814FB5-B883-C74F-BB9C-B1560469B48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0847" y="5964408"/>
            <a:ext cx="579577" cy="57957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41CD5AB-1A61-E743-BF33-B5A653819EB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3746" y="2284559"/>
            <a:ext cx="362360" cy="362360"/>
          </a:xfrm>
          <a:prstGeom prst="rect">
            <a:avLst/>
          </a:prstGeom>
        </p:spPr>
      </p:pic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D11A66C-2ED6-1C47-914F-0F61696AD927}"/>
              </a:ext>
            </a:extLst>
          </p:cNvPr>
          <p:cNvCxnSpPr>
            <a:cxnSpLocks/>
          </p:cNvCxnSpPr>
          <p:nvPr/>
        </p:nvCxnSpPr>
        <p:spPr>
          <a:xfrm flipV="1">
            <a:off x="5844862" y="1476341"/>
            <a:ext cx="0" cy="409976"/>
          </a:xfrm>
          <a:prstGeom prst="straightConnector1">
            <a:avLst/>
          </a:prstGeom>
          <a:noFill/>
          <a:ln w="4445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F3F4E8F-B66D-E648-AB9C-472DFD6B37F4}"/>
              </a:ext>
            </a:extLst>
          </p:cNvPr>
          <p:cNvCxnSpPr>
            <a:cxnSpLocks/>
          </p:cNvCxnSpPr>
          <p:nvPr/>
        </p:nvCxnSpPr>
        <p:spPr>
          <a:xfrm flipV="1">
            <a:off x="7497136" y="2588592"/>
            <a:ext cx="0" cy="409976"/>
          </a:xfrm>
          <a:prstGeom prst="straightConnector1">
            <a:avLst/>
          </a:prstGeom>
          <a:noFill/>
          <a:ln w="4445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2DC5268-9F3C-F64D-A5D4-BD9B0B5CB215}"/>
              </a:ext>
            </a:extLst>
          </p:cNvPr>
          <p:cNvSpPr txBox="1"/>
          <p:nvPr/>
        </p:nvSpPr>
        <p:spPr>
          <a:xfrm>
            <a:off x="9154900" y="998748"/>
            <a:ext cx="3034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/>
              <a:t>Boolean Queries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[CJJ+13] in CRYPTO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[KM17] in EUROCRYPT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A12345E-C4C5-454C-A70E-FA3F1AD43C85}"/>
              </a:ext>
            </a:extLst>
          </p:cNvPr>
          <p:cNvSpPr txBox="1"/>
          <p:nvPr/>
        </p:nvSpPr>
        <p:spPr>
          <a:xfrm>
            <a:off x="9164056" y="2079657"/>
            <a:ext cx="3034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/>
              <a:t>Graph Queries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[CK10] in ASIACRYPT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42684B4-0EBD-7A46-B2BB-D609DB95E8C5}"/>
              </a:ext>
            </a:extLst>
          </p:cNvPr>
          <p:cNvSpPr txBox="1"/>
          <p:nvPr/>
        </p:nvSpPr>
        <p:spPr>
          <a:xfrm>
            <a:off x="9164056" y="2943738"/>
            <a:ext cx="30340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/>
              <a:t>Range/Aggregate Queries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[FJK+15] in ESORICS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[</a:t>
            </a:r>
            <a:r>
              <a:rPr lang="en-US" sz="2400" b="1" dirty="0">
                <a:solidFill>
                  <a:srgbClr val="FF0000"/>
                </a:solidFill>
              </a:rPr>
              <a:t>D</a:t>
            </a:r>
            <a:r>
              <a:rPr lang="en-US" sz="2000" b="1" dirty="0"/>
              <a:t>PP+16] in SIGMOD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[</a:t>
            </a:r>
            <a:r>
              <a:rPr lang="en-US" sz="2400" b="1" dirty="0">
                <a:solidFill>
                  <a:srgbClr val="FF0000"/>
                </a:solidFill>
              </a:rPr>
              <a:t>D</a:t>
            </a:r>
            <a:r>
              <a:rPr lang="en-US" sz="2000" b="1" dirty="0"/>
              <a:t>PP+18] in TODS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6486272-70AA-E04E-BA12-8DB09F826A9C}"/>
              </a:ext>
            </a:extLst>
          </p:cNvPr>
          <p:cNvSpPr txBox="1"/>
          <p:nvPr/>
        </p:nvSpPr>
        <p:spPr>
          <a:xfrm>
            <a:off x="9164056" y="4462770"/>
            <a:ext cx="3034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/>
              <a:t>Wildcard/Phrase/Substring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[FJK+15] in ESORICS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[LL17] in </a:t>
            </a:r>
            <a:r>
              <a:rPr lang="en-US" sz="2000" dirty="0" err="1"/>
              <a:t>ePrint</a:t>
            </a:r>
            <a:endParaRPr lang="en-US" sz="2000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78D7AFD-CBFE-E04A-87FF-7C9DB2C485E6}"/>
              </a:ext>
            </a:extLst>
          </p:cNvPr>
          <p:cNvSpPr txBox="1"/>
          <p:nvPr/>
        </p:nvSpPr>
        <p:spPr>
          <a:xfrm>
            <a:off x="9199356" y="5499523"/>
            <a:ext cx="3034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/>
              <a:t>Select-Project-Cross Product Queries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[KM18] ASIACRYPT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8E1FEFE4-672A-0A44-8735-B21788C10AC6}"/>
              </a:ext>
            </a:extLst>
          </p:cNvPr>
          <p:cNvCxnSpPr>
            <a:cxnSpLocks/>
          </p:cNvCxnSpPr>
          <p:nvPr/>
        </p:nvCxnSpPr>
        <p:spPr>
          <a:xfrm>
            <a:off x="-108488" y="6826870"/>
            <a:ext cx="12306609" cy="0"/>
          </a:xfrm>
          <a:prstGeom prst="line">
            <a:avLst/>
          </a:prstGeom>
          <a:ln w="1047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val 76">
            <a:extLst>
              <a:ext uri="{FF2B5EF4-FFF2-40B4-BE49-F238E27FC236}">
                <a16:creationId xmlns:a16="http://schemas.microsoft.com/office/drawing/2014/main" id="{BA8C2B41-1C37-BF42-A031-ABE3C56CB57B}"/>
              </a:ext>
            </a:extLst>
          </p:cNvPr>
          <p:cNvSpPr/>
          <p:nvPr/>
        </p:nvSpPr>
        <p:spPr>
          <a:xfrm>
            <a:off x="11700625" y="6214222"/>
            <a:ext cx="638176" cy="612648"/>
          </a:xfrm>
          <a:prstGeom prst="ellipse">
            <a:avLst/>
          </a:prstGeom>
          <a:noFill/>
          <a:ln w="793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Slide Number Placeholder 5">
            <a:extLst>
              <a:ext uri="{FF2B5EF4-FFF2-40B4-BE49-F238E27FC236}">
                <a16:creationId xmlns:a16="http://schemas.microsoft.com/office/drawing/2014/main" id="{72C66C44-D139-0A47-B656-64E78DBDDEAA}"/>
              </a:ext>
            </a:extLst>
          </p:cNvPr>
          <p:cNvSpPr txBox="1">
            <a:spLocks/>
          </p:cNvSpPr>
          <p:nvPr/>
        </p:nvSpPr>
        <p:spPr>
          <a:xfrm>
            <a:off x="11747500" y="6305550"/>
            <a:ext cx="520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577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4"/>
    </mc:Choice>
    <mc:Fallback xmlns="">
      <p:transition spd="slow" advTm="4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117" grpId="0"/>
      <p:bldP spid="118" grpId="0" animBg="1"/>
      <p:bldP spid="119" grpId="0"/>
      <p:bldP spid="120" grpId="0" animBg="1"/>
      <p:bldP spid="121" grpId="0" animBg="1"/>
      <p:bldP spid="122" grpId="0"/>
      <p:bldP spid="123" grpId="0" animBg="1"/>
      <p:bldP spid="124" grpId="0"/>
      <p:bldP spid="125" grpId="0" animBg="1"/>
      <p:bldP spid="126" grpId="0"/>
      <p:bldP spid="129" grpId="0"/>
      <p:bldP spid="130" grpId="0"/>
      <p:bldP spid="131" grpId="0"/>
      <p:bldP spid="140" grpId="0" animBg="1"/>
      <p:bldP spid="2" grpId="0"/>
      <p:bldP spid="72" grpId="0"/>
      <p:bldP spid="73" grpId="0"/>
      <p:bldP spid="74" grpId="0"/>
      <p:bldP spid="7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7363353F-8DB3-C947-BD06-9E48C05B302E}"/>
              </a:ext>
            </a:extLst>
          </p:cNvPr>
          <p:cNvSpPr/>
          <p:nvPr/>
        </p:nvSpPr>
        <p:spPr>
          <a:xfrm>
            <a:off x="11700625" y="6214222"/>
            <a:ext cx="638176" cy="612648"/>
          </a:xfrm>
          <a:prstGeom prst="ellipse">
            <a:avLst/>
          </a:prstGeom>
          <a:noFill/>
          <a:ln w="793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Title 4">
            <a:extLst>
              <a:ext uri="{FF2B5EF4-FFF2-40B4-BE49-F238E27FC236}">
                <a16:creationId xmlns:a16="http://schemas.microsoft.com/office/drawing/2014/main" id="{26EBEC23-175A-2149-A5E6-92D7CC052856}"/>
              </a:ext>
            </a:extLst>
          </p:cNvPr>
          <p:cNvSpPr txBox="1">
            <a:spLocks/>
          </p:cNvSpPr>
          <p:nvPr/>
        </p:nvSpPr>
        <p:spPr bwMode="auto">
          <a:xfrm>
            <a:off x="495300" y="381000"/>
            <a:ext cx="96869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n-lt"/>
                <a:ea typeface="ＭＳ Ｐゴシック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/>
                <a:ea typeface="宋体" pitchFamily="2" charset="-122"/>
                <a:cs typeface="Arial" panose="020B0604020202020204" pitchFamily="34" charset="0"/>
              </a:rPr>
              <a:t>What is Searchable Encryption (SE)?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3" name="Slide Number Placeholder 5">
            <a:extLst>
              <a:ext uri="{FF2B5EF4-FFF2-40B4-BE49-F238E27FC236}">
                <a16:creationId xmlns:a16="http://schemas.microsoft.com/office/drawing/2014/main" id="{E52B3DE2-ACD3-EF4D-A694-8C39BE976359}"/>
              </a:ext>
            </a:extLst>
          </p:cNvPr>
          <p:cNvSpPr txBox="1">
            <a:spLocks/>
          </p:cNvSpPr>
          <p:nvPr/>
        </p:nvSpPr>
        <p:spPr>
          <a:xfrm>
            <a:off x="11747500" y="6305550"/>
            <a:ext cx="520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>
                    <a:tint val="75000"/>
                  </a:srgbClr>
                </a:solidFill>
                <a:latin typeface="Calibri"/>
              </a:rPr>
              <a:t>5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5BC90396-07B2-1849-96AE-048FCA0636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856" y="1977368"/>
            <a:ext cx="721809" cy="1154055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E49DA847-481A-9A42-B51A-73C043BF5B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7725" y="1885785"/>
            <a:ext cx="1917520" cy="1679768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6671442B-4B78-FD4F-ADB8-D9F6704BD8B0}"/>
              </a:ext>
            </a:extLst>
          </p:cNvPr>
          <p:cNvSpPr txBox="1"/>
          <p:nvPr/>
        </p:nvSpPr>
        <p:spPr>
          <a:xfrm>
            <a:off x="2016830" y="1566691"/>
            <a:ext cx="2107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b="1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Client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117D9D8-AFFE-C34F-92A8-66D6B46E63AA}"/>
              </a:ext>
            </a:extLst>
          </p:cNvPr>
          <p:cNvSpPr txBox="1"/>
          <p:nvPr/>
        </p:nvSpPr>
        <p:spPr>
          <a:xfrm>
            <a:off x="8316665" y="1312183"/>
            <a:ext cx="2107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000" b="1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Untrusted</a:t>
            </a:r>
          </a:p>
          <a:p>
            <a:pPr algn="ctr" defTabSz="457200"/>
            <a:r>
              <a:rPr lang="en-US" sz="2000" b="1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Cloud</a:t>
            </a:r>
          </a:p>
        </p:txBody>
      </p:sp>
      <p:pic>
        <p:nvPicPr>
          <p:cNvPr id="98" name="Picture 2" descr="http://fixyoursoftware.com/wp-content/uploads/2015/01/zz.png">
            <a:extLst>
              <a:ext uri="{FF2B5EF4-FFF2-40B4-BE49-F238E27FC236}">
                <a16:creationId xmlns:a16="http://schemas.microsoft.com/office/drawing/2014/main" id="{1666DF38-B14B-7449-9E38-7858A0190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9821" y="3649498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http://fixyoursoftware.com/wp-content/uploads/2015/01/zz.png">
            <a:extLst>
              <a:ext uri="{FF2B5EF4-FFF2-40B4-BE49-F238E27FC236}">
                <a16:creationId xmlns:a16="http://schemas.microsoft.com/office/drawing/2014/main" id="{13F9A834-17EA-FC45-B8E8-D90297F06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7484" y="3649498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 descr="http://fixyoursoftware.com/wp-content/uploads/2015/01/zz.png">
            <a:extLst>
              <a:ext uri="{FF2B5EF4-FFF2-40B4-BE49-F238E27FC236}">
                <a16:creationId xmlns:a16="http://schemas.microsoft.com/office/drawing/2014/main" id="{60241582-4430-6143-8B44-E76F149D0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147" y="3649498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http://fixyoursoftware.com/wp-content/uploads/2015/01/zz.png">
            <a:extLst>
              <a:ext uri="{FF2B5EF4-FFF2-40B4-BE49-F238E27FC236}">
                <a16:creationId xmlns:a16="http://schemas.microsoft.com/office/drawing/2014/main" id="{48FAC5BB-E6C8-954D-B916-5CEFD3A3F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2810" y="3649498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2" descr="http://fixyoursoftware.com/wp-content/uploads/2015/01/zz.png">
            <a:extLst>
              <a:ext uri="{FF2B5EF4-FFF2-40B4-BE49-F238E27FC236}">
                <a16:creationId xmlns:a16="http://schemas.microsoft.com/office/drawing/2014/main" id="{44A43C58-45A7-7643-9BCF-5F502F722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0473" y="3649498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2" descr="http://fixyoursoftware.com/wp-content/uploads/2015/01/zz.png">
            <a:extLst>
              <a:ext uri="{FF2B5EF4-FFF2-40B4-BE49-F238E27FC236}">
                <a16:creationId xmlns:a16="http://schemas.microsoft.com/office/drawing/2014/main" id="{66F1B40C-5DBD-6744-ABF8-7C3A2D802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8136" y="3649498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Rectangle 103">
            <a:extLst>
              <a:ext uri="{FF2B5EF4-FFF2-40B4-BE49-F238E27FC236}">
                <a16:creationId xmlns:a16="http://schemas.microsoft.com/office/drawing/2014/main" id="{ACC10E8F-3959-A84E-84B4-766A1F1C68E4}"/>
              </a:ext>
            </a:extLst>
          </p:cNvPr>
          <p:cNvSpPr/>
          <p:nvPr/>
        </p:nvSpPr>
        <p:spPr>
          <a:xfrm>
            <a:off x="1134882" y="3354117"/>
            <a:ext cx="2884189" cy="800335"/>
          </a:xfrm>
          <a:prstGeom prst="rect">
            <a:avLst/>
          </a:prstGeom>
          <a:solidFill>
            <a:srgbClr val="0070C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105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05619DDC-D1AE-DF4E-AE10-4AC2061AE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17" y="3437694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Right Arrow 105">
            <a:extLst>
              <a:ext uri="{FF2B5EF4-FFF2-40B4-BE49-F238E27FC236}">
                <a16:creationId xmlns:a16="http://schemas.microsoft.com/office/drawing/2014/main" id="{1594A11E-1EF6-4C4B-BBC2-BEC59AEB8BF8}"/>
              </a:ext>
            </a:extLst>
          </p:cNvPr>
          <p:cNvSpPr/>
          <p:nvPr/>
        </p:nvSpPr>
        <p:spPr>
          <a:xfrm>
            <a:off x="4204010" y="4811185"/>
            <a:ext cx="3410649" cy="148667"/>
          </a:xfrm>
          <a:prstGeom prst="rightArrow">
            <a:avLst>
              <a:gd name="adj1" fmla="val 50000"/>
              <a:gd name="adj2" fmla="val 128816"/>
            </a:avLst>
          </a:prstGeom>
          <a:solidFill>
            <a:srgbClr val="00B0F0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 dirty="0">
              <a:solidFill>
                <a:prstClr val="white"/>
              </a:solidFill>
              <a:latin typeface="Georgia" panose="02040502050405020303" pitchFamily="18" charset="0"/>
              <a:ea typeface="ＭＳ Ｐゴシック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AAECFB2-0531-5341-9392-A31FCBA526B8}"/>
              </a:ext>
            </a:extLst>
          </p:cNvPr>
          <p:cNvSpPr txBox="1"/>
          <p:nvPr/>
        </p:nvSpPr>
        <p:spPr>
          <a:xfrm>
            <a:off x="4126008" y="4247157"/>
            <a:ext cx="2118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search query: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8E52834D-BF5F-324F-910F-D3906FAB5A0C}"/>
              </a:ext>
            </a:extLst>
          </p:cNvPr>
          <p:cNvSpPr/>
          <p:nvPr/>
        </p:nvSpPr>
        <p:spPr>
          <a:xfrm>
            <a:off x="6244264" y="4355803"/>
            <a:ext cx="1388688" cy="353019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kern="0" dirty="0">
                <a:solidFill>
                  <a:prstClr val="black"/>
                </a:solidFill>
                <a:ea typeface="ＭＳ Ｐゴシック" charset="0"/>
              </a:rPr>
              <a:t>     keyword</a:t>
            </a:r>
          </a:p>
        </p:txBody>
      </p:sp>
      <p:pic>
        <p:nvPicPr>
          <p:cNvPr id="109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7317C3D9-364E-FD42-AB04-6B260ECC7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9565" y="4405692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Right Arrow 109">
            <a:extLst>
              <a:ext uri="{FF2B5EF4-FFF2-40B4-BE49-F238E27FC236}">
                <a16:creationId xmlns:a16="http://schemas.microsoft.com/office/drawing/2014/main" id="{94F8FE29-E3B4-F041-AC62-9326DFC7B558}"/>
              </a:ext>
            </a:extLst>
          </p:cNvPr>
          <p:cNvSpPr/>
          <p:nvPr/>
        </p:nvSpPr>
        <p:spPr>
          <a:xfrm rot="10800000">
            <a:off x="4222303" y="6030202"/>
            <a:ext cx="3410649" cy="148667"/>
          </a:xfrm>
          <a:prstGeom prst="rightArrow">
            <a:avLst>
              <a:gd name="adj1" fmla="val 50000"/>
              <a:gd name="adj2" fmla="val 128816"/>
            </a:avLst>
          </a:prstGeom>
          <a:solidFill>
            <a:srgbClr val="00B0F0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latin typeface="Georgia" panose="02040502050405020303" pitchFamily="18" charset="0"/>
              <a:ea typeface="ＭＳ Ｐゴシック" charset="0"/>
            </a:endParaRPr>
          </a:p>
        </p:txBody>
      </p:sp>
      <p:pic>
        <p:nvPicPr>
          <p:cNvPr id="111" name="Picture 2" descr="http://fixyoursoftware.com/wp-content/uploads/2015/01/zz.png">
            <a:extLst>
              <a:ext uri="{FF2B5EF4-FFF2-40B4-BE49-F238E27FC236}">
                <a16:creationId xmlns:a16="http://schemas.microsoft.com/office/drawing/2014/main" id="{A6EE7A2A-27EF-6B43-9563-0A6B7F963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2279" y="5397412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2" descr="http://fixyoursoftware.com/wp-content/uploads/2015/01/zz.png">
            <a:extLst>
              <a:ext uri="{FF2B5EF4-FFF2-40B4-BE49-F238E27FC236}">
                <a16:creationId xmlns:a16="http://schemas.microsoft.com/office/drawing/2014/main" id="{15625ABF-CB44-D547-A27A-ED14CC8FB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9942" y="5397412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Rectangle 112">
            <a:extLst>
              <a:ext uri="{FF2B5EF4-FFF2-40B4-BE49-F238E27FC236}">
                <a16:creationId xmlns:a16="http://schemas.microsoft.com/office/drawing/2014/main" id="{B0B6F610-A026-C34A-B92D-AB0CE5BA6046}"/>
              </a:ext>
            </a:extLst>
          </p:cNvPr>
          <p:cNvSpPr/>
          <p:nvPr/>
        </p:nvSpPr>
        <p:spPr>
          <a:xfrm>
            <a:off x="5564068" y="5102031"/>
            <a:ext cx="1133537" cy="800335"/>
          </a:xfrm>
          <a:prstGeom prst="rect">
            <a:avLst/>
          </a:prstGeom>
          <a:solidFill>
            <a:srgbClr val="0070C0">
              <a:alpha val="4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114" name="Picture 2" descr="http://images.all-free-download.com/images/graphiclarge/lock_100016.jpg">
            <a:extLst>
              <a:ext uri="{FF2B5EF4-FFF2-40B4-BE49-F238E27FC236}">
                <a16:creationId xmlns:a16="http://schemas.microsoft.com/office/drawing/2014/main" id="{C2D26831-463C-2A4D-BE1C-CD4FBE020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0475" y="5185608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3" descr="D:\Personal Study\Research\paper_formats\research images\evil.png">
            <a:extLst>
              <a:ext uri="{FF2B5EF4-FFF2-40B4-BE49-F238E27FC236}">
                <a16:creationId xmlns:a16="http://schemas.microsoft.com/office/drawing/2014/main" id="{6DB06B57-50AC-214F-93D9-B7AEB91E5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1131" y="2671941"/>
            <a:ext cx="789288" cy="7892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6C705BCD-6E16-A240-8C76-E16A94DA34BC}"/>
              </a:ext>
            </a:extLst>
          </p:cNvPr>
          <p:cNvSpPr txBox="1"/>
          <p:nvPr/>
        </p:nvSpPr>
        <p:spPr>
          <a:xfrm>
            <a:off x="8908726" y="476961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US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17" name="31 - Ελλειψοειδής επεξήγηση">
            <a:extLst>
              <a:ext uri="{FF2B5EF4-FFF2-40B4-BE49-F238E27FC236}">
                <a16:creationId xmlns:a16="http://schemas.microsoft.com/office/drawing/2014/main" id="{C1690D8F-515D-9242-89F7-4C750D2DF7DD}"/>
              </a:ext>
            </a:extLst>
          </p:cNvPr>
          <p:cNvSpPr/>
          <p:nvPr/>
        </p:nvSpPr>
        <p:spPr>
          <a:xfrm>
            <a:off x="3755571" y="1191790"/>
            <a:ext cx="3859088" cy="1480151"/>
          </a:xfrm>
          <a:prstGeom prst="wedgeEllipseCallout">
            <a:avLst>
              <a:gd name="adj1" fmla="val 68630"/>
              <a:gd name="adj2" fmla="val 56214"/>
            </a:avLst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defTabSz="457200">
              <a:defRPr/>
            </a:pPr>
            <a:r>
              <a:rPr lang="en-US" sz="2000" b="1" kern="0" dirty="0">
                <a:solidFill>
                  <a:srgbClr val="FF0000"/>
                </a:solidFill>
                <a:ea typeface="ＭＳ Ｐゴシック" charset="0"/>
              </a:rPr>
              <a:t>Leakage</a:t>
            </a:r>
            <a:r>
              <a:rPr lang="en-US" sz="2000" kern="0" dirty="0">
                <a:solidFill>
                  <a:srgbClr val="FF0000"/>
                </a:solidFill>
                <a:ea typeface="ＭＳ Ｐゴシック" charset="0"/>
              </a:rPr>
              <a:t> </a:t>
            </a:r>
            <a:r>
              <a:rPr lang="en-US" sz="2000" kern="0" dirty="0">
                <a:solidFill>
                  <a:prstClr val="black"/>
                </a:solidFill>
                <a:ea typeface="ＭＳ Ｐゴシック" charset="0"/>
              </a:rPr>
              <a:t>is the amount of information that the untrusted cloud learns</a:t>
            </a:r>
          </a:p>
        </p:txBody>
      </p:sp>
      <p:sp>
        <p:nvSpPr>
          <p:cNvPr id="118" name="CustomShape 17">
            <a:extLst>
              <a:ext uri="{FF2B5EF4-FFF2-40B4-BE49-F238E27FC236}">
                <a16:creationId xmlns:a16="http://schemas.microsoft.com/office/drawing/2014/main" id="{A9622AA2-B698-E640-9634-4D83C0BA5BF1}"/>
              </a:ext>
            </a:extLst>
          </p:cNvPr>
          <p:cNvSpPr/>
          <p:nvPr/>
        </p:nvSpPr>
        <p:spPr>
          <a:xfrm>
            <a:off x="8157585" y="1911261"/>
            <a:ext cx="440280" cy="760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 defTabSz="457200"/>
            <a:r>
              <a:rPr lang="en-US" sz="6600" b="1" dirty="0">
                <a:solidFill>
                  <a:srgbClr val="C00000"/>
                </a:solidFill>
                <a:ea typeface="宋体"/>
              </a:rPr>
              <a:t>?</a:t>
            </a:r>
            <a:endParaRPr sz="3200" dirty="0">
              <a:solidFill>
                <a:prstClr val="black"/>
              </a:solidFill>
              <a:ea typeface="ＭＳ Ｐゴシック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CD0DADB-0AB0-E64F-A948-63B538D96F0F}"/>
              </a:ext>
            </a:extLst>
          </p:cNvPr>
          <p:cNvCxnSpPr>
            <a:cxnSpLocks/>
          </p:cNvCxnSpPr>
          <p:nvPr/>
        </p:nvCxnSpPr>
        <p:spPr>
          <a:xfrm>
            <a:off x="-108488" y="6826870"/>
            <a:ext cx="12306609" cy="0"/>
          </a:xfrm>
          <a:prstGeom prst="line">
            <a:avLst/>
          </a:prstGeom>
          <a:ln w="1047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27502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49"/>
    </mc:Choice>
    <mc:Fallback xmlns="">
      <p:transition spd="slow" advTm="23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677 0.00024 0.01355 0.00024 0.02032 0.00116 C 0.02253 0.00139 0.02461 0.00348 0.02683 0.00371 C 0.03295 0.00463 0.03907 0.00463 0.04506 0.0051 L 0.36758 0.0051 C 0.36993 0.0051 0.37774 0.00672 0.38073 0.00764 C 0.38698 0.00973 0.38802 0.01135 0.39454 0.01158 L 0.5336 0.01297 C 0.53685 0.0132 0.53998 0.0132 0.5431 0.01412 C 0.54467 0.01459 0.54753 0.01667 0.54753 0.01667 C 0.56901 0.01551 0.56368 0.02431 0.5694 0.01412 " pathEditMode="relative" ptsTypes="AAAAAAAAAAAA">
                                      <p:cBhvr>
                                        <p:cTn id="12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677 0.00024 0.01355 0.00024 0.02032 0.00116 C 0.02253 0.00139 0.02461 0.00348 0.02683 0.00371 C 0.03295 0.00463 0.03907 0.00463 0.04506 0.0051 L 0.36758 0.0051 C 0.36993 0.0051 0.37774 0.00672 0.38073 0.00764 C 0.38698 0.00973 0.38802 0.01135 0.39454 0.01158 L 0.5336 0.01297 C 0.53685 0.0132 0.53998 0.0132 0.5431 0.01412 C 0.54467 0.01459 0.54753 0.01667 0.54753 0.01667 C 0.56901 0.01551 0.56368 0.02431 0.5694 0.01412 " pathEditMode="relative" ptsTypes="AAAAAAAAAAAA">
                                      <p:cBhvr>
                                        <p:cTn id="14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677 0.00024 0.01355 0.00024 0.02032 0.00116 C 0.02253 0.00139 0.02461 0.00348 0.02683 0.00371 C 0.03295 0.00463 0.03907 0.00463 0.04506 0.0051 L 0.36758 0.0051 C 0.36993 0.0051 0.37774 0.00672 0.38073 0.00764 C 0.38698 0.00973 0.38802 0.01135 0.39454 0.01158 L 0.5336 0.01297 C 0.53685 0.0132 0.53998 0.0132 0.5431 0.01412 C 0.54467 0.01459 0.54753 0.01667 0.54753 0.01667 C 0.56901 0.01551 0.56368 0.02431 0.5694 0.01412 " pathEditMode="relative" ptsTypes="AAAAAAAAAAAA">
                                      <p:cBhvr>
                                        <p:cTn id="16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677 0.00024 0.01355 0.00024 0.02032 0.00116 C 0.02253 0.00139 0.02461 0.00348 0.02683 0.00371 C 0.03295 0.00463 0.03907 0.00463 0.04506 0.0051 L 0.36758 0.0051 C 0.36993 0.0051 0.37774 0.00672 0.38073 0.00764 C 0.38698 0.00973 0.38802 0.01135 0.39454 0.01158 L 0.5336 0.01297 C 0.53685 0.0132 0.53998 0.0132 0.5431 0.01412 C 0.54467 0.01459 0.54753 0.01667 0.54753 0.01667 C 0.56901 0.01551 0.56368 0.02431 0.5694 0.01412 " pathEditMode="relative" ptsTypes="AAAAAAAAAAAA">
                                      <p:cBhvr>
                                        <p:cTn id="18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677 0.00024 0.01355 0.00024 0.02032 0.00116 C 0.02253 0.00139 0.02461 0.00348 0.02683 0.00371 C 0.03295 0.00463 0.03907 0.00463 0.04506 0.0051 L 0.36758 0.0051 C 0.36993 0.0051 0.37774 0.00672 0.38073 0.00764 C 0.38698 0.00973 0.38802 0.01135 0.39454 0.01158 L 0.5336 0.01297 C 0.53685 0.0132 0.53998 0.0132 0.5431 0.01412 C 0.54467 0.01459 0.54753 0.01667 0.54753 0.01667 C 0.56901 0.01551 0.56368 0.02431 0.5694 0.01412 " pathEditMode="relative" ptsTypes="AAAAAAAAAAAA">
                                      <p:cBhvr>
                                        <p:cTn id="20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677 0.00024 0.01355 0.00024 0.02032 0.00116 C 0.02253 0.00139 0.02461 0.00348 0.02683 0.00371 C 0.03295 0.00463 0.03907 0.00463 0.04506 0.0051 L 0.36758 0.0051 C 0.36993 0.0051 0.37774 0.00672 0.38073 0.00764 C 0.38698 0.00973 0.38802 0.01135 0.39454 0.01158 L 0.5336 0.01297 C 0.53685 0.0132 0.53998 0.0132 0.5431 0.01412 C 0.54467 0.01459 0.54753 0.01667 0.54753 0.01667 C 0.56901 0.01551 0.56368 0.02431 0.5694 0.01412 " pathEditMode="relative" ptsTypes="AAAAAAAAAAAA">
                                      <p:cBhvr>
                                        <p:cTn id="22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677 0.00024 0.01355 0.00024 0.02032 0.00116 C 0.02253 0.00139 0.02461 0.00348 0.02683 0.00371 C 0.03295 0.00463 0.03907 0.00463 0.04506 0.0051 L 0.36758 0.0051 C 0.36993 0.0051 0.37774 0.00672 0.38073 0.00764 C 0.38698 0.00973 0.38802 0.01135 0.39454 0.01158 L 0.5336 0.01297 C 0.53685 0.0132 0.53998 0.0132 0.5431 0.01412 C 0.54467 0.01459 0.54753 0.01667 0.54753 0.01667 C 0.56901 0.01551 0.56368 0.02431 0.5694 0.01412 " pathEditMode="relative" ptsTypes="AAAAAAAAAAAA">
                                      <p:cBhvr>
                                        <p:cTn id="24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677 0.00024 0.01355 0.00024 0.02032 0.00116 C 0.02253 0.00139 0.02461 0.00348 0.02683 0.00371 C 0.03295 0.00463 0.03907 0.00463 0.04506 0.0051 L 0.36758 0.0051 C 0.36993 0.0051 0.37774 0.00672 0.38073 0.00764 C 0.38698 0.00973 0.38802 0.01135 0.39454 0.01158 L 0.5336 0.01297 C 0.53685 0.0132 0.53998 0.0132 0.5431 0.01412 C 0.54467 0.01459 0.54753 0.01667 0.54753 0.01667 C 0.56901 0.01551 0.56368 0.02431 0.5694 0.01412 " pathEditMode="relative" ptsTypes="AAAAAAAAAAAA">
                                      <p:cBhvr>
                                        <p:cTn id="26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104" grpId="1" animBg="1"/>
      <p:bldP spid="106" grpId="0" animBg="1"/>
      <p:bldP spid="107" grpId="0"/>
      <p:bldP spid="108" grpId="0" animBg="1"/>
      <p:bldP spid="110" grpId="0" animBg="1"/>
      <p:bldP spid="113" grpId="0" animBg="1"/>
      <p:bldP spid="1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7363353F-8DB3-C947-BD06-9E48C05B302E}"/>
              </a:ext>
            </a:extLst>
          </p:cNvPr>
          <p:cNvSpPr/>
          <p:nvPr/>
        </p:nvSpPr>
        <p:spPr>
          <a:xfrm>
            <a:off x="11700625" y="6214222"/>
            <a:ext cx="638176" cy="612648"/>
          </a:xfrm>
          <a:prstGeom prst="ellipse">
            <a:avLst/>
          </a:prstGeom>
          <a:noFill/>
          <a:ln w="793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itle 4">
            <a:extLst>
              <a:ext uri="{FF2B5EF4-FFF2-40B4-BE49-F238E27FC236}">
                <a16:creationId xmlns:a16="http://schemas.microsoft.com/office/drawing/2014/main" id="{E9C5DFCD-5D47-6D46-B8A3-28F1160368C2}"/>
              </a:ext>
            </a:extLst>
          </p:cNvPr>
          <p:cNvSpPr txBox="1">
            <a:spLocks/>
          </p:cNvSpPr>
          <p:nvPr/>
        </p:nvSpPr>
        <p:spPr bwMode="auto">
          <a:xfrm>
            <a:off x="495300" y="381000"/>
            <a:ext cx="96869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n-lt"/>
                <a:ea typeface="ＭＳ Ｐゴシック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/>
                <a:ea typeface="宋体" pitchFamily="2" charset="-122"/>
                <a:cs typeface="Arial" panose="020B0604020202020204" pitchFamily="34" charset="0"/>
              </a:rPr>
              <a:t>Searchable Encryption (SE) schemes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42" name="Picture 2" descr="http://fixyoursoftware.com/wp-content/uploads/2015/01/zz.png">
            <a:extLst>
              <a:ext uri="{FF2B5EF4-FFF2-40B4-BE49-F238E27FC236}">
                <a16:creationId xmlns:a16="http://schemas.microsoft.com/office/drawing/2014/main" id="{F712B15C-1BC9-8146-9626-5B99F2643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5848" y="6076667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http://fixyoursoftware.com/wp-content/uploads/2015/01/zz.png">
            <a:extLst>
              <a:ext uri="{FF2B5EF4-FFF2-40B4-BE49-F238E27FC236}">
                <a16:creationId xmlns:a16="http://schemas.microsoft.com/office/drawing/2014/main" id="{796B1BEB-74F6-BE4F-B1F9-7076846F0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6113" y="6076667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http://fixyoursoftware.com/wp-content/uploads/2015/01/zz.png">
            <a:extLst>
              <a:ext uri="{FF2B5EF4-FFF2-40B4-BE49-F238E27FC236}">
                <a16:creationId xmlns:a16="http://schemas.microsoft.com/office/drawing/2014/main" id="{08AFAA0D-A677-C04B-802F-F42E6233B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6378" y="6076667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http://fixyoursoftware.com/wp-content/uploads/2015/01/zz.png">
            <a:extLst>
              <a:ext uri="{FF2B5EF4-FFF2-40B4-BE49-F238E27FC236}">
                <a16:creationId xmlns:a16="http://schemas.microsoft.com/office/drawing/2014/main" id="{7ECE9D55-8B95-C84A-86C0-6B2A2E01B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6643" y="6076667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http://fixyoursoftware.com/wp-content/uploads/2015/01/zz.png">
            <a:extLst>
              <a:ext uri="{FF2B5EF4-FFF2-40B4-BE49-F238E27FC236}">
                <a16:creationId xmlns:a16="http://schemas.microsoft.com/office/drawing/2014/main" id="{15B1A033-7025-FF45-9C50-B4EE85CCE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6908" y="6076667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http://fixyoursoftware.com/wp-content/uploads/2015/01/zz.png">
            <a:extLst>
              <a:ext uri="{FF2B5EF4-FFF2-40B4-BE49-F238E27FC236}">
                <a16:creationId xmlns:a16="http://schemas.microsoft.com/office/drawing/2014/main" id="{458BCAB8-2285-354F-8AD6-69901B15A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7173" y="6076667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4AE1C56F-B0F9-874A-8D61-CF7C26A306CE}"/>
              </a:ext>
            </a:extLst>
          </p:cNvPr>
          <p:cNvSpPr/>
          <p:nvPr/>
        </p:nvSpPr>
        <p:spPr>
          <a:xfrm>
            <a:off x="1355723" y="2953791"/>
            <a:ext cx="510125" cy="470516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009554E-C756-EA47-8AB3-2C540E8E18CF}"/>
              </a:ext>
            </a:extLst>
          </p:cNvPr>
          <p:cNvSpPr/>
          <p:nvPr/>
        </p:nvSpPr>
        <p:spPr>
          <a:xfrm>
            <a:off x="1355723" y="3669689"/>
            <a:ext cx="510125" cy="470516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90EA022-E842-6C4D-8F07-5B100CA8A7F1}"/>
              </a:ext>
            </a:extLst>
          </p:cNvPr>
          <p:cNvSpPr/>
          <p:nvPr/>
        </p:nvSpPr>
        <p:spPr>
          <a:xfrm>
            <a:off x="1355723" y="4402662"/>
            <a:ext cx="510125" cy="470516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BCC9FD9-EB4E-1849-A7AC-037F69A328A9}"/>
              </a:ext>
            </a:extLst>
          </p:cNvPr>
          <p:cNvSpPr/>
          <p:nvPr/>
        </p:nvSpPr>
        <p:spPr>
          <a:xfrm>
            <a:off x="2138932" y="2953791"/>
            <a:ext cx="510125" cy="470516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69166A6-EA06-BE48-B73C-4B1E2679D8F4}"/>
              </a:ext>
            </a:extLst>
          </p:cNvPr>
          <p:cNvSpPr/>
          <p:nvPr/>
        </p:nvSpPr>
        <p:spPr>
          <a:xfrm>
            <a:off x="2647188" y="2953791"/>
            <a:ext cx="510125" cy="470516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2EAF85C-1405-5C4E-8431-F5EE0FE3DBA0}"/>
              </a:ext>
            </a:extLst>
          </p:cNvPr>
          <p:cNvSpPr/>
          <p:nvPr/>
        </p:nvSpPr>
        <p:spPr>
          <a:xfrm>
            <a:off x="3165614" y="2953791"/>
            <a:ext cx="510125" cy="470516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B8606AD-B679-FD4E-834A-0334FB77FF6F}"/>
              </a:ext>
            </a:extLst>
          </p:cNvPr>
          <p:cNvSpPr/>
          <p:nvPr/>
        </p:nvSpPr>
        <p:spPr>
          <a:xfrm>
            <a:off x="1865848" y="5416889"/>
            <a:ext cx="383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F</a:t>
            </a:r>
            <a:r>
              <a:rPr lang="en-US" sz="1100" dirty="0">
                <a:solidFill>
                  <a:srgbClr val="000000"/>
                </a:solidFill>
                <a:ea typeface="ＭＳ Ｐゴシック" charset="0"/>
              </a:rPr>
              <a:t>1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6CDA880-DC55-7E4F-B37B-30C14B1E8987}"/>
              </a:ext>
            </a:extLst>
          </p:cNvPr>
          <p:cNvSpPr/>
          <p:nvPr/>
        </p:nvSpPr>
        <p:spPr>
          <a:xfrm>
            <a:off x="2411650" y="5416889"/>
            <a:ext cx="401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F</a:t>
            </a:r>
            <a:r>
              <a:rPr lang="en-US" sz="1100" dirty="0">
                <a:solidFill>
                  <a:srgbClr val="000000"/>
                </a:solidFill>
                <a:ea typeface="ＭＳ Ｐゴシック" charset="0"/>
              </a:rPr>
              <a:t>2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184BA41-F5BE-3E4C-A74F-406EB2166466}"/>
              </a:ext>
            </a:extLst>
          </p:cNvPr>
          <p:cNvSpPr/>
          <p:nvPr/>
        </p:nvSpPr>
        <p:spPr>
          <a:xfrm>
            <a:off x="3021764" y="5416889"/>
            <a:ext cx="401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F</a:t>
            </a:r>
            <a:r>
              <a:rPr lang="en-US" sz="1100" dirty="0">
                <a:solidFill>
                  <a:srgbClr val="000000"/>
                </a:solidFill>
                <a:ea typeface="ＭＳ Ｐゴシック" charset="0"/>
              </a:rPr>
              <a:t>3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A859D75-0FBF-0C46-99E4-58BA92AAA5B5}"/>
              </a:ext>
            </a:extLst>
          </p:cNvPr>
          <p:cNvSpPr/>
          <p:nvPr/>
        </p:nvSpPr>
        <p:spPr>
          <a:xfrm>
            <a:off x="3624137" y="5416889"/>
            <a:ext cx="402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F</a:t>
            </a:r>
            <a:r>
              <a:rPr lang="en-US" sz="1100" dirty="0">
                <a:solidFill>
                  <a:srgbClr val="000000"/>
                </a:solidFill>
                <a:ea typeface="ＭＳ Ｐゴシック" charset="0"/>
              </a:rPr>
              <a:t>4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56105A8-88E6-8C4F-9AE7-A2845773B16F}"/>
              </a:ext>
            </a:extLst>
          </p:cNvPr>
          <p:cNvSpPr/>
          <p:nvPr/>
        </p:nvSpPr>
        <p:spPr>
          <a:xfrm>
            <a:off x="4203097" y="5416889"/>
            <a:ext cx="396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F</a:t>
            </a:r>
            <a:r>
              <a:rPr lang="en-US" sz="1100" dirty="0">
                <a:solidFill>
                  <a:srgbClr val="000000"/>
                </a:solidFill>
                <a:ea typeface="ＭＳ Ｐゴシック" charset="0"/>
              </a:rPr>
              <a:t>5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2925272-B4CA-0C43-8FF7-6B44E2F6040D}"/>
              </a:ext>
            </a:extLst>
          </p:cNvPr>
          <p:cNvSpPr/>
          <p:nvPr/>
        </p:nvSpPr>
        <p:spPr>
          <a:xfrm>
            <a:off x="4757555" y="5416889"/>
            <a:ext cx="402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F</a:t>
            </a:r>
            <a:r>
              <a:rPr lang="en-US" sz="1100" dirty="0">
                <a:solidFill>
                  <a:srgbClr val="000000"/>
                </a:solidFill>
                <a:ea typeface="ＭＳ Ｐゴシック" charset="0"/>
              </a:rPr>
              <a:t>6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CDE3DE6-B12D-8C43-9DCF-1335FAC25E83}"/>
              </a:ext>
            </a:extLst>
          </p:cNvPr>
          <p:cNvSpPr/>
          <p:nvPr/>
        </p:nvSpPr>
        <p:spPr>
          <a:xfrm>
            <a:off x="2138932" y="3669689"/>
            <a:ext cx="510125" cy="470516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272107D-116B-584F-B90A-9C1C2885D80D}"/>
              </a:ext>
            </a:extLst>
          </p:cNvPr>
          <p:cNvSpPr/>
          <p:nvPr/>
        </p:nvSpPr>
        <p:spPr>
          <a:xfrm>
            <a:off x="2647188" y="3669689"/>
            <a:ext cx="510125" cy="470516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F17519D-2A6E-2B41-A05C-F9003C20DDA7}"/>
              </a:ext>
            </a:extLst>
          </p:cNvPr>
          <p:cNvSpPr/>
          <p:nvPr/>
        </p:nvSpPr>
        <p:spPr>
          <a:xfrm>
            <a:off x="3165614" y="3669689"/>
            <a:ext cx="510125" cy="470516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BD43A63-13DC-1247-ACB5-786C76703195}"/>
              </a:ext>
            </a:extLst>
          </p:cNvPr>
          <p:cNvSpPr/>
          <p:nvPr/>
        </p:nvSpPr>
        <p:spPr>
          <a:xfrm>
            <a:off x="3684040" y="3669689"/>
            <a:ext cx="510125" cy="470516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DEA6D4E-FC74-7A44-A2B6-38D0A502534A}"/>
              </a:ext>
            </a:extLst>
          </p:cNvPr>
          <p:cNvSpPr/>
          <p:nvPr/>
        </p:nvSpPr>
        <p:spPr>
          <a:xfrm>
            <a:off x="2138932" y="4401643"/>
            <a:ext cx="510125" cy="470516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4029489-25D6-1841-B641-52CCC78071F0}"/>
              </a:ext>
            </a:extLst>
          </p:cNvPr>
          <p:cNvSpPr/>
          <p:nvPr/>
        </p:nvSpPr>
        <p:spPr>
          <a:xfrm>
            <a:off x="2647188" y="4401643"/>
            <a:ext cx="510125" cy="470516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9B9E120-A205-3449-99C6-B5133D55D02E}"/>
              </a:ext>
            </a:extLst>
          </p:cNvPr>
          <p:cNvCxnSpPr>
            <a:stCxn id="48" idx="3"/>
            <a:endCxn id="51" idx="1"/>
          </p:cNvCxnSpPr>
          <p:nvPr/>
        </p:nvCxnSpPr>
        <p:spPr>
          <a:xfrm>
            <a:off x="1865848" y="3189049"/>
            <a:ext cx="273084" cy="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D20A6F7A-8C7C-E543-9EEC-20BD6A516531}"/>
              </a:ext>
            </a:extLst>
          </p:cNvPr>
          <p:cNvCxnSpPr/>
          <p:nvPr/>
        </p:nvCxnSpPr>
        <p:spPr>
          <a:xfrm>
            <a:off x="1865848" y="3917018"/>
            <a:ext cx="273084" cy="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D4325D62-BFC0-164A-9CE0-C06BECE332D3}"/>
              </a:ext>
            </a:extLst>
          </p:cNvPr>
          <p:cNvCxnSpPr/>
          <p:nvPr/>
        </p:nvCxnSpPr>
        <p:spPr>
          <a:xfrm>
            <a:off x="1865848" y="4653865"/>
            <a:ext cx="273084" cy="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69" name="Picture 68">
            <a:extLst>
              <a:ext uri="{FF2B5EF4-FFF2-40B4-BE49-F238E27FC236}">
                <a16:creationId xmlns:a16="http://schemas.microsoft.com/office/drawing/2014/main" id="{B259FBF6-5A53-0B45-802D-A728141E64B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8865" y="1721176"/>
            <a:ext cx="346016" cy="553223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0544E77D-CD35-6E4D-A1EE-66EF2F9F3835}"/>
              </a:ext>
            </a:extLst>
          </p:cNvPr>
          <p:cNvSpPr txBox="1"/>
          <p:nvPr/>
        </p:nvSpPr>
        <p:spPr>
          <a:xfrm>
            <a:off x="1209838" y="1310499"/>
            <a:ext cx="2107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Georgia" panose="02040502050405020303" pitchFamily="18" charset="0"/>
                <a:ea typeface="ＭＳ Ｐゴシック" charset="0"/>
              </a:rPr>
              <a:t>Client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D58803F-5B14-1941-920E-67E9F00451E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6046" y="1584544"/>
            <a:ext cx="1464203" cy="1282657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C1597B1F-D644-BB46-B463-9854D0BC8EBD}"/>
              </a:ext>
            </a:extLst>
          </p:cNvPr>
          <p:cNvSpPr txBox="1"/>
          <p:nvPr/>
        </p:nvSpPr>
        <p:spPr>
          <a:xfrm>
            <a:off x="8779849" y="1010942"/>
            <a:ext cx="1609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000" b="1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Untrusted</a:t>
            </a:r>
          </a:p>
          <a:p>
            <a:pPr algn="ctr" defTabSz="457200"/>
            <a:r>
              <a:rPr lang="en-US" sz="2000" b="1" dirty="0">
                <a:solidFill>
                  <a:prstClr val="black"/>
                </a:solidFill>
                <a:latin typeface="Georgia" panose="02040502050405020303" pitchFamily="18" charset="0"/>
                <a:ea typeface="ＭＳ Ｐゴシック" charset="0"/>
              </a:rPr>
              <a:t>Cloud</a:t>
            </a:r>
          </a:p>
        </p:txBody>
      </p:sp>
      <p:pic>
        <p:nvPicPr>
          <p:cNvPr id="75" name="Picture 3" descr="D:\Personal Study\Research\paper_formats\research images\evil.png">
            <a:extLst>
              <a:ext uri="{FF2B5EF4-FFF2-40B4-BE49-F238E27FC236}">
                <a16:creationId xmlns:a16="http://schemas.microsoft.com/office/drawing/2014/main" id="{720FF819-BF61-BB4A-9D57-F31D9393A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2487" y="2069353"/>
            <a:ext cx="602694" cy="6026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CA62E7E-4568-1949-840C-F3757EB5800D}"/>
              </a:ext>
            </a:extLst>
          </p:cNvPr>
          <p:cNvCxnSpPr>
            <a:cxnSpLocks/>
          </p:cNvCxnSpPr>
          <p:nvPr/>
        </p:nvCxnSpPr>
        <p:spPr>
          <a:xfrm>
            <a:off x="-108488" y="6826870"/>
            <a:ext cx="12306609" cy="0"/>
          </a:xfrm>
          <a:prstGeom prst="line">
            <a:avLst/>
          </a:prstGeom>
          <a:ln w="1047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EA92CFAC-92BF-6A46-8C68-BBCA7382C6DC}"/>
              </a:ext>
            </a:extLst>
          </p:cNvPr>
          <p:cNvSpPr txBox="1">
            <a:spLocks/>
          </p:cNvSpPr>
          <p:nvPr/>
        </p:nvSpPr>
        <p:spPr>
          <a:xfrm>
            <a:off x="11747500" y="6305550"/>
            <a:ext cx="520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08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79"/>
    </mc:Choice>
    <mc:Fallback xmlns="">
      <p:transition spd="slow" advTm="7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3|0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23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|2.1|0.6|3.1|2|0.5|0.4|2.9|8.5|-1829.4|0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1|0.1|0.1|0.1|0.1|0.3|0.3|0.5|0.3|0.3|0.3|0.3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8.8|1.6|1.9|1.9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4|0.2|0.1|0.2|0.2|1.9|1|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5|0.6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23978</TotalTime>
  <Words>2178</Words>
  <Application>Microsoft Macintosh PowerPoint</Application>
  <PresentationFormat>Widescreen</PresentationFormat>
  <Paragraphs>802</Paragraphs>
  <Slides>41</Slides>
  <Notes>35</Notes>
  <HiddenSlides>14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6" baseType="lpstr">
      <vt:lpstr>Batang</vt:lpstr>
      <vt:lpstr>等线</vt:lpstr>
      <vt:lpstr>ＭＳ Ｐゴシック</vt:lpstr>
      <vt:lpstr>宋体</vt:lpstr>
      <vt:lpstr>Apple Chancery</vt:lpstr>
      <vt:lpstr>Arial</vt:lpstr>
      <vt:lpstr>Calibri</vt:lpstr>
      <vt:lpstr>Calibri Light</vt:lpstr>
      <vt:lpstr>Cambria Math</vt:lpstr>
      <vt:lpstr>Courier New</vt:lpstr>
      <vt:lpstr>Georgia</vt:lpstr>
      <vt:lpstr>Lucida Calligraphy</vt:lpstr>
      <vt:lpstr>Mangal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Ioannis Demertzis</dc:creator>
  <cp:lastModifiedBy>Ioannis Demertzis</cp:lastModifiedBy>
  <cp:revision>438</cp:revision>
  <dcterms:created xsi:type="dcterms:W3CDTF">2018-06-19T05:45:52Z</dcterms:created>
  <dcterms:modified xsi:type="dcterms:W3CDTF">2018-09-06T19:32:42Z</dcterms:modified>
</cp:coreProperties>
</file>