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55" r:id="rId2"/>
    <p:sldId id="313" r:id="rId3"/>
    <p:sldId id="314" r:id="rId4"/>
    <p:sldId id="338" r:id="rId5"/>
    <p:sldId id="347" r:id="rId6"/>
    <p:sldId id="341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43" r:id="rId15"/>
    <p:sldId id="328" r:id="rId16"/>
    <p:sldId id="329" r:id="rId17"/>
    <p:sldId id="330" r:id="rId18"/>
    <p:sldId id="331" r:id="rId19"/>
    <p:sldId id="336" r:id="rId20"/>
    <p:sldId id="346" r:id="rId21"/>
    <p:sldId id="334" r:id="rId22"/>
    <p:sldId id="301" r:id="rId23"/>
    <p:sldId id="353" r:id="rId24"/>
    <p:sldId id="316" r:id="rId25"/>
    <p:sldId id="317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nis Demertzis" initials="ID" lastIdx="1" clrIdx="0">
    <p:extLst>
      <p:ext uri="{19B8F6BF-5375-455C-9EA6-DF929625EA0E}">
        <p15:presenceInfo xmlns:p15="http://schemas.microsoft.com/office/powerpoint/2012/main" userId="16effc0c-a811-4c6f-84c2-d79c7f79a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621"/>
    <a:srgbClr val="008000"/>
    <a:srgbClr val="8AC38C"/>
    <a:srgbClr val="C5888A"/>
    <a:srgbClr val="97A4B4"/>
    <a:srgbClr val="8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3888"/>
  </p:normalViewPr>
  <p:slideViewPr>
    <p:cSldViewPr snapToGrid="0" snapToObjects="1">
      <p:cViewPr varScale="1">
        <p:scale>
          <a:sx n="104" d="100"/>
          <a:sy n="104" d="100"/>
        </p:scale>
        <p:origin x="336" y="20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A086-8ECB-0F4A-95D5-8F09A8FE095A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DC9FA-C488-6F49-B162-73431366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0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3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5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27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2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2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79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6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77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41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47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9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6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42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2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0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0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2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5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C9FA-C488-6F49-B162-7343136661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391B-86D3-2F45-86F3-D5B4937F7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AB721-0526-6845-A842-5326843E7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51177-E937-7141-8BB8-AAEF3D7C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295-ED63-AD47-8A41-51A69332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7D71-5108-FD42-A2BA-B502F523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EDF8-F1DD-F848-AC2C-C03575CE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1AA66-1C37-F646-895A-19D1A2105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393AE-B576-EF4D-AE91-D345D791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8564-F469-CF43-B3D3-7EFA799F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EC846-5438-BB44-A44B-DC4BBB69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4014D-D742-2C43-B367-8F9263A7B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AB893-14EF-3A40-87A8-DE6C84563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8D618-D95F-0C4D-A071-0DBFA584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CE205-3959-934D-93B1-6C79C20E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AC057-75D3-144B-BB36-94FD72F9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E445-2238-464D-AB69-44E6C3C0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FE4C-E808-D24D-9EC8-D1B4989F1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46978-F348-6F41-83CE-3320B9A6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E54EB-1E41-1742-842F-4584A7A7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63191-8736-4648-AF15-17DE2E3C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1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8749-7B95-FE45-9220-623BE71E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971A2-F273-6740-9B99-9A046E429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34C8-D3CB-2144-8546-DB3924FA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2D372-A4CB-0243-88FD-2D507ADC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224BA-16A2-4E4D-B86E-FFB12F04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F79B-664B-B345-B267-4BAFE062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C048-4E15-794F-A421-0F94BBB10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DB385-98DE-9241-A9E9-9FD1F7DEA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DC3ED-8BFE-8E45-8A90-2733C19B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3B1FB-6F40-804B-8229-4A61309B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5A89E-E25F-D34A-A6B3-3288E468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9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CD13-1BB7-D447-8A13-CB82A3BB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38593-0A63-D744-86BB-2B0D0A10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86E47-C578-3B4A-835F-D03C30B3C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CF781-F481-8F45-8D2D-93CF3551D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1CBF8-41F3-7948-9369-A9A46C39B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837BB-A456-D545-BE86-5E077D41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1FDC2-29EB-E046-B849-6FD7202B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67F87-4E4D-754B-8A46-76FDDD98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F9C0-A3CE-2647-95E2-2E1B50CF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6E532-8D19-714F-A94C-A4D0A90F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D6751-C455-3F49-8CAA-AE9A930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920C5-C4E3-224E-AF76-65FD8B5D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2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AF876-A6C6-144F-A8F0-04B03AD4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2146D-1EE4-9444-B40E-CD842A02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8DF2C-5A00-EE4D-B218-E15B07B3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849E-CE69-7B43-966F-7B3112C9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5C2F-4350-E445-B705-99647CB97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65C8A-0572-F84B-8464-AE64FC39A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C3E7F-FCCF-DA48-9289-21DAB205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39F46-84CD-A447-A204-EED5337C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79C3C-F1F5-C846-80E6-530307A3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4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E902-B0D5-E743-9E24-2848F712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5BCB4-BCF2-E942-A46D-D3416F26F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7D14A-E498-9A47-8EB7-050277E2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DE19B-0200-334E-BC6C-E28B3FBB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8E077-30F9-7343-A109-6B2E6342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CBFDA-3615-5941-BDBB-7F288390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20BD5-C2EA-5249-92D1-4B007FD0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D1E4B-F699-A440-9606-E69E9829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001-FF15-CD4C-ABD2-73C0EDF0E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3148-4012-3947-80E3-9F4F94054AC3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66505-2120-3949-970B-44C64AE5D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FB0C-6D27-A144-A6CA-E03246E96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1979-D442-A343-BA28-F4BB5421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yannis@umd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hyperlink" Target="mailto:cpap@umd.edu" TargetMode="External"/><Relationship Id="rId4" Type="http://schemas.openxmlformats.org/officeDocument/2006/relationships/hyperlink" Target="mailto:dipapado@cse.ust.h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7/74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4.tiff"/><Relationship Id="rId4" Type="http://schemas.openxmlformats.org/officeDocument/2006/relationships/hyperlink" Target="http://www.storagereview.com/samsung_960_pro_m2_nvme_ssd_revie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A497-0A78-7144-8EEE-B78AA724210C}"/>
              </a:ext>
            </a:extLst>
          </p:cNvPr>
          <p:cNvSpPr txBox="1">
            <a:spLocks/>
          </p:cNvSpPr>
          <p:nvPr/>
        </p:nvSpPr>
        <p:spPr>
          <a:xfrm>
            <a:off x="476767" y="1632136"/>
            <a:ext cx="10944919" cy="1383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+mn-lt"/>
              </a:rPr>
              <a:t>Searchable Encryption with Optimal Locality:</a:t>
            </a:r>
            <a:br>
              <a:rPr lang="en-US" b="1">
                <a:latin typeface="+mn-lt"/>
              </a:rPr>
            </a:br>
            <a:r>
              <a:rPr lang="en-US" sz="3600" b="1">
                <a:latin typeface="+mn-lt"/>
              </a:rPr>
              <a:t>Achieving Sublogarithmic Read Efficiency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A86AF-6C6F-764B-A776-FB950D0BC7C8}"/>
              </a:ext>
            </a:extLst>
          </p:cNvPr>
          <p:cNvSpPr txBox="1">
            <a:spLocks/>
          </p:cNvSpPr>
          <p:nvPr/>
        </p:nvSpPr>
        <p:spPr>
          <a:xfrm>
            <a:off x="183103" y="3575161"/>
            <a:ext cx="5600700" cy="37941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Arial" charset="0"/>
              </a:rPr>
              <a:t>Ioannis </a:t>
            </a:r>
            <a:r>
              <a:rPr lang="en-US" b="1" dirty="0" err="1">
                <a:cs typeface="Arial" charset="0"/>
              </a:rPr>
              <a:t>Demertzis</a:t>
            </a:r>
            <a:endParaRPr lang="en-US" b="1" dirty="0"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7D74E-0635-E94D-91C9-3EDFA1164794}"/>
              </a:ext>
            </a:extLst>
          </p:cNvPr>
          <p:cNvSpPr txBox="1">
            <a:spLocks/>
          </p:cNvSpPr>
          <p:nvPr/>
        </p:nvSpPr>
        <p:spPr>
          <a:xfrm>
            <a:off x="415833" y="4258306"/>
            <a:ext cx="3215054" cy="48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2400" b="1" dirty="0">
                <a:hlinkClick r:id="rId2"/>
              </a:rPr>
              <a:t>yannis@umd.edu</a:t>
            </a:r>
            <a:r>
              <a:rPr lang="en-US" sz="2400" b="1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E6874-28EE-EB40-8597-1C7858F62B65}"/>
              </a:ext>
            </a:extLst>
          </p:cNvPr>
          <p:cNvSpPr txBox="1">
            <a:spLocks/>
          </p:cNvSpPr>
          <p:nvPr/>
        </p:nvSpPr>
        <p:spPr bwMode="auto">
          <a:xfrm>
            <a:off x="-36990" y="3957068"/>
            <a:ext cx="3275879" cy="5461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None/>
            </a:pPr>
            <a:r>
              <a:rPr lang="en-US" sz="2000" b="1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University of Maryland</a:t>
            </a:r>
          </a:p>
        </p:txBody>
      </p:sp>
      <p:pic>
        <p:nvPicPr>
          <p:cNvPr id="7" name="Picture 2" descr="http://www.mse.umd.edu/sites/default/files/images/logos/umd-ball.jpg">
            <a:extLst>
              <a:ext uri="{FF2B5EF4-FFF2-40B4-BE49-F238E27FC236}">
                <a16:creationId xmlns:a16="http://schemas.microsoft.com/office/drawing/2014/main" id="{5A6F8EE0-3CBA-E745-A332-DB2EEC4C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649" y="5086948"/>
            <a:ext cx="1392721" cy="1392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305915-E063-2140-B074-8BE792A0DB1B}"/>
              </a:ext>
            </a:extLst>
          </p:cNvPr>
          <p:cNvCxnSpPr>
            <a:cxnSpLocks/>
          </p:cNvCxnSpPr>
          <p:nvPr/>
        </p:nvCxnSpPr>
        <p:spPr>
          <a:xfrm>
            <a:off x="-34725" y="6756532"/>
            <a:ext cx="12257589" cy="0"/>
          </a:xfrm>
          <a:prstGeom prst="line">
            <a:avLst/>
          </a:prstGeom>
          <a:ln w="2190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02CB2-3C07-014C-9B36-A28AC0C3156A}"/>
              </a:ext>
            </a:extLst>
          </p:cNvPr>
          <p:cNvCxnSpPr>
            <a:cxnSpLocks/>
          </p:cNvCxnSpPr>
          <p:nvPr/>
        </p:nvCxnSpPr>
        <p:spPr>
          <a:xfrm>
            <a:off x="-46300" y="99648"/>
            <a:ext cx="12292314" cy="0"/>
          </a:xfrm>
          <a:prstGeom prst="line">
            <a:avLst/>
          </a:prstGeom>
          <a:ln w="2190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B948D0BC-473C-AF47-97BE-83DACE05AA7E}"/>
              </a:ext>
            </a:extLst>
          </p:cNvPr>
          <p:cNvSpPr txBox="1">
            <a:spLocks/>
          </p:cNvSpPr>
          <p:nvPr/>
        </p:nvSpPr>
        <p:spPr bwMode="gray">
          <a:xfrm>
            <a:off x="4031848" y="3679677"/>
            <a:ext cx="5600700" cy="37941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cs typeface="Arial" charset="0"/>
              </a:rPr>
              <a:t>Dimitris Papadopoulos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1919CE-6087-9B48-908E-BC1A3F719E2B}"/>
              </a:ext>
            </a:extLst>
          </p:cNvPr>
          <p:cNvSpPr txBox="1">
            <a:spLocks/>
          </p:cNvSpPr>
          <p:nvPr/>
        </p:nvSpPr>
        <p:spPr bwMode="gray">
          <a:xfrm>
            <a:off x="4208342" y="4245641"/>
            <a:ext cx="3641668" cy="4804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 cap="none" spc="1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0" dirty="0">
                <a:hlinkClick r:id="rId4"/>
              </a:rPr>
              <a:t>dipapado@cse.ust.hk</a:t>
            </a:r>
            <a:r>
              <a:rPr lang="en-US" sz="2400" b="0" dirty="0"/>
              <a:t>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4AE7FB-286C-3A4F-A941-73764B05FA0F}"/>
              </a:ext>
            </a:extLst>
          </p:cNvPr>
          <p:cNvSpPr txBox="1">
            <a:spLocks/>
          </p:cNvSpPr>
          <p:nvPr/>
        </p:nvSpPr>
        <p:spPr bwMode="auto">
          <a:xfrm>
            <a:off x="4813368" y="3992878"/>
            <a:ext cx="3275879" cy="35690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None/>
            </a:pPr>
            <a:r>
              <a:rPr lang="en-US" dirty="0">
                <a:ea typeface="ＭＳ Ｐゴシック" charset="0"/>
                <a:cs typeface="Arial" charset="0"/>
              </a:rPr>
              <a:t>Hong Kong UST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EF6A7FE-6C63-2649-9DB8-DB911C06F67C}"/>
              </a:ext>
            </a:extLst>
          </p:cNvPr>
          <p:cNvSpPr txBox="1">
            <a:spLocks/>
          </p:cNvSpPr>
          <p:nvPr/>
        </p:nvSpPr>
        <p:spPr bwMode="gray">
          <a:xfrm>
            <a:off x="7973544" y="3651174"/>
            <a:ext cx="5600700" cy="37941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>
                <a:cs typeface="Arial" charset="0"/>
              </a:rPr>
              <a:t>Charalampos</a:t>
            </a:r>
            <a:r>
              <a:rPr lang="en-US" sz="2800" b="0" dirty="0">
                <a:cs typeface="Arial" charset="0"/>
              </a:rPr>
              <a:t> </a:t>
            </a:r>
            <a:r>
              <a:rPr lang="en-US" sz="2800" b="0" dirty="0" err="1">
                <a:cs typeface="Arial" charset="0"/>
              </a:rPr>
              <a:t>Papamanthou</a:t>
            </a:r>
            <a:endParaRPr lang="en-US" sz="2800" b="0" dirty="0">
              <a:cs typeface="Arial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643B1F-A2D9-EB4E-8410-8A05727E498B}"/>
              </a:ext>
            </a:extLst>
          </p:cNvPr>
          <p:cNvSpPr txBox="1">
            <a:spLocks/>
          </p:cNvSpPr>
          <p:nvPr/>
        </p:nvSpPr>
        <p:spPr bwMode="gray">
          <a:xfrm>
            <a:off x="8506635" y="4250559"/>
            <a:ext cx="3641668" cy="4804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 cap="none" spc="1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0" dirty="0">
                <a:hlinkClick r:id="rId5"/>
              </a:rPr>
              <a:t>cpap@umd.edu</a:t>
            </a:r>
            <a:r>
              <a:rPr lang="en-US" sz="2400" b="0" dirty="0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3245EE4-DDEE-D442-B54B-595B38994BC7}"/>
              </a:ext>
            </a:extLst>
          </p:cNvPr>
          <p:cNvSpPr txBox="1">
            <a:spLocks/>
          </p:cNvSpPr>
          <p:nvPr/>
        </p:nvSpPr>
        <p:spPr bwMode="auto">
          <a:xfrm>
            <a:off x="8412113" y="3990448"/>
            <a:ext cx="3275879" cy="35690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lang="en-US" sz="2000" b="0" i="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None/>
            </a:pPr>
            <a:r>
              <a:rPr lang="en-US" dirty="0">
                <a:ea typeface="ＭＳ Ｐゴシック" charset="0"/>
                <a:cs typeface="Arial" charset="0"/>
              </a:rPr>
              <a:t>University of Maryland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027DB3-FC04-0046-AC19-A3FF909BD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411" y="4905127"/>
            <a:ext cx="1635324" cy="16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3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5F78B592-C3A7-D740-B3E5-6225E5D98C75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Our Approach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4598429-4CA4-9147-AF3C-ED40D799A4D1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5AE6F4D-665B-B948-A12F-7BF3EC98C601}"/>
              </a:ext>
            </a:extLst>
          </p:cNvPr>
          <p:cNvSpPr txBox="1">
            <a:spLocks/>
          </p:cNvSpPr>
          <p:nvPr/>
        </p:nvSpPr>
        <p:spPr>
          <a:xfrm>
            <a:off x="500855" y="875008"/>
            <a:ext cx="9681370" cy="4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3pPr>
            <a:lvl4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4pPr>
            <a:lvl5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DC130"/>
              </a:buCl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O(N) space, O(1) locality and O(lo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g</a:t>
            </a:r>
            <a:r>
              <a:rPr lang="el-GR" baseline="30000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N), for </a:t>
            </a:r>
            <a:r>
              <a:rPr lang="el-GR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lang="en-US" dirty="0">
                <a:solidFill>
                  <a:srgbClr val="7F7F7F"/>
                </a:solidFill>
                <a:ea typeface="ＭＳ Ｐゴシック" charset="0"/>
              </a:rPr>
              <a:t>&gt;2/3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9" name="Straight Arrow Connector 8">
            <a:extLst>
              <a:ext uri="{FF2B5EF4-FFF2-40B4-BE49-F238E27FC236}">
                <a16:creationId xmlns:a16="http://schemas.microsoft.com/office/drawing/2014/main" id="{3F8B2E63-6A7E-A44E-90E5-0CAF2839C902}"/>
              </a:ext>
            </a:extLst>
          </p:cNvPr>
          <p:cNvCxnSpPr/>
          <p:nvPr/>
        </p:nvCxnSpPr>
        <p:spPr>
          <a:xfrm flipV="1">
            <a:off x="2112570" y="2010222"/>
            <a:ext cx="0" cy="37091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0" name="Straight Arrow Connector 9">
            <a:extLst>
              <a:ext uri="{FF2B5EF4-FFF2-40B4-BE49-F238E27FC236}">
                <a16:creationId xmlns:a16="http://schemas.microsoft.com/office/drawing/2014/main" id="{CBFFB919-4D6E-6648-86D4-F47CEFCFAF6E}"/>
              </a:ext>
            </a:extLst>
          </p:cNvPr>
          <p:cNvCxnSpPr>
            <a:cxnSpLocks/>
          </p:cNvCxnSpPr>
          <p:nvPr/>
        </p:nvCxnSpPr>
        <p:spPr>
          <a:xfrm flipV="1">
            <a:off x="2112570" y="5701468"/>
            <a:ext cx="8901719" cy="803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2" name="TextBox 11">
            <a:extLst>
              <a:ext uri="{FF2B5EF4-FFF2-40B4-BE49-F238E27FC236}">
                <a16:creationId xmlns:a16="http://schemas.microsoft.com/office/drawing/2014/main" id="{CCED3C52-CA45-6643-8FD2-D41F21A6EC10}"/>
              </a:ext>
            </a:extLst>
          </p:cNvPr>
          <p:cNvSpPr txBox="1"/>
          <p:nvPr/>
        </p:nvSpPr>
        <p:spPr>
          <a:xfrm>
            <a:off x="5224623" y="6215044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Keyword-list size</a:t>
            </a: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B360E36A-EFF4-E842-865E-0F2A16780590}"/>
              </a:ext>
            </a:extLst>
          </p:cNvPr>
          <p:cNvSpPr txBox="1"/>
          <p:nvPr/>
        </p:nvSpPr>
        <p:spPr>
          <a:xfrm>
            <a:off x="10285722" y="5702933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07A0AB-B7E4-634A-8565-50C56759A27D}"/>
              </a:ext>
            </a:extLst>
          </p:cNvPr>
          <p:cNvCxnSpPr>
            <a:cxnSpLocks/>
          </p:cNvCxnSpPr>
          <p:nvPr/>
        </p:nvCxnSpPr>
        <p:spPr>
          <a:xfrm>
            <a:off x="2112570" y="5020903"/>
            <a:ext cx="741605" cy="0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6D573E-7010-1748-95F2-67D26ACD94E1}"/>
              </a:ext>
            </a:extLst>
          </p:cNvPr>
          <p:cNvCxnSpPr>
            <a:cxnSpLocks/>
          </p:cNvCxnSpPr>
          <p:nvPr/>
        </p:nvCxnSpPr>
        <p:spPr>
          <a:xfrm flipH="1">
            <a:off x="2854175" y="5050740"/>
            <a:ext cx="2475" cy="662249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5FB1A56-A8C6-8243-AEB2-B22AFBBC7A2E}"/>
              </a:ext>
            </a:extLst>
          </p:cNvPr>
          <p:cNvSpPr/>
          <p:nvPr/>
        </p:nvSpPr>
        <p:spPr>
          <a:xfrm>
            <a:off x="2183575" y="5702933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2200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endParaRPr lang="en-US" sz="2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7B1D8D-62F8-FA47-8B04-CAFBD6043443}"/>
              </a:ext>
            </a:extLst>
          </p:cNvPr>
          <p:cNvSpPr/>
          <p:nvPr/>
        </p:nvSpPr>
        <p:spPr>
          <a:xfrm>
            <a:off x="745300" y="4753317"/>
            <a:ext cx="148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O(</a:t>
            </a:r>
            <a:r>
              <a:rPr lang="en-US" sz="22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) </a:t>
            </a:r>
            <a:endParaRPr lang="en-US" sz="2200" dirty="0"/>
          </a:p>
        </p:txBody>
      </p:sp>
      <p:sp>
        <p:nvSpPr>
          <p:cNvPr id="77" name="TextBox 11">
            <a:extLst>
              <a:ext uri="{FF2B5EF4-FFF2-40B4-BE49-F238E27FC236}">
                <a16:creationId xmlns:a16="http://schemas.microsoft.com/office/drawing/2014/main" id="{AEA94910-7B7E-2146-90E0-FB8FAAE2EC1E}"/>
              </a:ext>
            </a:extLst>
          </p:cNvPr>
          <p:cNvSpPr txBox="1"/>
          <p:nvPr/>
        </p:nvSpPr>
        <p:spPr>
          <a:xfrm>
            <a:off x="461132" y="1541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Efficiency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1ADB3A2-32BE-F149-8ED8-47A99785D75B}"/>
              </a:ext>
            </a:extLst>
          </p:cNvPr>
          <p:cNvSpPr/>
          <p:nvPr/>
        </p:nvSpPr>
        <p:spPr>
          <a:xfrm>
            <a:off x="2408421" y="4267297"/>
            <a:ext cx="1663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TwoChoiceAlloc</a:t>
            </a:r>
            <a:endParaRPr lang="en-US" sz="1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230A16-D416-3141-A70D-57A00C9E2250}"/>
              </a:ext>
            </a:extLst>
          </p:cNvPr>
          <p:cNvSpPr txBox="1"/>
          <p:nvPr/>
        </p:nvSpPr>
        <p:spPr>
          <a:xfrm>
            <a:off x="1011149" y="2678568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234B0D-9782-B444-A1D5-E954083E2613}"/>
              </a:ext>
            </a:extLst>
          </p:cNvPr>
          <p:cNvCxnSpPr>
            <a:cxnSpLocks/>
          </p:cNvCxnSpPr>
          <p:nvPr/>
        </p:nvCxnSpPr>
        <p:spPr>
          <a:xfrm>
            <a:off x="2112570" y="2902088"/>
            <a:ext cx="83474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025574-3BFE-8242-9DFE-3FB2EA455F12}"/>
              </a:ext>
            </a:extLst>
          </p:cNvPr>
          <p:cNvCxnSpPr>
            <a:cxnSpLocks/>
          </p:cNvCxnSpPr>
          <p:nvPr/>
        </p:nvCxnSpPr>
        <p:spPr>
          <a:xfrm>
            <a:off x="10470494" y="2902088"/>
            <a:ext cx="0" cy="279938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52EBE3F-6438-4C4C-865A-8AE6978B0E0A}"/>
              </a:ext>
            </a:extLst>
          </p:cNvPr>
          <p:cNvSpPr/>
          <p:nvPr/>
        </p:nvSpPr>
        <p:spPr>
          <a:xfrm>
            <a:off x="1031074" y="2561765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53FB8E8-523D-7142-9655-C0D2890F73C0}"/>
              </a:ext>
            </a:extLst>
          </p:cNvPr>
          <p:cNvSpPr/>
          <p:nvPr/>
        </p:nvSpPr>
        <p:spPr>
          <a:xfrm>
            <a:off x="773520" y="465596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0A8B75E-248A-6742-9ED7-64102972C7F1}"/>
              </a:ext>
            </a:extLst>
          </p:cNvPr>
          <p:cNvSpPr/>
          <p:nvPr/>
        </p:nvSpPr>
        <p:spPr>
          <a:xfrm>
            <a:off x="2313915" y="2525186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[ANS+16]-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OneChoiceAlloc</a:t>
            </a:r>
            <a:endParaRPr lang="en-US" sz="1400" dirty="0"/>
          </a:p>
        </p:txBody>
      </p:sp>
      <p:sp>
        <p:nvSpPr>
          <p:cNvPr id="71" name="63 - Έλλειψη">
            <a:extLst>
              <a:ext uri="{FF2B5EF4-FFF2-40B4-BE49-F238E27FC236}">
                <a16:creationId xmlns:a16="http://schemas.microsoft.com/office/drawing/2014/main" id="{6FB31DCA-65E9-1447-97A1-9DCACF4613F6}"/>
              </a:ext>
            </a:extLst>
          </p:cNvPr>
          <p:cNvSpPr/>
          <p:nvPr/>
        </p:nvSpPr>
        <p:spPr>
          <a:xfrm>
            <a:off x="2733622" y="4889767"/>
            <a:ext cx="275112" cy="275112"/>
          </a:xfrm>
          <a:prstGeom prst="ellipse">
            <a:avLst/>
          </a:prstGeom>
          <a:solidFill>
            <a:srgbClr val="7030A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63 - Έλλειψη">
            <a:extLst>
              <a:ext uri="{FF2B5EF4-FFF2-40B4-BE49-F238E27FC236}">
                <a16:creationId xmlns:a16="http://schemas.microsoft.com/office/drawing/2014/main" id="{ED5474F0-071C-1943-BE93-B89949989D18}"/>
              </a:ext>
            </a:extLst>
          </p:cNvPr>
          <p:cNvSpPr/>
          <p:nvPr/>
        </p:nvSpPr>
        <p:spPr>
          <a:xfrm>
            <a:off x="10331870" y="2763067"/>
            <a:ext cx="275112" cy="275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8D54ED-0DB4-584C-8A3F-C29B7B50A3E4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AB138A18-BC0F-5F4B-ACAE-88750B416291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2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"/>
    </mc:Choice>
    <mc:Fallback xmlns="">
      <p:transition spd="slow" advTm="10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4" grpId="0"/>
      <p:bldP spid="65" grpId="0"/>
      <p:bldP spid="88" grpId="0"/>
      <p:bldP spid="35" grpId="0"/>
      <p:bldP spid="92" grpId="0"/>
      <p:bldP spid="93" grpId="0"/>
      <p:bldP spid="71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5F78B592-C3A7-D740-B3E5-6225E5D98C75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Our Approach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4598429-4CA4-9147-AF3C-ED40D799A4D1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5AE6F4D-665B-B948-A12F-7BF3EC98C601}"/>
              </a:ext>
            </a:extLst>
          </p:cNvPr>
          <p:cNvSpPr txBox="1">
            <a:spLocks/>
          </p:cNvSpPr>
          <p:nvPr/>
        </p:nvSpPr>
        <p:spPr>
          <a:xfrm>
            <a:off x="500855" y="875008"/>
            <a:ext cx="9681370" cy="4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3pPr>
            <a:lvl4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4pPr>
            <a:lvl5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DC130"/>
              </a:buCl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O(N) space, O(1) locality and O(lo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g</a:t>
            </a:r>
            <a:r>
              <a:rPr lang="el-GR" baseline="30000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N), for </a:t>
            </a:r>
            <a:r>
              <a:rPr lang="el-GR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lang="en-US" dirty="0">
                <a:solidFill>
                  <a:srgbClr val="7F7F7F"/>
                </a:solidFill>
                <a:ea typeface="ＭＳ Ｐゴシック" charset="0"/>
              </a:rPr>
              <a:t>&gt;2/3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9" name="Straight Arrow Connector 8">
            <a:extLst>
              <a:ext uri="{FF2B5EF4-FFF2-40B4-BE49-F238E27FC236}">
                <a16:creationId xmlns:a16="http://schemas.microsoft.com/office/drawing/2014/main" id="{3F8B2E63-6A7E-A44E-90E5-0CAF2839C902}"/>
              </a:ext>
            </a:extLst>
          </p:cNvPr>
          <p:cNvCxnSpPr/>
          <p:nvPr/>
        </p:nvCxnSpPr>
        <p:spPr>
          <a:xfrm flipV="1">
            <a:off x="2112570" y="2010222"/>
            <a:ext cx="0" cy="37091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0" name="Straight Arrow Connector 9">
            <a:extLst>
              <a:ext uri="{FF2B5EF4-FFF2-40B4-BE49-F238E27FC236}">
                <a16:creationId xmlns:a16="http://schemas.microsoft.com/office/drawing/2014/main" id="{CBFFB919-4D6E-6648-86D4-F47CEFCFAF6E}"/>
              </a:ext>
            </a:extLst>
          </p:cNvPr>
          <p:cNvCxnSpPr>
            <a:cxnSpLocks/>
          </p:cNvCxnSpPr>
          <p:nvPr/>
        </p:nvCxnSpPr>
        <p:spPr>
          <a:xfrm flipV="1">
            <a:off x="2112570" y="5701468"/>
            <a:ext cx="8901719" cy="803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2" name="TextBox 11">
            <a:extLst>
              <a:ext uri="{FF2B5EF4-FFF2-40B4-BE49-F238E27FC236}">
                <a16:creationId xmlns:a16="http://schemas.microsoft.com/office/drawing/2014/main" id="{CCED3C52-CA45-6643-8FD2-D41F21A6EC10}"/>
              </a:ext>
            </a:extLst>
          </p:cNvPr>
          <p:cNvSpPr txBox="1"/>
          <p:nvPr/>
        </p:nvSpPr>
        <p:spPr>
          <a:xfrm>
            <a:off x="5224623" y="6215044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Keyword-list size</a:t>
            </a: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B360E36A-EFF4-E842-865E-0F2A16780590}"/>
              </a:ext>
            </a:extLst>
          </p:cNvPr>
          <p:cNvSpPr txBox="1"/>
          <p:nvPr/>
        </p:nvSpPr>
        <p:spPr>
          <a:xfrm>
            <a:off x="10285722" y="5702933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07A0AB-B7E4-634A-8565-50C56759A27D}"/>
              </a:ext>
            </a:extLst>
          </p:cNvPr>
          <p:cNvCxnSpPr>
            <a:cxnSpLocks/>
          </p:cNvCxnSpPr>
          <p:nvPr/>
        </p:nvCxnSpPr>
        <p:spPr>
          <a:xfrm>
            <a:off x="2112570" y="5020903"/>
            <a:ext cx="741605" cy="0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6D573E-7010-1748-95F2-67D26ACD94E1}"/>
              </a:ext>
            </a:extLst>
          </p:cNvPr>
          <p:cNvCxnSpPr>
            <a:cxnSpLocks/>
          </p:cNvCxnSpPr>
          <p:nvPr/>
        </p:nvCxnSpPr>
        <p:spPr>
          <a:xfrm flipH="1">
            <a:off x="2854175" y="5050740"/>
            <a:ext cx="2475" cy="662249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5FB1A56-A8C6-8243-AEB2-B22AFBBC7A2E}"/>
              </a:ext>
            </a:extLst>
          </p:cNvPr>
          <p:cNvSpPr/>
          <p:nvPr/>
        </p:nvSpPr>
        <p:spPr>
          <a:xfrm>
            <a:off x="2183575" y="5702933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2200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endParaRPr lang="en-US" sz="2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7B1D8D-62F8-FA47-8B04-CAFBD6043443}"/>
              </a:ext>
            </a:extLst>
          </p:cNvPr>
          <p:cNvSpPr/>
          <p:nvPr/>
        </p:nvSpPr>
        <p:spPr>
          <a:xfrm>
            <a:off x="745300" y="4753317"/>
            <a:ext cx="148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O(</a:t>
            </a:r>
            <a:r>
              <a:rPr lang="en-US" sz="22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) </a:t>
            </a:r>
            <a:endParaRPr lang="en-US" sz="2200" dirty="0"/>
          </a:p>
        </p:txBody>
      </p:sp>
      <p:sp>
        <p:nvSpPr>
          <p:cNvPr id="77" name="TextBox 11">
            <a:extLst>
              <a:ext uri="{FF2B5EF4-FFF2-40B4-BE49-F238E27FC236}">
                <a16:creationId xmlns:a16="http://schemas.microsoft.com/office/drawing/2014/main" id="{AEA94910-7B7E-2146-90E0-FB8FAAE2EC1E}"/>
              </a:ext>
            </a:extLst>
          </p:cNvPr>
          <p:cNvSpPr txBox="1"/>
          <p:nvPr/>
        </p:nvSpPr>
        <p:spPr>
          <a:xfrm>
            <a:off x="461132" y="1541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Efficiency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1ADB3A2-32BE-F149-8ED8-47A99785D75B}"/>
              </a:ext>
            </a:extLst>
          </p:cNvPr>
          <p:cNvSpPr/>
          <p:nvPr/>
        </p:nvSpPr>
        <p:spPr>
          <a:xfrm>
            <a:off x="2408421" y="4267297"/>
            <a:ext cx="1663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TwoChoiceAlloc</a:t>
            </a:r>
            <a:endParaRPr lang="en-US" sz="1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230A16-D416-3141-A70D-57A00C9E2250}"/>
              </a:ext>
            </a:extLst>
          </p:cNvPr>
          <p:cNvSpPr txBox="1"/>
          <p:nvPr/>
        </p:nvSpPr>
        <p:spPr>
          <a:xfrm>
            <a:off x="1011149" y="2678568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234B0D-9782-B444-A1D5-E954083E2613}"/>
              </a:ext>
            </a:extLst>
          </p:cNvPr>
          <p:cNvCxnSpPr>
            <a:cxnSpLocks/>
          </p:cNvCxnSpPr>
          <p:nvPr/>
        </p:nvCxnSpPr>
        <p:spPr>
          <a:xfrm>
            <a:off x="2112570" y="2902088"/>
            <a:ext cx="83474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025574-3BFE-8242-9DFE-3FB2EA455F12}"/>
              </a:ext>
            </a:extLst>
          </p:cNvPr>
          <p:cNvCxnSpPr>
            <a:cxnSpLocks/>
          </p:cNvCxnSpPr>
          <p:nvPr/>
        </p:nvCxnSpPr>
        <p:spPr>
          <a:xfrm>
            <a:off x="10470494" y="2902088"/>
            <a:ext cx="0" cy="279938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52EBE3F-6438-4C4C-865A-8AE6978B0E0A}"/>
              </a:ext>
            </a:extLst>
          </p:cNvPr>
          <p:cNvSpPr/>
          <p:nvPr/>
        </p:nvSpPr>
        <p:spPr>
          <a:xfrm>
            <a:off x="1031074" y="2561765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53FB8E8-523D-7142-9655-C0D2890F73C0}"/>
              </a:ext>
            </a:extLst>
          </p:cNvPr>
          <p:cNvSpPr/>
          <p:nvPr/>
        </p:nvSpPr>
        <p:spPr>
          <a:xfrm>
            <a:off x="773520" y="465596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0A8B75E-248A-6742-9ED7-64102972C7F1}"/>
              </a:ext>
            </a:extLst>
          </p:cNvPr>
          <p:cNvSpPr/>
          <p:nvPr/>
        </p:nvSpPr>
        <p:spPr>
          <a:xfrm>
            <a:off x="2313915" y="2525186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[ANS+16]-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OneChoiceAlloc</a:t>
            </a:r>
            <a:endParaRPr lang="en-US" sz="1400" dirty="0"/>
          </a:p>
        </p:txBody>
      </p:sp>
      <p:sp>
        <p:nvSpPr>
          <p:cNvPr id="71" name="63 - Έλλειψη">
            <a:extLst>
              <a:ext uri="{FF2B5EF4-FFF2-40B4-BE49-F238E27FC236}">
                <a16:creationId xmlns:a16="http://schemas.microsoft.com/office/drawing/2014/main" id="{6FB31DCA-65E9-1447-97A1-9DCACF4613F6}"/>
              </a:ext>
            </a:extLst>
          </p:cNvPr>
          <p:cNvSpPr/>
          <p:nvPr/>
        </p:nvSpPr>
        <p:spPr>
          <a:xfrm>
            <a:off x="2733622" y="4889767"/>
            <a:ext cx="275112" cy="275112"/>
          </a:xfrm>
          <a:prstGeom prst="ellipse">
            <a:avLst/>
          </a:prstGeom>
          <a:solidFill>
            <a:srgbClr val="7030A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63 - Έλλειψη">
            <a:extLst>
              <a:ext uri="{FF2B5EF4-FFF2-40B4-BE49-F238E27FC236}">
                <a16:creationId xmlns:a16="http://schemas.microsoft.com/office/drawing/2014/main" id="{ED5474F0-071C-1943-BE93-B89949989D18}"/>
              </a:ext>
            </a:extLst>
          </p:cNvPr>
          <p:cNvSpPr/>
          <p:nvPr/>
        </p:nvSpPr>
        <p:spPr>
          <a:xfrm>
            <a:off x="10331870" y="2763067"/>
            <a:ext cx="275112" cy="275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 descr="question.jpg">
            <a:extLst>
              <a:ext uri="{FF2B5EF4-FFF2-40B4-BE49-F238E27FC236}">
                <a16:creationId xmlns:a16="http://schemas.microsoft.com/office/drawing/2014/main" id="{33A349B4-C380-DC42-8450-24BA5CC74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861" y="4032112"/>
            <a:ext cx="1379174" cy="162564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7C6F6F-9A19-3A43-A0CC-123ABD4D7193}"/>
              </a:ext>
            </a:extLst>
          </p:cNvPr>
          <p:cNvCxnSpPr>
            <a:cxnSpLocks/>
          </p:cNvCxnSpPr>
          <p:nvPr/>
        </p:nvCxnSpPr>
        <p:spPr>
          <a:xfrm>
            <a:off x="7542522" y="5020903"/>
            <a:ext cx="27432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3CED1A-F8F0-2A49-886A-9EEFCF3A851A}"/>
              </a:ext>
            </a:extLst>
          </p:cNvPr>
          <p:cNvCxnSpPr>
            <a:cxnSpLocks/>
          </p:cNvCxnSpPr>
          <p:nvPr/>
        </p:nvCxnSpPr>
        <p:spPr>
          <a:xfrm flipH="1">
            <a:off x="3099396" y="5020903"/>
            <a:ext cx="27432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9AB8A4-1678-C040-8709-64B321C63F2C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D321853-E33F-704B-83F4-A1BB75F3B2A8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4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"/>
    </mc:Choice>
    <mc:Fallback xmlns="">
      <p:transition spd="slow" advTm="1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5F78B592-C3A7-D740-B3E5-6225E5D98C75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Our Approach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4598429-4CA4-9147-AF3C-ED40D799A4D1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5AE6F4D-665B-B948-A12F-7BF3EC98C601}"/>
              </a:ext>
            </a:extLst>
          </p:cNvPr>
          <p:cNvSpPr txBox="1">
            <a:spLocks/>
          </p:cNvSpPr>
          <p:nvPr/>
        </p:nvSpPr>
        <p:spPr>
          <a:xfrm>
            <a:off x="500855" y="875008"/>
            <a:ext cx="9681370" cy="4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3pPr>
            <a:lvl4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4pPr>
            <a:lvl5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DC130"/>
              </a:buCl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O(N) space, O(1) locality and O(lo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g</a:t>
            </a:r>
            <a:r>
              <a:rPr lang="el-GR" baseline="30000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N), for </a:t>
            </a:r>
            <a:r>
              <a:rPr lang="el-GR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lang="en-US" dirty="0">
                <a:solidFill>
                  <a:srgbClr val="7F7F7F"/>
                </a:solidFill>
                <a:ea typeface="ＭＳ Ｐゴシック" charset="0"/>
              </a:rPr>
              <a:t>&gt;2/3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9" name="Straight Arrow Connector 8">
            <a:extLst>
              <a:ext uri="{FF2B5EF4-FFF2-40B4-BE49-F238E27FC236}">
                <a16:creationId xmlns:a16="http://schemas.microsoft.com/office/drawing/2014/main" id="{3F8B2E63-6A7E-A44E-90E5-0CAF2839C902}"/>
              </a:ext>
            </a:extLst>
          </p:cNvPr>
          <p:cNvCxnSpPr/>
          <p:nvPr/>
        </p:nvCxnSpPr>
        <p:spPr>
          <a:xfrm flipV="1">
            <a:off x="2112570" y="2010222"/>
            <a:ext cx="0" cy="37091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0" name="Straight Arrow Connector 9">
            <a:extLst>
              <a:ext uri="{FF2B5EF4-FFF2-40B4-BE49-F238E27FC236}">
                <a16:creationId xmlns:a16="http://schemas.microsoft.com/office/drawing/2014/main" id="{CBFFB919-4D6E-6648-86D4-F47CEFCFAF6E}"/>
              </a:ext>
            </a:extLst>
          </p:cNvPr>
          <p:cNvCxnSpPr>
            <a:cxnSpLocks/>
          </p:cNvCxnSpPr>
          <p:nvPr/>
        </p:nvCxnSpPr>
        <p:spPr>
          <a:xfrm flipV="1">
            <a:off x="2112570" y="5701468"/>
            <a:ext cx="8901719" cy="803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2" name="TextBox 11">
            <a:extLst>
              <a:ext uri="{FF2B5EF4-FFF2-40B4-BE49-F238E27FC236}">
                <a16:creationId xmlns:a16="http://schemas.microsoft.com/office/drawing/2014/main" id="{CCED3C52-CA45-6643-8FD2-D41F21A6EC10}"/>
              </a:ext>
            </a:extLst>
          </p:cNvPr>
          <p:cNvSpPr txBox="1"/>
          <p:nvPr/>
        </p:nvSpPr>
        <p:spPr>
          <a:xfrm>
            <a:off x="5224623" y="6215044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Keyword-list size</a:t>
            </a: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B360E36A-EFF4-E842-865E-0F2A16780590}"/>
              </a:ext>
            </a:extLst>
          </p:cNvPr>
          <p:cNvSpPr txBox="1"/>
          <p:nvPr/>
        </p:nvSpPr>
        <p:spPr>
          <a:xfrm>
            <a:off x="10285722" y="5702933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07A0AB-B7E4-634A-8565-50C56759A27D}"/>
              </a:ext>
            </a:extLst>
          </p:cNvPr>
          <p:cNvCxnSpPr>
            <a:cxnSpLocks/>
          </p:cNvCxnSpPr>
          <p:nvPr/>
        </p:nvCxnSpPr>
        <p:spPr>
          <a:xfrm>
            <a:off x="2112570" y="5020903"/>
            <a:ext cx="741605" cy="0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6D573E-7010-1748-95F2-67D26ACD94E1}"/>
              </a:ext>
            </a:extLst>
          </p:cNvPr>
          <p:cNvCxnSpPr>
            <a:cxnSpLocks/>
          </p:cNvCxnSpPr>
          <p:nvPr/>
        </p:nvCxnSpPr>
        <p:spPr>
          <a:xfrm flipH="1">
            <a:off x="2854175" y="5050740"/>
            <a:ext cx="2475" cy="662249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5FB1A56-A8C6-8243-AEB2-B22AFBBC7A2E}"/>
              </a:ext>
            </a:extLst>
          </p:cNvPr>
          <p:cNvSpPr/>
          <p:nvPr/>
        </p:nvSpPr>
        <p:spPr>
          <a:xfrm>
            <a:off x="2183575" y="5702933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2200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endParaRPr lang="en-US" sz="2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7B1D8D-62F8-FA47-8B04-CAFBD6043443}"/>
              </a:ext>
            </a:extLst>
          </p:cNvPr>
          <p:cNvSpPr/>
          <p:nvPr/>
        </p:nvSpPr>
        <p:spPr>
          <a:xfrm>
            <a:off x="745300" y="4753317"/>
            <a:ext cx="148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O(</a:t>
            </a:r>
            <a:r>
              <a:rPr lang="en-US" sz="22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) </a:t>
            </a:r>
            <a:endParaRPr lang="en-US" sz="22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188BC1-BC3D-D241-BF9A-D02D44820C39}"/>
              </a:ext>
            </a:extLst>
          </p:cNvPr>
          <p:cNvSpPr txBox="1"/>
          <p:nvPr/>
        </p:nvSpPr>
        <p:spPr>
          <a:xfrm>
            <a:off x="960426" y="3705827"/>
            <a:ext cx="11544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baseline="30000" dirty="0">
                <a:solidFill>
                  <a:prstClr val="black"/>
                </a:solidFill>
                <a:ea typeface="ＭＳ Ｐゴシック" charset="0"/>
              </a:rPr>
              <a:t>γ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7" name="TextBox 11">
            <a:extLst>
              <a:ext uri="{FF2B5EF4-FFF2-40B4-BE49-F238E27FC236}">
                <a16:creationId xmlns:a16="http://schemas.microsoft.com/office/drawing/2014/main" id="{AEA94910-7B7E-2146-90E0-FB8FAAE2EC1E}"/>
              </a:ext>
            </a:extLst>
          </p:cNvPr>
          <p:cNvSpPr txBox="1"/>
          <p:nvPr/>
        </p:nvSpPr>
        <p:spPr>
          <a:xfrm>
            <a:off x="461132" y="1541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Efficiency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2B7DEE0-F692-3A4B-A114-01E8AD25E139}"/>
              </a:ext>
            </a:extLst>
          </p:cNvPr>
          <p:cNvCxnSpPr>
            <a:cxnSpLocks/>
          </p:cNvCxnSpPr>
          <p:nvPr/>
        </p:nvCxnSpPr>
        <p:spPr>
          <a:xfrm>
            <a:off x="2114909" y="3965028"/>
            <a:ext cx="2147393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DCF3492-8456-CC4D-9F48-F5E8DCF83523}"/>
              </a:ext>
            </a:extLst>
          </p:cNvPr>
          <p:cNvCxnSpPr>
            <a:cxnSpLocks/>
          </p:cNvCxnSpPr>
          <p:nvPr/>
        </p:nvCxnSpPr>
        <p:spPr>
          <a:xfrm>
            <a:off x="4279305" y="3965028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71ADB3A2-32BE-F149-8ED8-47A99785D75B}"/>
              </a:ext>
            </a:extLst>
          </p:cNvPr>
          <p:cNvSpPr/>
          <p:nvPr/>
        </p:nvSpPr>
        <p:spPr>
          <a:xfrm>
            <a:off x="2408421" y="4267297"/>
            <a:ext cx="1663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TwoChoiceAlloc</a:t>
            </a:r>
            <a:endParaRPr lang="en-US" sz="1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230A16-D416-3141-A70D-57A00C9E2250}"/>
              </a:ext>
            </a:extLst>
          </p:cNvPr>
          <p:cNvSpPr txBox="1"/>
          <p:nvPr/>
        </p:nvSpPr>
        <p:spPr>
          <a:xfrm>
            <a:off x="1011149" y="2678568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234B0D-9782-B444-A1D5-E954083E2613}"/>
              </a:ext>
            </a:extLst>
          </p:cNvPr>
          <p:cNvCxnSpPr>
            <a:cxnSpLocks/>
          </p:cNvCxnSpPr>
          <p:nvPr/>
        </p:nvCxnSpPr>
        <p:spPr>
          <a:xfrm>
            <a:off x="2112570" y="2902088"/>
            <a:ext cx="83474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025574-3BFE-8242-9DFE-3FB2EA455F12}"/>
              </a:ext>
            </a:extLst>
          </p:cNvPr>
          <p:cNvCxnSpPr>
            <a:cxnSpLocks/>
          </p:cNvCxnSpPr>
          <p:nvPr/>
        </p:nvCxnSpPr>
        <p:spPr>
          <a:xfrm>
            <a:off x="10470494" y="2902088"/>
            <a:ext cx="0" cy="279938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52EBE3F-6438-4C4C-865A-8AE6978B0E0A}"/>
              </a:ext>
            </a:extLst>
          </p:cNvPr>
          <p:cNvSpPr/>
          <p:nvPr/>
        </p:nvSpPr>
        <p:spPr>
          <a:xfrm>
            <a:off x="1031074" y="2561765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53FB8E8-523D-7142-9655-C0D2890F73C0}"/>
              </a:ext>
            </a:extLst>
          </p:cNvPr>
          <p:cNvSpPr/>
          <p:nvPr/>
        </p:nvSpPr>
        <p:spPr>
          <a:xfrm>
            <a:off x="773520" y="465596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0A8B75E-248A-6742-9ED7-64102972C7F1}"/>
              </a:ext>
            </a:extLst>
          </p:cNvPr>
          <p:cNvSpPr/>
          <p:nvPr/>
        </p:nvSpPr>
        <p:spPr>
          <a:xfrm>
            <a:off x="2313915" y="2525186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[ANS+16]-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OneChoiceAlloc</a:t>
            </a:r>
            <a:endParaRPr lang="en-US" sz="1400" dirty="0"/>
          </a:p>
        </p:txBody>
      </p:sp>
      <p:sp>
        <p:nvSpPr>
          <p:cNvPr id="71" name="63 - Έλλειψη">
            <a:extLst>
              <a:ext uri="{FF2B5EF4-FFF2-40B4-BE49-F238E27FC236}">
                <a16:creationId xmlns:a16="http://schemas.microsoft.com/office/drawing/2014/main" id="{6FB31DCA-65E9-1447-97A1-9DCACF4613F6}"/>
              </a:ext>
            </a:extLst>
          </p:cNvPr>
          <p:cNvSpPr/>
          <p:nvPr/>
        </p:nvSpPr>
        <p:spPr>
          <a:xfrm>
            <a:off x="2733622" y="4889767"/>
            <a:ext cx="275112" cy="275112"/>
          </a:xfrm>
          <a:prstGeom prst="ellipse">
            <a:avLst/>
          </a:prstGeom>
          <a:solidFill>
            <a:srgbClr val="7030A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63 - Έλλειψη">
            <a:extLst>
              <a:ext uri="{FF2B5EF4-FFF2-40B4-BE49-F238E27FC236}">
                <a16:creationId xmlns:a16="http://schemas.microsoft.com/office/drawing/2014/main" id="{4BBA3A05-DD73-7A41-85D8-02328701EE2C}"/>
              </a:ext>
            </a:extLst>
          </p:cNvPr>
          <p:cNvSpPr/>
          <p:nvPr/>
        </p:nvSpPr>
        <p:spPr>
          <a:xfrm>
            <a:off x="10331870" y="2763067"/>
            <a:ext cx="275112" cy="275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AE9824-B97C-DB4E-95A8-064369832EED}"/>
              </a:ext>
            </a:extLst>
          </p:cNvPr>
          <p:cNvSpPr/>
          <p:nvPr/>
        </p:nvSpPr>
        <p:spPr>
          <a:xfrm>
            <a:off x="3646943" y="5702933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1-1/log </a:t>
            </a:r>
            <a:r>
              <a:rPr lang="el-GR" sz="2200" baseline="30000" dirty="0">
                <a:solidFill>
                  <a:prstClr val="black"/>
                </a:solidFill>
                <a:ea typeface="ＭＳ Ｐゴシック" charset="0"/>
              </a:rPr>
              <a:t>    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E37C84-62FF-884A-9C89-83FB76DB5032}"/>
              </a:ext>
            </a:extLst>
          </p:cNvPr>
          <p:cNvSpPr/>
          <p:nvPr/>
        </p:nvSpPr>
        <p:spPr>
          <a:xfrm>
            <a:off x="4355964" y="5655921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l-GR" sz="2000" baseline="30000" dirty="0">
                <a:solidFill>
                  <a:srgbClr val="000000"/>
                </a:solidFill>
                <a:ea typeface="ＭＳ Ｐゴシック" charset="0"/>
              </a:rPr>
              <a:t>1-γ</a:t>
            </a:r>
            <a:r>
              <a:rPr lang="el-GR" sz="2000" b="1" baseline="300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C768F8A-9E1E-594B-ABCE-3FB02D520220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71C220D6-943F-4E4E-BA61-BBA8A9F0AC8F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2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7"/>
    </mc:Choice>
    <mc:Fallback xmlns="">
      <p:transition spd="slow" advTm="13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1341 -0.15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7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1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5F78B592-C3A7-D740-B3E5-6225E5D98C75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Our Approach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4598429-4CA4-9147-AF3C-ED40D799A4D1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5AE6F4D-665B-B948-A12F-7BF3EC98C601}"/>
              </a:ext>
            </a:extLst>
          </p:cNvPr>
          <p:cNvSpPr txBox="1">
            <a:spLocks/>
          </p:cNvSpPr>
          <p:nvPr/>
        </p:nvSpPr>
        <p:spPr>
          <a:xfrm>
            <a:off x="500855" y="875008"/>
            <a:ext cx="9681370" cy="4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3pPr>
            <a:lvl4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4pPr>
            <a:lvl5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DC130"/>
              </a:buCl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O(N) space, O(1) locality and O(lo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g</a:t>
            </a:r>
            <a:r>
              <a:rPr lang="el-GR" baseline="30000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N), for </a:t>
            </a:r>
            <a:r>
              <a:rPr lang="el-GR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lang="en-US" dirty="0">
                <a:solidFill>
                  <a:srgbClr val="7F7F7F"/>
                </a:solidFill>
                <a:ea typeface="ＭＳ Ｐゴシック" charset="0"/>
              </a:rPr>
              <a:t>&gt;2/3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9" name="Straight Arrow Connector 8">
            <a:extLst>
              <a:ext uri="{FF2B5EF4-FFF2-40B4-BE49-F238E27FC236}">
                <a16:creationId xmlns:a16="http://schemas.microsoft.com/office/drawing/2014/main" id="{3F8B2E63-6A7E-A44E-90E5-0CAF2839C902}"/>
              </a:ext>
            </a:extLst>
          </p:cNvPr>
          <p:cNvCxnSpPr/>
          <p:nvPr/>
        </p:nvCxnSpPr>
        <p:spPr>
          <a:xfrm flipV="1">
            <a:off x="2112570" y="2010222"/>
            <a:ext cx="0" cy="37091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0" name="Straight Arrow Connector 9">
            <a:extLst>
              <a:ext uri="{FF2B5EF4-FFF2-40B4-BE49-F238E27FC236}">
                <a16:creationId xmlns:a16="http://schemas.microsoft.com/office/drawing/2014/main" id="{CBFFB919-4D6E-6648-86D4-F47CEFCFAF6E}"/>
              </a:ext>
            </a:extLst>
          </p:cNvPr>
          <p:cNvCxnSpPr>
            <a:cxnSpLocks/>
          </p:cNvCxnSpPr>
          <p:nvPr/>
        </p:nvCxnSpPr>
        <p:spPr>
          <a:xfrm flipV="1">
            <a:off x="2112570" y="5701468"/>
            <a:ext cx="8901719" cy="803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2" name="TextBox 11">
            <a:extLst>
              <a:ext uri="{FF2B5EF4-FFF2-40B4-BE49-F238E27FC236}">
                <a16:creationId xmlns:a16="http://schemas.microsoft.com/office/drawing/2014/main" id="{CCED3C52-CA45-6643-8FD2-D41F21A6EC10}"/>
              </a:ext>
            </a:extLst>
          </p:cNvPr>
          <p:cNvSpPr txBox="1"/>
          <p:nvPr/>
        </p:nvSpPr>
        <p:spPr>
          <a:xfrm>
            <a:off x="5224623" y="6215044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Keyword-list size</a:t>
            </a: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B360E36A-EFF4-E842-865E-0F2A16780590}"/>
              </a:ext>
            </a:extLst>
          </p:cNvPr>
          <p:cNvSpPr txBox="1"/>
          <p:nvPr/>
        </p:nvSpPr>
        <p:spPr>
          <a:xfrm>
            <a:off x="10285722" y="5702933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07A0AB-B7E4-634A-8565-50C56759A27D}"/>
              </a:ext>
            </a:extLst>
          </p:cNvPr>
          <p:cNvCxnSpPr>
            <a:cxnSpLocks/>
          </p:cNvCxnSpPr>
          <p:nvPr/>
        </p:nvCxnSpPr>
        <p:spPr>
          <a:xfrm>
            <a:off x="2112570" y="5020903"/>
            <a:ext cx="741605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6D573E-7010-1748-95F2-67D26ACD94E1}"/>
              </a:ext>
            </a:extLst>
          </p:cNvPr>
          <p:cNvCxnSpPr>
            <a:cxnSpLocks/>
          </p:cNvCxnSpPr>
          <p:nvPr/>
        </p:nvCxnSpPr>
        <p:spPr>
          <a:xfrm flipH="1">
            <a:off x="2854175" y="5050740"/>
            <a:ext cx="2475" cy="66224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5FB1A56-A8C6-8243-AEB2-B22AFBBC7A2E}"/>
              </a:ext>
            </a:extLst>
          </p:cNvPr>
          <p:cNvSpPr/>
          <p:nvPr/>
        </p:nvSpPr>
        <p:spPr>
          <a:xfrm>
            <a:off x="2183575" y="5702933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2200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endParaRPr lang="en-US" sz="2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7B1D8D-62F8-FA47-8B04-CAFBD6043443}"/>
              </a:ext>
            </a:extLst>
          </p:cNvPr>
          <p:cNvSpPr/>
          <p:nvPr/>
        </p:nvSpPr>
        <p:spPr>
          <a:xfrm>
            <a:off x="745300" y="4753317"/>
            <a:ext cx="148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O(</a:t>
            </a:r>
            <a:r>
              <a:rPr lang="en-US" sz="22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) </a:t>
            </a:r>
            <a:endParaRPr lang="en-US" sz="2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B672D97-9ADA-094F-A7C3-A7C0B7A75975}"/>
              </a:ext>
            </a:extLst>
          </p:cNvPr>
          <p:cNvSpPr/>
          <p:nvPr/>
        </p:nvSpPr>
        <p:spPr>
          <a:xfrm>
            <a:off x="3646943" y="5702933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1-1/log </a:t>
            </a:r>
            <a:r>
              <a:rPr lang="el-GR" sz="2200" baseline="30000" dirty="0">
                <a:solidFill>
                  <a:prstClr val="black"/>
                </a:solidFill>
                <a:ea typeface="ＭＳ Ｐゴシック" charset="0"/>
              </a:rPr>
              <a:t>    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D8CFA2-7891-3E46-9848-047B9E8C07D1}"/>
              </a:ext>
            </a:extLst>
          </p:cNvPr>
          <p:cNvSpPr/>
          <p:nvPr/>
        </p:nvSpPr>
        <p:spPr>
          <a:xfrm>
            <a:off x="4355964" y="5655921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l-GR" sz="2000" baseline="30000" dirty="0">
                <a:solidFill>
                  <a:srgbClr val="000000"/>
                </a:solidFill>
                <a:ea typeface="ＭＳ Ｐゴシック" charset="0"/>
              </a:rPr>
              <a:t>1-γ</a:t>
            </a:r>
            <a:r>
              <a:rPr lang="el-GR" sz="2000" b="1" baseline="300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188BC1-BC3D-D241-BF9A-D02D44820C39}"/>
              </a:ext>
            </a:extLst>
          </p:cNvPr>
          <p:cNvSpPr txBox="1"/>
          <p:nvPr/>
        </p:nvSpPr>
        <p:spPr>
          <a:xfrm>
            <a:off x="960426" y="3705827"/>
            <a:ext cx="11544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baseline="30000" dirty="0">
                <a:solidFill>
                  <a:prstClr val="black"/>
                </a:solidFill>
                <a:ea typeface="ＭＳ Ｐゴシック" charset="0"/>
              </a:rPr>
              <a:t>γ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7" name="TextBox 11">
            <a:extLst>
              <a:ext uri="{FF2B5EF4-FFF2-40B4-BE49-F238E27FC236}">
                <a16:creationId xmlns:a16="http://schemas.microsoft.com/office/drawing/2014/main" id="{AEA94910-7B7E-2146-90E0-FB8FAAE2EC1E}"/>
              </a:ext>
            </a:extLst>
          </p:cNvPr>
          <p:cNvSpPr txBox="1"/>
          <p:nvPr/>
        </p:nvSpPr>
        <p:spPr>
          <a:xfrm>
            <a:off x="461132" y="1541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Efficiency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2B7DEE0-F692-3A4B-A114-01E8AD25E139}"/>
              </a:ext>
            </a:extLst>
          </p:cNvPr>
          <p:cNvCxnSpPr>
            <a:cxnSpLocks/>
          </p:cNvCxnSpPr>
          <p:nvPr/>
        </p:nvCxnSpPr>
        <p:spPr>
          <a:xfrm>
            <a:off x="2114909" y="3965028"/>
            <a:ext cx="2147393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DCF3492-8456-CC4D-9F48-F5E8DCF83523}"/>
              </a:ext>
            </a:extLst>
          </p:cNvPr>
          <p:cNvCxnSpPr>
            <a:cxnSpLocks/>
          </p:cNvCxnSpPr>
          <p:nvPr/>
        </p:nvCxnSpPr>
        <p:spPr>
          <a:xfrm>
            <a:off x="4279305" y="3965028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>
            <a:extLst>
              <a:ext uri="{FF2B5EF4-FFF2-40B4-BE49-F238E27FC236}">
                <a16:creationId xmlns:a16="http://schemas.microsoft.com/office/drawing/2014/main" id="{C672B2AF-DAE8-7A45-B846-E68E7B173701}"/>
              </a:ext>
            </a:extLst>
          </p:cNvPr>
          <p:cNvSpPr txBox="1"/>
          <p:nvPr/>
        </p:nvSpPr>
        <p:spPr>
          <a:xfrm>
            <a:off x="2877698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8AFF66-28BB-5945-92CE-53FEAC81EF96}"/>
              </a:ext>
            </a:extLst>
          </p:cNvPr>
          <p:cNvCxnSpPr>
            <a:cxnSpLocks/>
          </p:cNvCxnSpPr>
          <p:nvPr/>
        </p:nvCxnSpPr>
        <p:spPr>
          <a:xfrm>
            <a:off x="3560256" y="3801987"/>
            <a:ext cx="73152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4A28ED-68A8-3B42-A251-3EBA1D0C4E13}"/>
              </a:ext>
            </a:extLst>
          </p:cNvPr>
          <p:cNvCxnSpPr>
            <a:cxnSpLocks/>
          </p:cNvCxnSpPr>
          <p:nvPr/>
        </p:nvCxnSpPr>
        <p:spPr>
          <a:xfrm flipH="1">
            <a:off x="2096189" y="3801460"/>
            <a:ext cx="731520" cy="1055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1">
            <a:extLst>
              <a:ext uri="{FF2B5EF4-FFF2-40B4-BE49-F238E27FC236}">
                <a16:creationId xmlns:a16="http://schemas.microsoft.com/office/drawing/2014/main" id="{8D1371C1-9CDF-6842-8F23-4213CFB95391}"/>
              </a:ext>
            </a:extLst>
          </p:cNvPr>
          <p:cNvSpPr txBox="1"/>
          <p:nvPr/>
        </p:nvSpPr>
        <p:spPr>
          <a:xfrm>
            <a:off x="9219606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Huge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764B44-5FE3-9843-8471-7D70BDAF2281}"/>
              </a:ext>
            </a:extLst>
          </p:cNvPr>
          <p:cNvCxnSpPr>
            <a:cxnSpLocks/>
          </p:cNvCxnSpPr>
          <p:nvPr/>
        </p:nvCxnSpPr>
        <p:spPr>
          <a:xfrm>
            <a:off x="9865624" y="3811112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0C895D5-9296-304F-BC11-B6FAAC4792C6}"/>
              </a:ext>
            </a:extLst>
          </p:cNvPr>
          <p:cNvCxnSpPr>
            <a:cxnSpLocks/>
          </p:cNvCxnSpPr>
          <p:nvPr/>
        </p:nvCxnSpPr>
        <p:spPr>
          <a:xfrm flipH="1">
            <a:off x="8634470" y="3801987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71ADB3A2-32BE-F149-8ED8-47A99785D75B}"/>
              </a:ext>
            </a:extLst>
          </p:cNvPr>
          <p:cNvSpPr/>
          <p:nvPr/>
        </p:nvSpPr>
        <p:spPr>
          <a:xfrm>
            <a:off x="2408421" y="4267297"/>
            <a:ext cx="1663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TwoChoiceAlloc</a:t>
            </a:r>
            <a:endParaRPr lang="en-US" sz="14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54DCE0-2690-A04F-B08F-D3E95757CCB6}"/>
              </a:ext>
            </a:extLst>
          </p:cNvPr>
          <p:cNvSpPr/>
          <p:nvPr/>
        </p:nvSpPr>
        <p:spPr>
          <a:xfrm>
            <a:off x="8100013" y="5702933"/>
            <a:ext cx="1069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N/log N</a:t>
            </a:r>
            <a:endParaRPr lang="en-US" sz="2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A9156F4-0615-854E-85C6-27BEDE4F916C}"/>
              </a:ext>
            </a:extLst>
          </p:cNvPr>
          <p:cNvSpPr/>
          <p:nvPr/>
        </p:nvSpPr>
        <p:spPr>
          <a:xfrm>
            <a:off x="8728332" y="5683397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l-GR" sz="2000" baseline="30000" dirty="0">
                <a:solidFill>
                  <a:srgbClr val="000000"/>
                </a:solidFill>
                <a:ea typeface="ＭＳ Ｐゴシック" charset="0"/>
              </a:rPr>
              <a:t>γ</a:t>
            </a:r>
            <a:r>
              <a:rPr lang="el-GR" sz="2000" baseline="300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B9FB91-0014-9145-A501-901E08E7D078}"/>
              </a:ext>
            </a:extLst>
          </p:cNvPr>
          <p:cNvSpPr/>
          <p:nvPr/>
        </p:nvSpPr>
        <p:spPr>
          <a:xfrm>
            <a:off x="8996473" y="4264207"/>
            <a:ext cx="1178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Sequential</a:t>
            </a:r>
          </a:p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Scan</a:t>
            </a:r>
            <a:endParaRPr lang="en-US" sz="1400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3667E73-E121-FF42-9101-7FA5869515B0}"/>
              </a:ext>
            </a:extLst>
          </p:cNvPr>
          <p:cNvCxnSpPr>
            <a:cxnSpLocks/>
          </p:cNvCxnSpPr>
          <p:nvPr/>
        </p:nvCxnSpPr>
        <p:spPr>
          <a:xfrm>
            <a:off x="8643197" y="3967081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29F9C2A-8CF7-2942-960B-F9A113FDE66D}"/>
              </a:ext>
            </a:extLst>
          </p:cNvPr>
          <p:cNvCxnSpPr>
            <a:cxnSpLocks/>
          </p:cNvCxnSpPr>
          <p:nvPr/>
        </p:nvCxnSpPr>
        <p:spPr>
          <a:xfrm>
            <a:off x="8623518" y="3967080"/>
            <a:ext cx="1837092" cy="13281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30CCDEF-C7FA-8D4B-A585-DAEDB9C6C0F1}"/>
              </a:ext>
            </a:extLst>
          </p:cNvPr>
          <p:cNvCxnSpPr>
            <a:cxnSpLocks/>
          </p:cNvCxnSpPr>
          <p:nvPr/>
        </p:nvCxnSpPr>
        <p:spPr>
          <a:xfrm>
            <a:off x="10464920" y="3976732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6230A16-D416-3141-A70D-57A00C9E2250}"/>
              </a:ext>
            </a:extLst>
          </p:cNvPr>
          <p:cNvSpPr txBox="1"/>
          <p:nvPr/>
        </p:nvSpPr>
        <p:spPr>
          <a:xfrm>
            <a:off x="1011149" y="2678568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234B0D-9782-B444-A1D5-E954083E2613}"/>
              </a:ext>
            </a:extLst>
          </p:cNvPr>
          <p:cNvCxnSpPr>
            <a:cxnSpLocks/>
          </p:cNvCxnSpPr>
          <p:nvPr/>
        </p:nvCxnSpPr>
        <p:spPr>
          <a:xfrm>
            <a:off x="2112570" y="2902088"/>
            <a:ext cx="83474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025574-3BFE-8242-9DFE-3FB2EA455F12}"/>
              </a:ext>
            </a:extLst>
          </p:cNvPr>
          <p:cNvCxnSpPr>
            <a:cxnSpLocks/>
          </p:cNvCxnSpPr>
          <p:nvPr/>
        </p:nvCxnSpPr>
        <p:spPr>
          <a:xfrm>
            <a:off x="10470494" y="2902088"/>
            <a:ext cx="0" cy="279938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52EBE3F-6438-4C4C-865A-8AE6978B0E0A}"/>
              </a:ext>
            </a:extLst>
          </p:cNvPr>
          <p:cNvSpPr/>
          <p:nvPr/>
        </p:nvSpPr>
        <p:spPr>
          <a:xfrm>
            <a:off x="1031074" y="2561765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53FB8E8-523D-7142-9655-C0D2890F73C0}"/>
              </a:ext>
            </a:extLst>
          </p:cNvPr>
          <p:cNvSpPr/>
          <p:nvPr/>
        </p:nvSpPr>
        <p:spPr>
          <a:xfrm>
            <a:off x="773520" y="465596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0A8B75E-248A-6742-9ED7-64102972C7F1}"/>
              </a:ext>
            </a:extLst>
          </p:cNvPr>
          <p:cNvSpPr/>
          <p:nvPr/>
        </p:nvSpPr>
        <p:spPr>
          <a:xfrm>
            <a:off x="2313915" y="2525186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[ANS+16]-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OneChoiceAlloc</a:t>
            </a:r>
            <a:endParaRPr lang="en-US" sz="1400" dirty="0"/>
          </a:p>
        </p:txBody>
      </p:sp>
      <p:sp>
        <p:nvSpPr>
          <p:cNvPr id="71" name="63 - Έλλειψη">
            <a:extLst>
              <a:ext uri="{FF2B5EF4-FFF2-40B4-BE49-F238E27FC236}">
                <a16:creationId xmlns:a16="http://schemas.microsoft.com/office/drawing/2014/main" id="{BC3D48F6-7CA4-9247-93EB-8E7F75CF5500}"/>
              </a:ext>
            </a:extLst>
          </p:cNvPr>
          <p:cNvSpPr/>
          <p:nvPr/>
        </p:nvSpPr>
        <p:spPr>
          <a:xfrm>
            <a:off x="10331870" y="2763067"/>
            <a:ext cx="275112" cy="275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63 - Έλλειψη">
            <a:extLst>
              <a:ext uri="{FF2B5EF4-FFF2-40B4-BE49-F238E27FC236}">
                <a16:creationId xmlns:a16="http://schemas.microsoft.com/office/drawing/2014/main" id="{FC022817-1AEA-D742-B0A1-CF3CB19B210C}"/>
              </a:ext>
            </a:extLst>
          </p:cNvPr>
          <p:cNvSpPr/>
          <p:nvPr/>
        </p:nvSpPr>
        <p:spPr>
          <a:xfrm>
            <a:off x="4118099" y="3871712"/>
            <a:ext cx="275112" cy="275112"/>
          </a:xfrm>
          <a:prstGeom prst="ellipse">
            <a:avLst/>
          </a:prstGeom>
          <a:solidFill>
            <a:srgbClr val="7030A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5" name="Picture 84" descr="question.jpg">
            <a:extLst>
              <a:ext uri="{FF2B5EF4-FFF2-40B4-BE49-F238E27FC236}">
                <a16:creationId xmlns:a16="http://schemas.microsoft.com/office/drawing/2014/main" id="{AC792E5C-9648-6C4A-92E4-983B2E11E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596" y="4018757"/>
            <a:ext cx="1379174" cy="1625647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28AE061-69E2-F940-898D-40D357472126}"/>
              </a:ext>
            </a:extLst>
          </p:cNvPr>
          <p:cNvCxnSpPr>
            <a:cxnSpLocks/>
          </p:cNvCxnSpPr>
          <p:nvPr/>
        </p:nvCxnSpPr>
        <p:spPr>
          <a:xfrm>
            <a:off x="4293177" y="3967082"/>
            <a:ext cx="2147393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DDC8517-CFE4-CB43-BA7D-D500F599DA1B}"/>
              </a:ext>
            </a:extLst>
          </p:cNvPr>
          <p:cNvCxnSpPr>
            <a:cxnSpLocks/>
          </p:cNvCxnSpPr>
          <p:nvPr/>
        </p:nvCxnSpPr>
        <p:spPr>
          <a:xfrm>
            <a:off x="6478801" y="3967081"/>
            <a:ext cx="2147393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4593E7-F73A-6A42-A610-42F749202E87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B99DDF0A-608E-774A-87CD-04B2B4D16C5D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8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8"/>
    </mc:Choice>
    <mc:Fallback xmlns="">
      <p:transition spd="slow" advTm="16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8" grpId="0"/>
      <p:bldP spid="69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5F78B592-C3A7-D740-B3E5-6225E5D98C75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ea typeface="宋体" pitchFamily="2" charset="-122"/>
              </a:rPr>
              <a:t>Our Approach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4598429-4CA4-9147-AF3C-ED40D799A4D1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5AE6F4D-665B-B948-A12F-7BF3EC98C601}"/>
              </a:ext>
            </a:extLst>
          </p:cNvPr>
          <p:cNvSpPr txBox="1">
            <a:spLocks/>
          </p:cNvSpPr>
          <p:nvPr/>
        </p:nvSpPr>
        <p:spPr>
          <a:xfrm>
            <a:off x="500855" y="875008"/>
            <a:ext cx="9681370" cy="4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3pPr>
            <a:lvl4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4pPr>
            <a:lvl5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DC130"/>
              </a:buCl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O(N) space, O(1) locality and O(lo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g</a:t>
            </a:r>
            <a:r>
              <a:rPr lang="el-GR" baseline="30000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N), for </a:t>
            </a:r>
            <a:r>
              <a:rPr lang="el-GR" dirty="0">
                <a:solidFill>
                  <a:srgbClr val="7F7F7F"/>
                </a:solidFill>
                <a:ea typeface="ＭＳ Ｐゴシック" charset="0"/>
              </a:rPr>
              <a:t>γ</a:t>
            </a:r>
            <a:r>
              <a:rPr lang="en-US" dirty="0">
                <a:solidFill>
                  <a:srgbClr val="7F7F7F"/>
                </a:solidFill>
                <a:ea typeface="ＭＳ Ｐゴシック" charset="0"/>
              </a:rPr>
              <a:t>&gt;2/3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9" name="Straight Arrow Connector 8">
            <a:extLst>
              <a:ext uri="{FF2B5EF4-FFF2-40B4-BE49-F238E27FC236}">
                <a16:creationId xmlns:a16="http://schemas.microsoft.com/office/drawing/2014/main" id="{3F8B2E63-6A7E-A44E-90E5-0CAF2839C902}"/>
              </a:ext>
            </a:extLst>
          </p:cNvPr>
          <p:cNvCxnSpPr/>
          <p:nvPr/>
        </p:nvCxnSpPr>
        <p:spPr>
          <a:xfrm flipV="1">
            <a:off x="2112570" y="2010222"/>
            <a:ext cx="0" cy="37091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0" name="Straight Arrow Connector 9">
            <a:extLst>
              <a:ext uri="{FF2B5EF4-FFF2-40B4-BE49-F238E27FC236}">
                <a16:creationId xmlns:a16="http://schemas.microsoft.com/office/drawing/2014/main" id="{CBFFB919-4D6E-6648-86D4-F47CEFCFAF6E}"/>
              </a:ext>
            </a:extLst>
          </p:cNvPr>
          <p:cNvCxnSpPr>
            <a:cxnSpLocks/>
          </p:cNvCxnSpPr>
          <p:nvPr/>
        </p:nvCxnSpPr>
        <p:spPr>
          <a:xfrm flipV="1">
            <a:off x="2112570" y="5701468"/>
            <a:ext cx="8901719" cy="803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2" name="TextBox 11">
            <a:extLst>
              <a:ext uri="{FF2B5EF4-FFF2-40B4-BE49-F238E27FC236}">
                <a16:creationId xmlns:a16="http://schemas.microsoft.com/office/drawing/2014/main" id="{CCED3C52-CA45-6643-8FD2-D41F21A6EC10}"/>
              </a:ext>
            </a:extLst>
          </p:cNvPr>
          <p:cNvSpPr txBox="1"/>
          <p:nvPr/>
        </p:nvSpPr>
        <p:spPr>
          <a:xfrm>
            <a:off x="5224623" y="6215044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Keyword-list size</a:t>
            </a: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B360E36A-EFF4-E842-865E-0F2A16780590}"/>
              </a:ext>
            </a:extLst>
          </p:cNvPr>
          <p:cNvSpPr txBox="1"/>
          <p:nvPr/>
        </p:nvSpPr>
        <p:spPr>
          <a:xfrm>
            <a:off x="10285722" y="5702933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07A0AB-B7E4-634A-8565-50C56759A27D}"/>
              </a:ext>
            </a:extLst>
          </p:cNvPr>
          <p:cNvCxnSpPr>
            <a:cxnSpLocks/>
          </p:cNvCxnSpPr>
          <p:nvPr/>
        </p:nvCxnSpPr>
        <p:spPr>
          <a:xfrm>
            <a:off x="2112570" y="5020903"/>
            <a:ext cx="741605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6D573E-7010-1748-95F2-67D26ACD94E1}"/>
              </a:ext>
            </a:extLst>
          </p:cNvPr>
          <p:cNvCxnSpPr>
            <a:cxnSpLocks/>
          </p:cNvCxnSpPr>
          <p:nvPr/>
        </p:nvCxnSpPr>
        <p:spPr>
          <a:xfrm flipH="1">
            <a:off x="2854175" y="5050740"/>
            <a:ext cx="2475" cy="66224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5FB1A56-A8C6-8243-AEB2-B22AFBBC7A2E}"/>
              </a:ext>
            </a:extLst>
          </p:cNvPr>
          <p:cNvSpPr/>
          <p:nvPr/>
        </p:nvSpPr>
        <p:spPr>
          <a:xfrm>
            <a:off x="2183575" y="5702933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2200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endParaRPr lang="en-US" sz="2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7B1D8D-62F8-FA47-8B04-CAFBD6043443}"/>
              </a:ext>
            </a:extLst>
          </p:cNvPr>
          <p:cNvSpPr/>
          <p:nvPr/>
        </p:nvSpPr>
        <p:spPr>
          <a:xfrm>
            <a:off x="745300" y="4753317"/>
            <a:ext cx="148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O(</a:t>
            </a:r>
            <a:r>
              <a:rPr lang="en-US" sz="22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) </a:t>
            </a:r>
            <a:endParaRPr lang="en-US" sz="2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B672D97-9ADA-094F-A7C3-A7C0B7A75975}"/>
              </a:ext>
            </a:extLst>
          </p:cNvPr>
          <p:cNvSpPr/>
          <p:nvPr/>
        </p:nvSpPr>
        <p:spPr>
          <a:xfrm>
            <a:off x="3646943" y="5702933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1-1/log </a:t>
            </a:r>
            <a:r>
              <a:rPr lang="el-GR" sz="2200" baseline="30000" dirty="0">
                <a:solidFill>
                  <a:prstClr val="black"/>
                </a:solidFill>
                <a:ea typeface="ＭＳ Ｐゴシック" charset="0"/>
              </a:rPr>
              <a:t>    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D8CFA2-7891-3E46-9848-047B9E8C07D1}"/>
              </a:ext>
            </a:extLst>
          </p:cNvPr>
          <p:cNvSpPr/>
          <p:nvPr/>
        </p:nvSpPr>
        <p:spPr>
          <a:xfrm>
            <a:off x="4355964" y="5655921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l-GR" sz="2000" baseline="30000" dirty="0">
                <a:solidFill>
                  <a:srgbClr val="000000"/>
                </a:solidFill>
                <a:ea typeface="ＭＳ Ｐゴシック" charset="0"/>
              </a:rPr>
              <a:t>1-γ</a:t>
            </a:r>
            <a:r>
              <a:rPr lang="el-GR" sz="2000" b="1" baseline="300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188BC1-BC3D-D241-BF9A-D02D44820C39}"/>
              </a:ext>
            </a:extLst>
          </p:cNvPr>
          <p:cNvSpPr txBox="1"/>
          <p:nvPr/>
        </p:nvSpPr>
        <p:spPr>
          <a:xfrm>
            <a:off x="960426" y="3705827"/>
            <a:ext cx="11544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baseline="30000" dirty="0">
                <a:solidFill>
                  <a:prstClr val="black"/>
                </a:solidFill>
                <a:ea typeface="ＭＳ Ｐゴシック" charset="0"/>
              </a:rPr>
              <a:t>γ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7" name="TextBox 11">
            <a:extLst>
              <a:ext uri="{FF2B5EF4-FFF2-40B4-BE49-F238E27FC236}">
                <a16:creationId xmlns:a16="http://schemas.microsoft.com/office/drawing/2014/main" id="{AEA94910-7B7E-2146-90E0-FB8FAAE2EC1E}"/>
              </a:ext>
            </a:extLst>
          </p:cNvPr>
          <p:cNvSpPr txBox="1"/>
          <p:nvPr/>
        </p:nvSpPr>
        <p:spPr>
          <a:xfrm>
            <a:off x="461132" y="1541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Efficiency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2B7DEE0-F692-3A4B-A114-01E8AD25E139}"/>
              </a:ext>
            </a:extLst>
          </p:cNvPr>
          <p:cNvCxnSpPr>
            <a:cxnSpLocks/>
          </p:cNvCxnSpPr>
          <p:nvPr/>
        </p:nvCxnSpPr>
        <p:spPr>
          <a:xfrm>
            <a:off x="2114909" y="3965028"/>
            <a:ext cx="2147393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DCF3492-8456-CC4D-9F48-F5E8DCF83523}"/>
              </a:ext>
            </a:extLst>
          </p:cNvPr>
          <p:cNvCxnSpPr>
            <a:cxnSpLocks/>
          </p:cNvCxnSpPr>
          <p:nvPr/>
        </p:nvCxnSpPr>
        <p:spPr>
          <a:xfrm>
            <a:off x="4279305" y="3965028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>
            <a:extLst>
              <a:ext uri="{FF2B5EF4-FFF2-40B4-BE49-F238E27FC236}">
                <a16:creationId xmlns:a16="http://schemas.microsoft.com/office/drawing/2014/main" id="{C672B2AF-DAE8-7A45-B846-E68E7B173701}"/>
              </a:ext>
            </a:extLst>
          </p:cNvPr>
          <p:cNvSpPr txBox="1"/>
          <p:nvPr/>
        </p:nvSpPr>
        <p:spPr>
          <a:xfrm>
            <a:off x="2877698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8AFF66-28BB-5945-92CE-53FEAC81EF96}"/>
              </a:ext>
            </a:extLst>
          </p:cNvPr>
          <p:cNvCxnSpPr>
            <a:cxnSpLocks/>
          </p:cNvCxnSpPr>
          <p:nvPr/>
        </p:nvCxnSpPr>
        <p:spPr>
          <a:xfrm>
            <a:off x="3560256" y="3801987"/>
            <a:ext cx="73152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4A28ED-68A8-3B42-A251-3EBA1D0C4E13}"/>
              </a:ext>
            </a:extLst>
          </p:cNvPr>
          <p:cNvCxnSpPr>
            <a:cxnSpLocks/>
          </p:cNvCxnSpPr>
          <p:nvPr/>
        </p:nvCxnSpPr>
        <p:spPr>
          <a:xfrm flipH="1">
            <a:off x="2096189" y="3801460"/>
            <a:ext cx="731520" cy="1055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1">
            <a:extLst>
              <a:ext uri="{FF2B5EF4-FFF2-40B4-BE49-F238E27FC236}">
                <a16:creationId xmlns:a16="http://schemas.microsoft.com/office/drawing/2014/main" id="{67BF8C57-4593-7B48-976C-5B9FEBCA7FF8}"/>
              </a:ext>
            </a:extLst>
          </p:cNvPr>
          <p:cNvSpPr txBox="1"/>
          <p:nvPr/>
        </p:nvSpPr>
        <p:spPr>
          <a:xfrm>
            <a:off x="4914338" y="3614323"/>
            <a:ext cx="144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Medium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AD8165-1368-7B43-9029-CEA92AF53BB0}"/>
              </a:ext>
            </a:extLst>
          </p:cNvPr>
          <p:cNvCxnSpPr>
            <a:cxnSpLocks/>
          </p:cNvCxnSpPr>
          <p:nvPr/>
        </p:nvCxnSpPr>
        <p:spPr>
          <a:xfrm>
            <a:off x="5827908" y="3801987"/>
            <a:ext cx="64008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293D9C0-76FC-C14E-B751-D83F67385550}"/>
              </a:ext>
            </a:extLst>
          </p:cNvPr>
          <p:cNvCxnSpPr>
            <a:cxnSpLocks/>
          </p:cNvCxnSpPr>
          <p:nvPr/>
        </p:nvCxnSpPr>
        <p:spPr>
          <a:xfrm flipH="1">
            <a:off x="4288653" y="3801987"/>
            <a:ext cx="64008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1">
            <a:extLst>
              <a:ext uri="{FF2B5EF4-FFF2-40B4-BE49-F238E27FC236}">
                <a16:creationId xmlns:a16="http://schemas.microsoft.com/office/drawing/2014/main" id="{D8CF9507-8CF4-F948-BFD6-BD59978F1777}"/>
              </a:ext>
            </a:extLst>
          </p:cNvPr>
          <p:cNvSpPr txBox="1"/>
          <p:nvPr/>
        </p:nvSpPr>
        <p:spPr>
          <a:xfrm>
            <a:off x="7216422" y="3600210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A22C96C-040E-C84B-B232-9548166D1986}"/>
              </a:ext>
            </a:extLst>
          </p:cNvPr>
          <p:cNvCxnSpPr>
            <a:cxnSpLocks/>
          </p:cNvCxnSpPr>
          <p:nvPr/>
        </p:nvCxnSpPr>
        <p:spPr>
          <a:xfrm flipV="1">
            <a:off x="7904424" y="3800086"/>
            <a:ext cx="731520" cy="190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8770E20-E915-A84B-9C19-3AFF924BE8BF}"/>
              </a:ext>
            </a:extLst>
          </p:cNvPr>
          <p:cNvCxnSpPr>
            <a:cxnSpLocks/>
          </p:cNvCxnSpPr>
          <p:nvPr/>
        </p:nvCxnSpPr>
        <p:spPr>
          <a:xfrm flipH="1" flipV="1">
            <a:off x="6463402" y="3800086"/>
            <a:ext cx="731520" cy="1374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1">
            <a:extLst>
              <a:ext uri="{FF2B5EF4-FFF2-40B4-BE49-F238E27FC236}">
                <a16:creationId xmlns:a16="http://schemas.microsoft.com/office/drawing/2014/main" id="{8D1371C1-9CDF-6842-8F23-4213CFB95391}"/>
              </a:ext>
            </a:extLst>
          </p:cNvPr>
          <p:cNvSpPr txBox="1"/>
          <p:nvPr/>
        </p:nvSpPr>
        <p:spPr>
          <a:xfrm>
            <a:off x="9219606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Huge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764B44-5FE3-9843-8471-7D70BDAF2281}"/>
              </a:ext>
            </a:extLst>
          </p:cNvPr>
          <p:cNvCxnSpPr>
            <a:cxnSpLocks/>
          </p:cNvCxnSpPr>
          <p:nvPr/>
        </p:nvCxnSpPr>
        <p:spPr>
          <a:xfrm>
            <a:off x="9865624" y="3811112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0C895D5-9296-304F-BC11-B6FAAC4792C6}"/>
              </a:ext>
            </a:extLst>
          </p:cNvPr>
          <p:cNvCxnSpPr>
            <a:cxnSpLocks/>
          </p:cNvCxnSpPr>
          <p:nvPr/>
        </p:nvCxnSpPr>
        <p:spPr>
          <a:xfrm flipH="1">
            <a:off x="8634470" y="3801987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71ADB3A2-32BE-F149-8ED8-47A99785D75B}"/>
              </a:ext>
            </a:extLst>
          </p:cNvPr>
          <p:cNvSpPr/>
          <p:nvPr/>
        </p:nvSpPr>
        <p:spPr>
          <a:xfrm>
            <a:off x="2408421" y="4267297"/>
            <a:ext cx="1663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TwoChoiceAlloc</a:t>
            </a:r>
            <a:endParaRPr lang="en-US" sz="14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54DCE0-2690-A04F-B08F-D3E95757CCB6}"/>
              </a:ext>
            </a:extLst>
          </p:cNvPr>
          <p:cNvSpPr/>
          <p:nvPr/>
        </p:nvSpPr>
        <p:spPr>
          <a:xfrm>
            <a:off x="8100013" y="5702933"/>
            <a:ext cx="1069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N/log N</a:t>
            </a:r>
            <a:endParaRPr lang="en-US" sz="2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A9156F4-0615-854E-85C6-27BEDE4F916C}"/>
              </a:ext>
            </a:extLst>
          </p:cNvPr>
          <p:cNvSpPr/>
          <p:nvPr/>
        </p:nvSpPr>
        <p:spPr>
          <a:xfrm>
            <a:off x="8728332" y="5683397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l-GR" sz="2000" baseline="30000" dirty="0">
                <a:solidFill>
                  <a:srgbClr val="000000"/>
                </a:solidFill>
                <a:ea typeface="ＭＳ Ｐゴシック" charset="0"/>
              </a:rPr>
              <a:t>γ</a:t>
            </a:r>
            <a:r>
              <a:rPr lang="el-GR" sz="2000" baseline="300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B9FB91-0014-9145-A501-901E08E7D078}"/>
              </a:ext>
            </a:extLst>
          </p:cNvPr>
          <p:cNvSpPr/>
          <p:nvPr/>
        </p:nvSpPr>
        <p:spPr>
          <a:xfrm>
            <a:off x="8996473" y="4264207"/>
            <a:ext cx="1178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Sequential</a:t>
            </a:r>
          </a:p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Scan</a:t>
            </a:r>
            <a:endParaRPr lang="en-US" sz="14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2EC0A31-292D-5345-BB2A-98CE7720210D}"/>
              </a:ext>
            </a:extLst>
          </p:cNvPr>
          <p:cNvSpPr/>
          <p:nvPr/>
        </p:nvSpPr>
        <p:spPr>
          <a:xfrm>
            <a:off x="5903775" y="5702933"/>
            <a:ext cx="1069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N/log N</a:t>
            </a:r>
            <a:endParaRPr lang="en-US" sz="22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FD323FB-8AD9-254D-AB85-891ACB551CDD}"/>
              </a:ext>
            </a:extLst>
          </p:cNvPr>
          <p:cNvSpPr/>
          <p:nvPr/>
        </p:nvSpPr>
        <p:spPr>
          <a:xfrm>
            <a:off x="6531863" y="5666555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aseline="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l-GR" sz="2000" b="1" baseline="300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82EB66-13B0-F146-B765-6EB0A5DA03AA}"/>
              </a:ext>
            </a:extLst>
          </p:cNvPr>
          <p:cNvCxnSpPr>
            <a:cxnSpLocks/>
          </p:cNvCxnSpPr>
          <p:nvPr/>
        </p:nvCxnSpPr>
        <p:spPr>
          <a:xfrm>
            <a:off x="4293177" y="3967082"/>
            <a:ext cx="2147393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3D67879-381A-D44C-818E-270286AF62B6}"/>
              </a:ext>
            </a:extLst>
          </p:cNvPr>
          <p:cNvCxnSpPr>
            <a:cxnSpLocks/>
          </p:cNvCxnSpPr>
          <p:nvPr/>
        </p:nvCxnSpPr>
        <p:spPr>
          <a:xfrm>
            <a:off x="6457573" y="3967082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AF8905-F157-0B4E-A24B-94CA20009191}"/>
              </a:ext>
            </a:extLst>
          </p:cNvPr>
          <p:cNvCxnSpPr>
            <a:cxnSpLocks/>
          </p:cNvCxnSpPr>
          <p:nvPr/>
        </p:nvCxnSpPr>
        <p:spPr>
          <a:xfrm>
            <a:off x="6478801" y="3967081"/>
            <a:ext cx="2147393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3667E73-E121-FF42-9101-7FA5869515B0}"/>
              </a:ext>
            </a:extLst>
          </p:cNvPr>
          <p:cNvCxnSpPr>
            <a:cxnSpLocks/>
          </p:cNvCxnSpPr>
          <p:nvPr/>
        </p:nvCxnSpPr>
        <p:spPr>
          <a:xfrm>
            <a:off x="8643197" y="3967081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29F9C2A-8CF7-2942-960B-F9A113FDE66D}"/>
              </a:ext>
            </a:extLst>
          </p:cNvPr>
          <p:cNvCxnSpPr>
            <a:cxnSpLocks/>
          </p:cNvCxnSpPr>
          <p:nvPr/>
        </p:nvCxnSpPr>
        <p:spPr>
          <a:xfrm>
            <a:off x="8623518" y="3967080"/>
            <a:ext cx="1837092" cy="13281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30CCDEF-C7FA-8D4B-A585-DAEDB9C6C0F1}"/>
              </a:ext>
            </a:extLst>
          </p:cNvPr>
          <p:cNvCxnSpPr>
            <a:cxnSpLocks/>
          </p:cNvCxnSpPr>
          <p:nvPr/>
        </p:nvCxnSpPr>
        <p:spPr>
          <a:xfrm>
            <a:off x="10464920" y="3976732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6230A16-D416-3141-A70D-57A00C9E2250}"/>
              </a:ext>
            </a:extLst>
          </p:cNvPr>
          <p:cNvSpPr txBox="1"/>
          <p:nvPr/>
        </p:nvSpPr>
        <p:spPr>
          <a:xfrm>
            <a:off x="1011149" y="2678568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234B0D-9782-B444-A1D5-E954083E2613}"/>
              </a:ext>
            </a:extLst>
          </p:cNvPr>
          <p:cNvCxnSpPr>
            <a:cxnSpLocks/>
          </p:cNvCxnSpPr>
          <p:nvPr/>
        </p:nvCxnSpPr>
        <p:spPr>
          <a:xfrm>
            <a:off x="2112570" y="2902088"/>
            <a:ext cx="83474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025574-3BFE-8242-9DFE-3FB2EA455F12}"/>
              </a:ext>
            </a:extLst>
          </p:cNvPr>
          <p:cNvCxnSpPr>
            <a:cxnSpLocks/>
          </p:cNvCxnSpPr>
          <p:nvPr/>
        </p:nvCxnSpPr>
        <p:spPr>
          <a:xfrm>
            <a:off x="10470494" y="2902088"/>
            <a:ext cx="0" cy="279938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52EBE3F-6438-4C4C-865A-8AE6978B0E0A}"/>
              </a:ext>
            </a:extLst>
          </p:cNvPr>
          <p:cNvSpPr/>
          <p:nvPr/>
        </p:nvSpPr>
        <p:spPr>
          <a:xfrm>
            <a:off x="1031074" y="2561765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53FB8E8-523D-7142-9655-C0D2890F73C0}"/>
              </a:ext>
            </a:extLst>
          </p:cNvPr>
          <p:cNvSpPr/>
          <p:nvPr/>
        </p:nvSpPr>
        <p:spPr>
          <a:xfrm>
            <a:off x="773520" y="465596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0A8B75E-248A-6742-9ED7-64102972C7F1}"/>
              </a:ext>
            </a:extLst>
          </p:cNvPr>
          <p:cNvSpPr/>
          <p:nvPr/>
        </p:nvSpPr>
        <p:spPr>
          <a:xfrm>
            <a:off x="2313915" y="2525186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[ANS+16]-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OneChoiceAlloc</a:t>
            </a:r>
            <a:endParaRPr lang="en-US" sz="1400" dirty="0"/>
          </a:p>
        </p:txBody>
      </p:sp>
      <p:sp>
        <p:nvSpPr>
          <p:cNvPr id="71" name="63 - Έλλειψη">
            <a:extLst>
              <a:ext uri="{FF2B5EF4-FFF2-40B4-BE49-F238E27FC236}">
                <a16:creationId xmlns:a16="http://schemas.microsoft.com/office/drawing/2014/main" id="{BC3D48F6-7CA4-9247-93EB-8E7F75CF5500}"/>
              </a:ext>
            </a:extLst>
          </p:cNvPr>
          <p:cNvSpPr/>
          <p:nvPr/>
        </p:nvSpPr>
        <p:spPr>
          <a:xfrm>
            <a:off x="10331870" y="2763067"/>
            <a:ext cx="275112" cy="275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63 - Έλλειψη">
            <a:extLst>
              <a:ext uri="{FF2B5EF4-FFF2-40B4-BE49-F238E27FC236}">
                <a16:creationId xmlns:a16="http://schemas.microsoft.com/office/drawing/2014/main" id="{FC022817-1AEA-D742-B0A1-CF3CB19B210C}"/>
              </a:ext>
            </a:extLst>
          </p:cNvPr>
          <p:cNvSpPr/>
          <p:nvPr/>
        </p:nvSpPr>
        <p:spPr>
          <a:xfrm>
            <a:off x="4118099" y="3871712"/>
            <a:ext cx="275112" cy="275112"/>
          </a:xfrm>
          <a:prstGeom prst="ellipse">
            <a:avLst/>
          </a:prstGeom>
          <a:solidFill>
            <a:srgbClr val="7030A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5BC5567-A538-C942-9077-7ED92E4C1FC3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8E7AB47-2F0F-5E4E-8155-E2F72C4E5EF2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3E0EFB7-866A-8048-958A-FA73AF8125F8}"/>
              </a:ext>
            </a:extLst>
          </p:cNvPr>
          <p:cNvSpPr/>
          <p:nvPr/>
        </p:nvSpPr>
        <p:spPr>
          <a:xfrm>
            <a:off x="4128586" y="3109455"/>
            <a:ext cx="2511428" cy="2972708"/>
          </a:xfrm>
          <a:prstGeom prst="ellipse">
            <a:avLst/>
          </a:prstGeom>
          <a:noFill/>
          <a:ln w="857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31 - Ελλειψοειδής επεξήγηση">
            <a:extLst>
              <a:ext uri="{FF2B5EF4-FFF2-40B4-BE49-F238E27FC236}">
                <a16:creationId xmlns:a16="http://schemas.microsoft.com/office/drawing/2014/main" id="{44679357-3ACD-4448-95E3-9ED36C9E61BE}"/>
              </a:ext>
            </a:extLst>
          </p:cNvPr>
          <p:cNvSpPr/>
          <p:nvPr/>
        </p:nvSpPr>
        <p:spPr>
          <a:xfrm>
            <a:off x="6356802" y="2162546"/>
            <a:ext cx="3664954" cy="1434180"/>
          </a:xfrm>
          <a:prstGeom prst="wedgeEllipseCallout">
            <a:avLst>
              <a:gd name="adj1" fmla="val -50300"/>
              <a:gd name="adj2" fmla="val 51824"/>
            </a:avLst>
          </a:prstGeom>
          <a:solidFill>
            <a:sysClr val="window" lastClr="FFFFFF"/>
          </a:solidFill>
          <a:ln w="508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Focus of this talk!</a:t>
            </a:r>
          </a:p>
        </p:txBody>
      </p:sp>
      <p:sp>
        <p:nvSpPr>
          <p:cNvPr id="81" name="Cloud 80">
            <a:extLst>
              <a:ext uri="{FF2B5EF4-FFF2-40B4-BE49-F238E27FC236}">
                <a16:creationId xmlns:a16="http://schemas.microsoft.com/office/drawing/2014/main" id="{94F54059-699A-2E4A-93BF-EEE29469B429}"/>
              </a:ext>
            </a:extLst>
          </p:cNvPr>
          <p:cNvSpPr/>
          <p:nvPr/>
        </p:nvSpPr>
        <p:spPr>
          <a:xfrm>
            <a:off x="6489869" y="4217259"/>
            <a:ext cx="2326955" cy="130583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kern="0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Multi-level</a:t>
            </a:r>
          </a:p>
          <a:p>
            <a:pPr lvl="0" algn="ctr">
              <a:defRPr/>
            </a:pPr>
            <a:r>
              <a:rPr lang="en-US" sz="1600" kern="0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keyword-size compression</a:t>
            </a:r>
          </a:p>
        </p:txBody>
      </p:sp>
    </p:spTree>
    <p:extLst>
      <p:ext uri="{BB962C8B-B14F-4D97-AF65-F5344CB8AC3E}">
        <p14:creationId xmlns:p14="http://schemas.microsoft.com/office/powerpoint/2010/main" val="12828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"/>
    </mc:Choice>
    <mc:Fallback xmlns="">
      <p:transition spd="slow" advTm="2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5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9CC21965-FC4B-B140-A95C-E4477A9A7B21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11696700" cy="43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Starting Point: Offline Two Choice Allocation (OTA) – [SEK03]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4D360CF-655E-BA44-9406-29B808782B4A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AE09F0-91E9-0B42-8E0F-CE1AEF8B8012}"/>
              </a:ext>
            </a:extLst>
          </p:cNvPr>
          <p:cNvSpPr txBox="1"/>
          <p:nvPr/>
        </p:nvSpPr>
        <p:spPr>
          <a:xfrm>
            <a:off x="1836575" y="1638734"/>
            <a:ext cx="866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defTabSz="536575"/>
            <a:r>
              <a:rPr lang="en-US" sz="2400" dirty="0" err="1">
                <a:solidFill>
                  <a:prstClr val="black"/>
                </a:solidFill>
                <a:ea typeface="ＭＳ Ｐゴシック" charset="0"/>
              </a:rPr>
              <a:t>OfflineTwoChoiceAlloc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for 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m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balls and 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bins: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CBA182-C4E7-3A47-AA52-5ADE70D6705E}"/>
              </a:ext>
            </a:extLst>
          </p:cNvPr>
          <p:cNvSpPr/>
          <p:nvPr/>
        </p:nvSpPr>
        <p:spPr>
          <a:xfrm>
            <a:off x="3361765" y="3927015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AF396E-5D3A-4344-9456-228A20848A1E}"/>
              </a:ext>
            </a:extLst>
          </p:cNvPr>
          <p:cNvSpPr/>
          <p:nvPr/>
        </p:nvSpPr>
        <p:spPr>
          <a:xfrm>
            <a:off x="4149145" y="3927015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F20B63B-623F-A545-916B-BC55C3CB4297}"/>
              </a:ext>
            </a:extLst>
          </p:cNvPr>
          <p:cNvSpPr/>
          <p:nvPr/>
        </p:nvSpPr>
        <p:spPr>
          <a:xfrm>
            <a:off x="4936525" y="3927015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E459CE-F343-9844-B8E1-58EE8ED4BAB8}"/>
              </a:ext>
            </a:extLst>
          </p:cNvPr>
          <p:cNvSpPr/>
          <p:nvPr/>
        </p:nvSpPr>
        <p:spPr>
          <a:xfrm>
            <a:off x="5700852" y="3927015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A0A938-15DB-2B49-9713-AAC8C856FC1E}"/>
              </a:ext>
            </a:extLst>
          </p:cNvPr>
          <p:cNvSpPr/>
          <p:nvPr/>
        </p:nvSpPr>
        <p:spPr>
          <a:xfrm>
            <a:off x="6525369" y="3927015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947BF6-88F9-814C-837A-611A9969A03E}"/>
              </a:ext>
            </a:extLst>
          </p:cNvPr>
          <p:cNvSpPr/>
          <p:nvPr/>
        </p:nvSpPr>
        <p:spPr>
          <a:xfrm>
            <a:off x="7306494" y="3927015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9FB416-9009-124D-8EF1-255F48C1440B}"/>
              </a:ext>
            </a:extLst>
          </p:cNvPr>
          <p:cNvSpPr txBox="1"/>
          <p:nvPr/>
        </p:nvSpPr>
        <p:spPr>
          <a:xfrm>
            <a:off x="7997860" y="4040590"/>
            <a:ext cx="4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0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0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2A58C5-F585-3E4A-9B5E-AED5A15E3DB2}"/>
              </a:ext>
            </a:extLst>
          </p:cNvPr>
          <p:cNvSpPr/>
          <p:nvPr/>
        </p:nvSpPr>
        <p:spPr>
          <a:xfrm>
            <a:off x="8524613" y="3927015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AE7089-64CE-0043-9B71-A5BE9B0B4877}"/>
              </a:ext>
            </a:extLst>
          </p:cNvPr>
          <p:cNvSpPr/>
          <p:nvPr/>
        </p:nvSpPr>
        <p:spPr>
          <a:xfrm>
            <a:off x="3207205" y="3705331"/>
            <a:ext cx="6013235" cy="3202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AADC7E-F7CC-AC46-B829-1C5738596566}"/>
              </a:ext>
            </a:extLst>
          </p:cNvPr>
          <p:cNvSpPr txBox="1"/>
          <p:nvPr/>
        </p:nvSpPr>
        <p:spPr>
          <a:xfrm>
            <a:off x="5788250" y="5586254"/>
            <a:ext cx="109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 n bins</a:t>
            </a:r>
          </a:p>
        </p:txBody>
      </p:sp>
      <p:sp>
        <p:nvSpPr>
          <p:cNvPr id="49" name="Connector 48">
            <a:extLst>
              <a:ext uri="{FF2B5EF4-FFF2-40B4-BE49-F238E27FC236}">
                <a16:creationId xmlns:a16="http://schemas.microsoft.com/office/drawing/2014/main" id="{88A47E83-07C4-7949-B6C7-235F8ED183D7}"/>
              </a:ext>
            </a:extLst>
          </p:cNvPr>
          <p:cNvSpPr/>
          <p:nvPr/>
        </p:nvSpPr>
        <p:spPr>
          <a:xfrm>
            <a:off x="8363882" y="1660455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0" name="Connector 49">
            <a:extLst>
              <a:ext uri="{FF2B5EF4-FFF2-40B4-BE49-F238E27FC236}">
                <a16:creationId xmlns:a16="http://schemas.microsoft.com/office/drawing/2014/main" id="{1152002F-AE0C-D942-9761-9F39C0D75D28}"/>
              </a:ext>
            </a:extLst>
          </p:cNvPr>
          <p:cNvSpPr/>
          <p:nvPr/>
        </p:nvSpPr>
        <p:spPr>
          <a:xfrm>
            <a:off x="7767952" y="1660455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1" name="Connector 50">
            <a:extLst>
              <a:ext uri="{FF2B5EF4-FFF2-40B4-BE49-F238E27FC236}">
                <a16:creationId xmlns:a16="http://schemas.microsoft.com/office/drawing/2014/main" id="{A2F29AFB-8FC5-154A-920B-983A15C54397}"/>
              </a:ext>
            </a:extLst>
          </p:cNvPr>
          <p:cNvSpPr/>
          <p:nvPr/>
        </p:nvSpPr>
        <p:spPr>
          <a:xfrm>
            <a:off x="9598625" y="1660455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2" name="Connector 51">
            <a:extLst>
              <a:ext uri="{FF2B5EF4-FFF2-40B4-BE49-F238E27FC236}">
                <a16:creationId xmlns:a16="http://schemas.microsoft.com/office/drawing/2014/main" id="{4AA7E9C0-289A-084C-98AA-3B726A41966C}"/>
              </a:ext>
            </a:extLst>
          </p:cNvPr>
          <p:cNvSpPr/>
          <p:nvPr/>
        </p:nvSpPr>
        <p:spPr>
          <a:xfrm>
            <a:off x="8968636" y="1660455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DE3EBF-0D04-A140-A4C9-F376A9B85DD1}"/>
              </a:ext>
            </a:extLst>
          </p:cNvPr>
          <p:cNvCxnSpPr/>
          <p:nvPr/>
        </p:nvCxnSpPr>
        <p:spPr>
          <a:xfrm>
            <a:off x="4479062" y="3394615"/>
            <a:ext cx="0" cy="645975"/>
          </a:xfrm>
          <a:prstGeom prst="straightConnector1">
            <a:avLst/>
          </a:prstGeom>
          <a:noFill/>
          <a:ln w="76200" cap="flat" cmpd="sng" algn="ctr">
            <a:solidFill>
              <a:srgbClr val="1F497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A6A6E52-73C0-724D-A8E0-A17EDB99D1B4}"/>
              </a:ext>
            </a:extLst>
          </p:cNvPr>
          <p:cNvCxnSpPr/>
          <p:nvPr/>
        </p:nvCxnSpPr>
        <p:spPr>
          <a:xfrm>
            <a:off x="6029878" y="3398768"/>
            <a:ext cx="0" cy="645975"/>
          </a:xfrm>
          <a:prstGeom prst="straightConnector1">
            <a:avLst/>
          </a:prstGeom>
          <a:noFill/>
          <a:ln w="76200" cap="flat" cmpd="sng" algn="ctr">
            <a:solidFill>
              <a:srgbClr val="1F497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Connector 54">
            <a:extLst>
              <a:ext uri="{FF2B5EF4-FFF2-40B4-BE49-F238E27FC236}">
                <a16:creationId xmlns:a16="http://schemas.microsoft.com/office/drawing/2014/main" id="{68ADB355-189B-334A-B022-D4132D80AAC4}"/>
              </a:ext>
            </a:extLst>
          </p:cNvPr>
          <p:cNvSpPr/>
          <p:nvPr/>
        </p:nvSpPr>
        <p:spPr>
          <a:xfrm>
            <a:off x="5788250" y="4383359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6" name="Connector 55">
            <a:extLst>
              <a:ext uri="{FF2B5EF4-FFF2-40B4-BE49-F238E27FC236}">
                <a16:creationId xmlns:a16="http://schemas.microsoft.com/office/drawing/2014/main" id="{F66D6DA1-D15F-5C44-B82B-73721F66D25E}"/>
              </a:ext>
            </a:extLst>
          </p:cNvPr>
          <p:cNvSpPr/>
          <p:nvPr/>
        </p:nvSpPr>
        <p:spPr>
          <a:xfrm>
            <a:off x="5066198" y="4956953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7" name="Connector 56">
            <a:extLst>
              <a:ext uri="{FF2B5EF4-FFF2-40B4-BE49-F238E27FC236}">
                <a16:creationId xmlns:a16="http://schemas.microsoft.com/office/drawing/2014/main" id="{D7524E7F-DCD7-8A48-9541-574FAB632D5A}"/>
              </a:ext>
            </a:extLst>
          </p:cNvPr>
          <p:cNvSpPr/>
          <p:nvPr/>
        </p:nvSpPr>
        <p:spPr>
          <a:xfrm>
            <a:off x="3433560" y="4944187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8" name="Connector 57">
            <a:extLst>
              <a:ext uri="{FF2B5EF4-FFF2-40B4-BE49-F238E27FC236}">
                <a16:creationId xmlns:a16="http://schemas.microsoft.com/office/drawing/2014/main" id="{06381E8E-9D06-244B-BD59-18017BE9EBC0}"/>
              </a:ext>
            </a:extLst>
          </p:cNvPr>
          <p:cNvSpPr/>
          <p:nvPr/>
        </p:nvSpPr>
        <p:spPr>
          <a:xfrm>
            <a:off x="4241959" y="4956953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9" name="Connector 58">
            <a:extLst>
              <a:ext uri="{FF2B5EF4-FFF2-40B4-BE49-F238E27FC236}">
                <a16:creationId xmlns:a16="http://schemas.microsoft.com/office/drawing/2014/main" id="{931D428F-52C1-344D-9FD1-1D487CEA29F6}"/>
              </a:ext>
            </a:extLst>
          </p:cNvPr>
          <p:cNvSpPr/>
          <p:nvPr/>
        </p:nvSpPr>
        <p:spPr>
          <a:xfrm>
            <a:off x="5788250" y="4956953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60" name="Connector 59">
            <a:extLst>
              <a:ext uri="{FF2B5EF4-FFF2-40B4-BE49-F238E27FC236}">
                <a16:creationId xmlns:a16="http://schemas.microsoft.com/office/drawing/2014/main" id="{40994026-DB2A-0C4F-A75F-C9C3E67B9906}"/>
              </a:ext>
            </a:extLst>
          </p:cNvPr>
          <p:cNvSpPr/>
          <p:nvPr/>
        </p:nvSpPr>
        <p:spPr>
          <a:xfrm>
            <a:off x="4241959" y="4418023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61" name="Connector 60">
            <a:extLst>
              <a:ext uri="{FF2B5EF4-FFF2-40B4-BE49-F238E27FC236}">
                <a16:creationId xmlns:a16="http://schemas.microsoft.com/office/drawing/2014/main" id="{7DE45BE1-3E6F-A148-BAD2-9075BE595F3B}"/>
              </a:ext>
            </a:extLst>
          </p:cNvPr>
          <p:cNvSpPr/>
          <p:nvPr/>
        </p:nvSpPr>
        <p:spPr>
          <a:xfrm>
            <a:off x="5066198" y="4418330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62" name="Connector 61">
            <a:extLst>
              <a:ext uri="{FF2B5EF4-FFF2-40B4-BE49-F238E27FC236}">
                <a16:creationId xmlns:a16="http://schemas.microsoft.com/office/drawing/2014/main" id="{4DCD0BE1-6E96-5846-BF74-5A0C8A5B3C60}"/>
              </a:ext>
            </a:extLst>
          </p:cNvPr>
          <p:cNvSpPr/>
          <p:nvPr/>
        </p:nvSpPr>
        <p:spPr>
          <a:xfrm>
            <a:off x="5069712" y="3927015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5BF83C5-071B-5745-B869-DD2E5D7EF820}"/>
              </a:ext>
            </a:extLst>
          </p:cNvPr>
          <p:cNvCxnSpPr/>
          <p:nvPr/>
        </p:nvCxnSpPr>
        <p:spPr>
          <a:xfrm>
            <a:off x="3689967" y="3379603"/>
            <a:ext cx="0" cy="645975"/>
          </a:xfrm>
          <a:prstGeom prst="straightConnector1">
            <a:avLst/>
          </a:prstGeom>
          <a:noFill/>
          <a:ln w="76200" cap="flat" cmpd="sng" algn="ctr">
            <a:solidFill>
              <a:srgbClr val="8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1E5A4A9-1C45-A24C-90BD-EA7702CD65EC}"/>
              </a:ext>
            </a:extLst>
          </p:cNvPr>
          <p:cNvCxnSpPr/>
          <p:nvPr/>
        </p:nvCxnSpPr>
        <p:spPr>
          <a:xfrm>
            <a:off x="5240783" y="3383756"/>
            <a:ext cx="0" cy="645975"/>
          </a:xfrm>
          <a:prstGeom prst="straightConnector1">
            <a:avLst/>
          </a:prstGeom>
          <a:noFill/>
          <a:ln w="76200" cap="flat" cmpd="sng" algn="ctr">
            <a:solidFill>
              <a:srgbClr val="8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FF19F1C-ADE2-A34E-9AFE-73B911AD978B}"/>
              </a:ext>
            </a:extLst>
          </p:cNvPr>
          <p:cNvSpPr txBox="1"/>
          <p:nvPr/>
        </p:nvSpPr>
        <p:spPr>
          <a:xfrm>
            <a:off x="1699010" y="3945233"/>
            <a:ext cx="8661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defTabSz="536575"/>
            <a:r>
              <a:rPr lang="en-US" sz="2400" b="1" dirty="0" err="1">
                <a:solidFill>
                  <a:prstClr val="black"/>
                </a:solidFill>
                <a:ea typeface="ＭＳ Ｐゴシック" charset="0"/>
              </a:rPr>
              <a:t>MaxFlow</a:t>
            </a:r>
            <a:r>
              <a:rPr lang="en-US" sz="6000" b="1" dirty="0">
                <a:solidFill>
                  <a:prstClr val="black"/>
                </a:solidFill>
                <a:ea typeface="ＭＳ Ｐゴシック" charset="0"/>
              </a:rPr>
              <a:t>(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		 										</a:t>
            </a:r>
            <a:r>
              <a:rPr lang="en-US" sz="6000" b="1" dirty="0">
                <a:solidFill>
                  <a:prstClr val="black"/>
                </a:solidFill>
                <a:ea typeface="ＭＳ Ｐゴシック" charset="0"/>
              </a:rPr>
              <a:t>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F0F730-CB8A-C844-9CE0-8F633F6B76E5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5B7891A-7A1A-DF43-A3A8-101D5983830C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0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8"/>
    </mc:Choice>
    <mc:Fallback xmlns="">
      <p:transition spd="slow" advTm="16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8" grpId="0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">
            <a:extLst>
              <a:ext uri="{FF2B5EF4-FFF2-40B4-BE49-F238E27FC236}">
                <a16:creationId xmlns:a16="http://schemas.microsoft.com/office/drawing/2014/main" id="{E0251538-F86B-0D4B-A0A5-8349E1B73383}"/>
              </a:ext>
            </a:extLst>
          </p:cNvPr>
          <p:cNvSpPr txBox="1">
            <a:spLocks/>
          </p:cNvSpPr>
          <p:nvPr/>
        </p:nvSpPr>
        <p:spPr bwMode="auto">
          <a:xfrm>
            <a:off x="495299" y="380999"/>
            <a:ext cx="11696701" cy="45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Starting Point: Offline Two Choice Allocation (OTA) – [SEK03]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043C7E82-7D24-574B-8D7E-EDDC686E5AD1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F7081C-DF6B-054D-A5C4-AAFEE5523C10}"/>
              </a:ext>
            </a:extLst>
          </p:cNvPr>
          <p:cNvSpPr txBox="1"/>
          <p:nvPr/>
        </p:nvSpPr>
        <p:spPr>
          <a:xfrm>
            <a:off x="1836575" y="1644126"/>
            <a:ext cx="866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defTabSz="536575"/>
            <a:r>
              <a:rPr lang="en-US" sz="2400" dirty="0" err="1">
                <a:solidFill>
                  <a:prstClr val="black"/>
                </a:solidFill>
                <a:ea typeface="ＭＳ Ｐゴシック" charset="0"/>
              </a:rPr>
              <a:t>OfflineTwoChoiceAlloc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for 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m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balls and 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bins: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217855-A77A-7046-9C9F-2CFCDBD0C2BD}"/>
              </a:ext>
            </a:extLst>
          </p:cNvPr>
          <p:cNvSpPr/>
          <p:nvPr/>
        </p:nvSpPr>
        <p:spPr>
          <a:xfrm>
            <a:off x="3361765" y="3932407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5EB881-065D-A244-8096-AFB4ED421384}"/>
              </a:ext>
            </a:extLst>
          </p:cNvPr>
          <p:cNvSpPr/>
          <p:nvPr/>
        </p:nvSpPr>
        <p:spPr>
          <a:xfrm>
            <a:off x="4149145" y="3932407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81C8E1-F318-784B-992C-61E1DB531AF6}"/>
              </a:ext>
            </a:extLst>
          </p:cNvPr>
          <p:cNvSpPr/>
          <p:nvPr/>
        </p:nvSpPr>
        <p:spPr>
          <a:xfrm>
            <a:off x="4936525" y="3932407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BECA81-9AD6-8142-8F1A-AE0558C39841}"/>
              </a:ext>
            </a:extLst>
          </p:cNvPr>
          <p:cNvSpPr/>
          <p:nvPr/>
        </p:nvSpPr>
        <p:spPr>
          <a:xfrm>
            <a:off x="5700852" y="3932407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1EA4C4-F90D-E649-9243-537141DE8474}"/>
              </a:ext>
            </a:extLst>
          </p:cNvPr>
          <p:cNvSpPr/>
          <p:nvPr/>
        </p:nvSpPr>
        <p:spPr>
          <a:xfrm>
            <a:off x="6525369" y="3932407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290DE7-173D-C24B-85CC-5C2A72D48076}"/>
              </a:ext>
            </a:extLst>
          </p:cNvPr>
          <p:cNvSpPr/>
          <p:nvPr/>
        </p:nvSpPr>
        <p:spPr>
          <a:xfrm>
            <a:off x="7306494" y="3932407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7F4117-676B-964C-ABF1-82E451698392}"/>
              </a:ext>
            </a:extLst>
          </p:cNvPr>
          <p:cNvSpPr txBox="1"/>
          <p:nvPr/>
        </p:nvSpPr>
        <p:spPr>
          <a:xfrm>
            <a:off x="7997860" y="4045982"/>
            <a:ext cx="4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0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0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2460FD-4187-AF47-BC69-910F0078A84E}"/>
              </a:ext>
            </a:extLst>
          </p:cNvPr>
          <p:cNvSpPr/>
          <p:nvPr/>
        </p:nvSpPr>
        <p:spPr>
          <a:xfrm>
            <a:off x="8524613" y="3932407"/>
            <a:ext cx="634980" cy="15566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A42F689-5A6A-1049-BBFA-BBEBBDDEE8DD}"/>
              </a:ext>
            </a:extLst>
          </p:cNvPr>
          <p:cNvSpPr/>
          <p:nvPr/>
        </p:nvSpPr>
        <p:spPr>
          <a:xfrm>
            <a:off x="3207205" y="3710723"/>
            <a:ext cx="6013235" cy="3202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174CF3-D6F9-0844-B34E-20B4FA0C31AF}"/>
              </a:ext>
            </a:extLst>
          </p:cNvPr>
          <p:cNvSpPr txBox="1"/>
          <p:nvPr/>
        </p:nvSpPr>
        <p:spPr>
          <a:xfrm>
            <a:off x="5788250" y="5591646"/>
            <a:ext cx="109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 n bins</a:t>
            </a:r>
          </a:p>
        </p:txBody>
      </p:sp>
      <p:sp>
        <p:nvSpPr>
          <p:cNvPr id="48" name="Connector 47">
            <a:extLst>
              <a:ext uri="{FF2B5EF4-FFF2-40B4-BE49-F238E27FC236}">
                <a16:creationId xmlns:a16="http://schemas.microsoft.com/office/drawing/2014/main" id="{3D21E75B-BEBA-D041-8180-A2410984A305}"/>
              </a:ext>
            </a:extLst>
          </p:cNvPr>
          <p:cNvSpPr/>
          <p:nvPr/>
        </p:nvSpPr>
        <p:spPr>
          <a:xfrm>
            <a:off x="8363882" y="1665847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49" name="Connector 48">
            <a:extLst>
              <a:ext uri="{FF2B5EF4-FFF2-40B4-BE49-F238E27FC236}">
                <a16:creationId xmlns:a16="http://schemas.microsoft.com/office/drawing/2014/main" id="{23B0002E-555A-954E-B387-8459FA92092C}"/>
              </a:ext>
            </a:extLst>
          </p:cNvPr>
          <p:cNvSpPr/>
          <p:nvPr/>
        </p:nvSpPr>
        <p:spPr>
          <a:xfrm>
            <a:off x="7767952" y="1665847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0" name="Connector 49">
            <a:extLst>
              <a:ext uri="{FF2B5EF4-FFF2-40B4-BE49-F238E27FC236}">
                <a16:creationId xmlns:a16="http://schemas.microsoft.com/office/drawing/2014/main" id="{1419E4E7-D8CC-B644-BEB4-A9F6AB131F6A}"/>
              </a:ext>
            </a:extLst>
          </p:cNvPr>
          <p:cNvSpPr/>
          <p:nvPr/>
        </p:nvSpPr>
        <p:spPr>
          <a:xfrm>
            <a:off x="9598625" y="1665847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1" name="Connector 50">
            <a:extLst>
              <a:ext uri="{FF2B5EF4-FFF2-40B4-BE49-F238E27FC236}">
                <a16:creationId xmlns:a16="http://schemas.microsoft.com/office/drawing/2014/main" id="{0D69D0AD-3CB9-5D47-BA81-27669F58A901}"/>
              </a:ext>
            </a:extLst>
          </p:cNvPr>
          <p:cNvSpPr/>
          <p:nvPr/>
        </p:nvSpPr>
        <p:spPr>
          <a:xfrm>
            <a:off x="8968636" y="1665847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2" name="Connector 51">
            <a:extLst>
              <a:ext uri="{FF2B5EF4-FFF2-40B4-BE49-F238E27FC236}">
                <a16:creationId xmlns:a16="http://schemas.microsoft.com/office/drawing/2014/main" id="{D0DDA5A6-5B4A-EE45-BA48-381F28145981}"/>
              </a:ext>
            </a:extLst>
          </p:cNvPr>
          <p:cNvSpPr/>
          <p:nvPr/>
        </p:nvSpPr>
        <p:spPr>
          <a:xfrm>
            <a:off x="5788250" y="4949579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3" name="Connector 52">
            <a:extLst>
              <a:ext uri="{FF2B5EF4-FFF2-40B4-BE49-F238E27FC236}">
                <a16:creationId xmlns:a16="http://schemas.microsoft.com/office/drawing/2014/main" id="{D5703688-B33E-4D43-BB1E-BBA49481D4A1}"/>
              </a:ext>
            </a:extLst>
          </p:cNvPr>
          <p:cNvSpPr/>
          <p:nvPr/>
        </p:nvSpPr>
        <p:spPr>
          <a:xfrm>
            <a:off x="3433560" y="4949579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4" name="Connector 53">
            <a:extLst>
              <a:ext uri="{FF2B5EF4-FFF2-40B4-BE49-F238E27FC236}">
                <a16:creationId xmlns:a16="http://schemas.microsoft.com/office/drawing/2014/main" id="{655DB751-427C-5445-9898-C7B89FC637CF}"/>
              </a:ext>
            </a:extLst>
          </p:cNvPr>
          <p:cNvSpPr/>
          <p:nvPr/>
        </p:nvSpPr>
        <p:spPr>
          <a:xfrm>
            <a:off x="4241959" y="4962345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5" name="Connector 54">
            <a:extLst>
              <a:ext uri="{FF2B5EF4-FFF2-40B4-BE49-F238E27FC236}">
                <a16:creationId xmlns:a16="http://schemas.microsoft.com/office/drawing/2014/main" id="{C842F17C-2E86-3341-955A-B3016B93D4E4}"/>
              </a:ext>
            </a:extLst>
          </p:cNvPr>
          <p:cNvSpPr/>
          <p:nvPr/>
        </p:nvSpPr>
        <p:spPr>
          <a:xfrm>
            <a:off x="5066198" y="4949579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id="{EDA266AB-27C0-3043-B6A1-2ADC416833D1}"/>
              </a:ext>
            </a:extLst>
          </p:cNvPr>
          <p:cNvSpPr/>
          <p:nvPr/>
        </p:nvSpPr>
        <p:spPr>
          <a:xfrm>
            <a:off x="3023954" y="4035032"/>
            <a:ext cx="257022" cy="1443031"/>
          </a:xfrm>
          <a:prstGeom prst="lef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7" name="Half Frame 56">
            <a:extLst>
              <a:ext uri="{FF2B5EF4-FFF2-40B4-BE49-F238E27FC236}">
                <a16:creationId xmlns:a16="http://schemas.microsoft.com/office/drawing/2014/main" id="{DE73B504-D485-A94C-B811-F5DE31701AE5}"/>
              </a:ext>
            </a:extLst>
          </p:cNvPr>
          <p:cNvSpPr/>
          <p:nvPr/>
        </p:nvSpPr>
        <p:spPr>
          <a:xfrm>
            <a:off x="2618894" y="2563818"/>
            <a:ext cx="405060" cy="799256"/>
          </a:xfrm>
          <a:prstGeom prst="halfFrame">
            <a:avLst/>
          </a:prstGeom>
        </p:spPr>
        <p:txBody>
          <a:bodyPr wrap="none" rtlCol="0" anchor="ctr">
            <a:spAutoFit/>
          </a:bodyPr>
          <a:lstStyle/>
          <a:p>
            <a:pPr algn="ctr" defTabSz="457200"/>
            <a:endParaRPr lang="en-US" sz="3200" b="1" dirty="0">
              <a:solidFill>
                <a:srgbClr val="1F497D"/>
              </a:solidFill>
              <a:ea typeface="ＭＳ Ｐゴシック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3C53EB4-A35E-1647-AD33-94E25097E41A}"/>
              </a:ext>
            </a:extLst>
          </p:cNvPr>
          <p:cNvGrpSpPr/>
          <p:nvPr/>
        </p:nvGrpSpPr>
        <p:grpSpPr>
          <a:xfrm>
            <a:off x="1431506" y="4338369"/>
            <a:ext cx="3031623" cy="905447"/>
            <a:chOff x="52566" y="4391293"/>
            <a:chExt cx="3031623" cy="90544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3E734B-42BA-4A4D-A0FE-F4777660F921}"/>
                </a:ext>
              </a:extLst>
            </p:cNvPr>
            <p:cNvSpPr txBox="1"/>
            <p:nvPr/>
          </p:nvSpPr>
          <p:spPr>
            <a:xfrm>
              <a:off x="52566" y="4391293"/>
              <a:ext cx="30316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b="1" dirty="0">
                  <a:solidFill>
                    <a:srgbClr val="1F497D"/>
                  </a:solidFill>
                  <a:ea typeface="ＭＳ Ｐゴシック" charset="0"/>
                </a:rPr>
                <a:t>Max load &lt;= </a:t>
              </a:r>
              <a:br>
                <a:rPr lang="en-US" sz="2400" b="1" dirty="0">
                  <a:solidFill>
                    <a:srgbClr val="1F497D"/>
                  </a:solidFill>
                  <a:ea typeface="ＭＳ Ｐゴシック" charset="0"/>
                </a:rPr>
              </a:br>
              <a:r>
                <a:rPr lang="en-US" sz="2400" b="1" dirty="0">
                  <a:solidFill>
                    <a:srgbClr val="1F497D"/>
                  </a:solidFill>
                  <a:ea typeface="ＭＳ Ｐゴシック" charset="0"/>
                </a:rPr>
                <a:t>  m/n  + 1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8AAB44-8422-D14E-8634-C7C282FAA779}"/>
                </a:ext>
              </a:extLst>
            </p:cNvPr>
            <p:cNvSpPr/>
            <p:nvPr/>
          </p:nvSpPr>
          <p:spPr>
            <a:xfrm rot="10800000" flipV="1">
              <a:off x="67667" y="4628635"/>
              <a:ext cx="377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l-GR" sz="3600" dirty="0">
                  <a:solidFill>
                    <a:srgbClr val="1F497D"/>
                  </a:solidFill>
                  <a:ea typeface="ＭＳ Ｐゴシック" charset="0"/>
                </a:rPr>
                <a:t>Γ</a:t>
              </a:r>
              <a:endParaRPr lang="en-US" sz="36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ECE8CF8-143C-ED4B-8079-D164C4278DCD}"/>
                </a:ext>
              </a:extLst>
            </p:cNvPr>
            <p:cNvSpPr/>
            <p:nvPr/>
          </p:nvSpPr>
          <p:spPr>
            <a:xfrm flipV="1">
              <a:off x="681079" y="4650409"/>
              <a:ext cx="3798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3600" dirty="0">
                  <a:solidFill>
                    <a:srgbClr val="1F497D"/>
                  </a:solidFill>
                  <a:ea typeface="ＭＳ Ｐゴシック" charset="0"/>
                </a:rPr>
                <a:t>L</a:t>
              </a:r>
              <a:endParaRPr lang="en-US" sz="36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7728FA0-8BCA-D24A-9270-CF3D4D6C3468}"/>
              </a:ext>
            </a:extLst>
          </p:cNvPr>
          <p:cNvSpPr/>
          <p:nvPr/>
        </p:nvSpPr>
        <p:spPr>
          <a:xfrm>
            <a:off x="3655048" y="3470742"/>
            <a:ext cx="4869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 with probability at least 1 </a:t>
            </a:r>
            <a:r>
              <a:rPr lang="mr-IN" sz="2400" b="1" dirty="0">
                <a:solidFill>
                  <a:srgbClr val="1F497D"/>
                </a:solidFill>
                <a:ea typeface="ＭＳ Ｐゴシック" charset="0"/>
              </a:rPr>
              <a:t>–</a:t>
            </a:r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 O(1/n)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C537F99-AB6D-F945-A999-8D6476853944}"/>
              </a:ext>
            </a:extLst>
          </p:cNvPr>
          <p:cNvSpPr/>
          <p:nvPr/>
        </p:nvSpPr>
        <p:spPr>
          <a:xfrm>
            <a:off x="2688561" y="2563818"/>
            <a:ext cx="672991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ea typeface="ＭＳ Ｐゴシック" charset="0"/>
              </a:rPr>
              <a:t>Key IDEA: 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One OTA per size and then Merge!!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2BC328-6048-EB44-848E-5D817F545250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8C02B4F-31C4-F14F-B4D4-0C20DFDDDC33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2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0"/>
    </mc:Choice>
    <mc:Fallback xmlns="">
      <p:transition spd="slow" advTm="17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4">
            <a:extLst>
              <a:ext uri="{FF2B5EF4-FFF2-40B4-BE49-F238E27FC236}">
                <a16:creationId xmlns:a16="http://schemas.microsoft.com/office/drawing/2014/main" id="{DF415E02-FAEA-2648-A9E1-A4064A9ADFDD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Our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Ap</a:t>
            </a:r>
            <a:r>
              <a:rPr lang="en-US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  <a:ea typeface="宋体" pitchFamily="2" charset="-122"/>
              </a:rPr>
              <a:t>proach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  <a:ea typeface="宋体" pitchFamily="2" charset="-122"/>
              </a:rPr>
              <a:t>: OTA per size + Merge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" name="Slide Number Placeholder 5">
            <a:extLst>
              <a:ext uri="{FF2B5EF4-FFF2-40B4-BE49-F238E27FC236}">
                <a16:creationId xmlns:a16="http://schemas.microsoft.com/office/drawing/2014/main" id="{13D5FE8A-2FFB-FB4B-B23C-38F918FD0541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ADA774B-4750-8F42-8CF6-C622FD1DB91F}"/>
              </a:ext>
            </a:extLst>
          </p:cNvPr>
          <p:cNvCxnSpPr/>
          <p:nvPr/>
        </p:nvCxnSpPr>
        <p:spPr>
          <a:xfrm flipV="1">
            <a:off x="2317158" y="4663199"/>
            <a:ext cx="4722778" cy="1049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1D77760A-37CF-9749-9AA9-4459465A0944}"/>
              </a:ext>
            </a:extLst>
          </p:cNvPr>
          <p:cNvSpPr/>
          <p:nvPr/>
        </p:nvSpPr>
        <p:spPr>
          <a:xfrm>
            <a:off x="4473806" y="4377988"/>
            <a:ext cx="453670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400" b="1" kern="0" dirty="0">
                <a:solidFill>
                  <a:srgbClr val="1F497D"/>
                </a:solidFill>
                <a:ea typeface="ＭＳ Ｐゴシック" charset="0"/>
              </a:rPr>
              <a:t>M</a:t>
            </a:r>
            <a:endParaRPr lang="en-US" kern="0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F963CF3E-2A4F-2543-AD1C-2166446C1E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4400" y="3996198"/>
          <a:ext cx="4764098" cy="518160"/>
        </p:xfrm>
        <a:graphic>
          <a:graphicData uri="http://schemas.openxmlformats.org/drawingml/2006/table">
            <a:tbl>
              <a:tblPr firstRow="1" bandRow="1"/>
              <a:tblGrid>
                <a:gridCol w="2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59B40797-56E1-7F47-937F-F94EBDBC96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4399" y="3136908"/>
          <a:ext cx="4764111" cy="518160"/>
        </p:xfrm>
        <a:graphic>
          <a:graphicData uri="http://schemas.openxmlformats.org/drawingml/2006/table">
            <a:tbl>
              <a:tblPr firstRow="1" bandRow="1"/>
              <a:tblGrid>
                <a:gridCol w="595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0AAD5DAF-953B-6F42-BE9F-D4C7A385D0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4399" y="2299020"/>
          <a:ext cx="4764108" cy="518160"/>
        </p:xfrm>
        <a:graphic>
          <a:graphicData uri="http://schemas.openxmlformats.org/drawingml/2006/table">
            <a:tbl>
              <a:tblPr firstRow="1" bandRow="1"/>
              <a:tblGrid>
                <a:gridCol w="119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4FB55FB2-763C-964F-BF81-B2EAEA007FDC}"/>
              </a:ext>
            </a:extLst>
          </p:cNvPr>
          <p:cNvSpPr txBox="1"/>
          <p:nvPr/>
        </p:nvSpPr>
        <p:spPr>
          <a:xfrm>
            <a:off x="1665038" y="3991137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BF273FC-7616-B543-84E7-E40C40ECFB30}"/>
              </a:ext>
            </a:extLst>
          </p:cNvPr>
          <p:cNvSpPr txBox="1"/>
          <p:nvPr/>
        </p:nvSpPr>
        <p:spPr>
          <a:xfrm>
            <a:off x="1665038" y="3116277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2s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6C3DCB8-F0D3-6940-AE8A-235EEF23BADF}"/>
              </a:ext>
            </a:extLst>
          </p:cNvPr>
          <p:cNvSpPr txBox="1"/>
          <p:nvPr/>
        </p:nvSpPr>
        <p:spPr>
          <a:xfrm>
            <a:off x="1665038" y="2299020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4s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5EEA0D-C4A6-AE49-A7E8-FEFFF92EBAC4}"/>
              </a:ext>
            </a:extLst>
          </p:cNvPr>
          <p:cNvSpPr txBox="1"/>
          <p:nvPr/>
        </p:nvSpPr>
        <p:spPr>
          <a:xfrm flipH="1">
            <a:off x="4352908" y="3655067"/>
            <a:ext cx="79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2585B65-CD9F-6A47-9F08-1DA0E5110321}"/>
              </a:ext>
            </a:extLst>
          </p:cNvPr>
          <p:cNvSpPr txBox="1"/>
          <p:nvPr/>
        </p:nvSpPr>
        <p:spPr>
          <a:xfrm>
            <a:off x="4436871" y="2810486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53D5FE-BC8D-F741-BB8F-7AD460442B69}"/>
              </a:ext>
            </a:extLst>
          </p:cNvPr>
          <p:cNvSpPr txBox="1"/>
          <p:nvPr/>
        </p:nvSpPr>
        <p:spPr>
          <a:xfrm>
            <a:off x="4406365" y="1958185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9B69CDD-EDC4-C24B-9984-F3942EE6B848}"/>
              </a:ext>
            </a:extLst>
          </p:cNvPr>
          <p:cNvSpPr txBox="1"/>
          <p:nvPr/>
        </p:nvSpPr>
        <p:spPr>
          <a:xfrm rot="5400000">
            <a:off x="4586673" y="1577361"/>
            <a:ext cx="64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03" name="Connector 102">
            <a:extLst>
              <a:ext uri="{FF2B5EF4-FFF2-40B4-BE49-F238E27FC236}">
                <a16:creationId xmlns:a16="http://schemas.microsoft.com/office/drawing/2014/main" id="{FE107523-0901-3B4A-A154-8BD1AB77AD8A}"/>
              </a:ext>
            </a:extLst>
          </p:cNvPr>
          <p:cNvSpPr/>
          <p:nvPr/>
        </p:nvSpPr>
        <p:spPr>
          <a:xfrm>
            <a:off x="2358192" y="4189459"/>
            <a:ext cx="209985" cy="175356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9A65DC2-50F8-EF4F-9E35-EA5B589DE996}"/>
              </a:ext>
            </a:extLst>
          </p:cNvPr>
          <p:cNvGrpSpPr/>
          <p:nvPr/>
        </p:nvGrpSpPr>
        <p:grpSpPr>
          <a:xfrm>
            <a:off x="2358192" y="2482602"/>
            <a:ext cx="1070916" cy="176325"/>
            <a:chOff x="1326104" y="3088065"/>
            <a:chExt cx="1070916" cy="176325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627F3AC-B504-DF4D-801F-CA642167C55B}"/>
                </a:ext>
              </a:extLst>
            </p:cNvPr>
            <p:cNvCxnSpPr>
              <a:stCxn id="106" idx="6"/>
              <a:endCxn id="109" idx="2"/>
            </p:cNvCxnSpPr>
            <p:nvPr/>
          </p:nvCxnSpPr>
          <p:spPr>
            <a:xfrm>
              <a:off x="1536089" y="3175743"/>
              <a:ext cx="650946" cy="96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6" name="Connector 105">
              <a:extLst>
                <a:ext uri="{FF2B5EF4-FFF2-40B4-BE49-F238E27FC236}">
                  <a16:creationId xmlns:a16="http://schemas.microsoft.com/office/drawing/2014/main" id="{0C62DBC6-A084-B848-9E9E-A7BEDEDD59D4}"/>
                </a:ext>
              </a:extLst>
            </p:cNvPr>
            <p:cNvSpPr/>
            <p:nvPr/>
          </p:nvSpPr>
          <p:spPr>
            <a:xfrm>
              <a:off x="1326104" y="3088065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07" name="Connector 106">
              <a:extLst>
                <a:ext uri="{FF2B5EF4-FFF2-40B4-BE49-F238E27FC236}">
                  <a16:creationId xmlns:a16="http://schemas.microsoft.com/office/drawing/2014/main" id="{4976C378-2BC7-DA4C-890E-8F180642D9A5}"/>
                </a:ext>
              </a:extLst>
            </p:cNvPr>
            <p:cNvSpPr/>
            <p:nvPr/>
          </p:nvSpPr>
          <p:spPr>
            <a:xfrm>
              <a:off x="1616340" y="3088065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08" name="Connector 107">
              <a:extLst>
                <a:ext uri="{FF2B5EF4-FFF2-40B4-BE49-F238E27FC236}">
                  <a16:creationId xmlns:a16="http://schemas.microsoft.com/office/drawing/2014/main" id="{963CC839-46B3-E244-A3B6-B0FAFB17B301}"/>
                </a:ext>
              </a:extLst>
            </p:cNvPr>
            <p:cNvSpPr/>
            <p:nvPr/>
          </p:nvSpPr>
          <p:spPr>
            <a:xfrm>
              <a:off x="1907747" y="3089034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09" name="Connector 108">
              <a:extLst>
                <a:ext uri="{FF2B5EF4-FFF2-40B4-BE49-F238E27FC236}">
                  <a16:creationId xmlns:a16="http://schemas.microsoft.com/office/drawing/2014/main" id="{F5EB9273-D97F-2B4F-9636-8529724BF244}"/>
                </a:ext>
              </a:extLst>
            </p:cNvPr>
            <p:cNvSpPr/>
            <p:nvPr/>
          </p:nvSpPr>
          <p:spPr>
            <a:xfrm>
              <a:off x="2187035" y="3089034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FCB2EEC-78B3-9341-ADF2-893401FBED10}"/>
              </a:ext>
            </a:extLst>
          </p:cNvPr>
          <p:cNvGrpSpPr/>
          <p:nvPr/>
        </p:nvGrpSpPr>
        <p:grpSpPr>
          <a:xfrm>
            <a:off x="5926614" y="2493551"/>
            <a:ext cx="1070916" cy="176325"/>
            <a:chOff x="4894526" y="3099014"/>
            <a:chExt cx="1070916" cy="176325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89BEE3F-4436-2243-8847-A200985F811A}"/>
                </a:ext>
              </a:extLst>
            </p:cNvPr>
            <p:cNvCxnSpPr>
              <a:stCxn id="112" idx="6"/>
              <a:endCxn id="115" idx="2"/>
            </p:cNvCxnSpPr>
            <p:nvPr/>
          </p:nvCxnSpPr>
          <p:spPr>
            <a:xfrm>
              <a:off x="5104511" y="3186692"/>
              <a:ext cx="650946" cy="969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2" name="Connector 111">
              <a:extLst>
                <a:ext uri="{FF2B5EF4-FFF2-40B4-BE49-F238E27FC236}">
                  <a16:creationId xmlns:a16="http://schemas.microsoft.com/office/drawing/2014/main" id="{0308CF11-FB63-8246-A903-F502F02860B2}"/>
                </a:ext>
              </a:extLst>
            </p:cNvPr>
            <p:cNvSpPr/>
            <p:nvPr/>
          </p:nvSpPr>
          <p:spPr>
            <a:xfrm>
              <a:off x="4894526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13" name="Connector 112">
              <a:extLst>
                <a:ext uri="{FF2B5EF4-FFF2-40B4-BE49-F238E27FC236}">
                  <a16:creationId xmlns:a16="http://schemas.microsoft.com/office/drawing/2014/main" id="{263C20D0-FF29-5445-8072-4087CADD581C}"/>
                </a:ext>
              </a:extLst>
            </p:cNvPr>
            <p:cNvSpPr/>
            <p:nvPr/>
          </p:nvSpPr>
          <p:spPr>
            <a:xfrm>
              <a:off x="5184762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14" name="Connector 113">
              <a:extLst>
                <a:ext uri="{FF2B5EF4-FFF2-40B4-BE49-F238E27FC236}">
                  <a16:creationId xmlns:a16="http://schemas.microsoft.com/office/drawing/2014/main" id="{B3F9C305-5288-5848-8F6B-C1FFABB4957F}"/>
                </a:ext>
              </a:extLst>
            </p:cNvPr>
            <p:cNvSpPr/>
            <p:nvPr/>
          </p:nvSpPr>
          <p:spPr>
            <a:xfrm>
              <a:off x="5476169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15" name="Connector 114">
              <a:extLst>
                <a:ext uri="{FF2B5EF4-FFF2-40B4-BE49-F238E27FC236}">
                  <a16:creationId xmlns:a16="http://schemas.microsoft.com/office/drawing/2014/main" id="{44415CA2-F5E3-7441-A250-3EEB45E188F7}"/>
                </a:ext>
              </a:extLst>
            </p:cNvPr>
            <p:cNvSpPr/>
            <p:nvPr/>
          </p:nvSpPr>
          <p:spPr>
            <a:xfrm>
              <a:off x="5755457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5E48E5F-3A98-2747-8DAF-24FF8575E0AB}"/>
              </a:ext>
            </a:extLst>
          </p:cNvPr>
          <p:cNvGrpSpPr/>
          <p:nvPr/>
        </p:nvGrpSpPr>
        <p:grpSpPr>
          <a:xfrm>
            <a:off x="3542813" y="3345992"/>
            <a:ext cx="519970" cy="175356"/>
            <a:chOff x="2510725" y="3951455"/>
            <a:chExt cx="519970" cy="175356"/>
          </a:xfrm>
        </p:grpSpPr>
        <p:sp>
          <p:nvSpPr>
            <p:cNvPr id="117" name="Connector 116">
              <a:extLst>
                <a:ext uri="{FF2B5EF4-FFF2-40B4-BE49-F238E27FC236}">
                  <a16:creationId xmlns:a16="http://schemas.microsoft.com/office/drawing/2014/main" id="{B6D19BAC-46FB-994F-B3DF-E0D933127B56}"/>
                </a:ext>
              </a:extLst>
            </p:cNvPr>
            <p:cNvSpPr/>
            <p:nvPr/>
          </p:nvSpPr>
          <p:spPr>
            <a:xfrm>
              <a:off x="2510725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18" name="Connector 117">
              <a:extLst>
                <a:ext uri="{FF2B5EF4-FFF2-40B4-BE49-F238E27FC236}">
                  <a16:creationId xmlns:a16="http://schemas.microsoft.com/office/drawing/2014/main" id="{DDF17E44-C1AC-8D49-8F09-1BA6992C9C2F}"/>
                </a:ext>
              </a:extLst>
            </p:cNvPr>
            <p:cNvSpPr/>
            <p:nvPr/>
          </p:nvSpPr>
          <p:spPr>
            <a:xfrm>
              <a:off x="2820710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651674B-4919-A648-99BB-ABF6802C0689}"/>
                </a:ext>
              </a:extLst>
            </p:cNvPr>
            <p:cNvCxnSpPr>
              <a:stCxn id="117" idx="6"/>
              <a:endCxn id="118" idx="2"/>
            </p:cNvCxnSpPr>
            <p:nvPr/>
          </p:nvCxnSpPr>
          <p:spPr>
            <a:xfrm>
              <a:off x="2720710" y="4039133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86341FF-2E5E-4E4D-A4B3-497648F3E9A1}"/>
              </a:ext>
            </a:extLst>
          </p:cNvPr>
          <p:cNvGrpSpPr/>
          <p:nvPr/>
        </p:nvGrpSpPr>
        <p:grpSpPr>
          <a:xfrm>
            <a:off x="2359226" y="3645699"/>
            <a:ext cx="519970" cy="175356"/>
            <a:chOff x="1327138" y="4251162"/>
            <a:chExt cx="519970" cy="175356"/>
          </a:xfrm>
        </p:grpSpPr>
        <p:sp>
          <p:nvSpPr>
            <p:cNvPr id="121" name="Connector 120">
              <a:extLst>
                <a:ext uri="{FF2B5EF4-FFF2-40B4-BE49-F238E27FC236}">
                  <a16:creationId xmlns:a16="http://schemas.microsoft.com/office/drawing/2014/main" id="{85F5DD87-BB78-DD46-AB0A-44BB5AC916D9}"/>
                </a:ext>
              </a:extLst>
            </p:cNvPr>
            <p:cNvSpPr/>
            <p:nvPr/>
          </p:nvSpPr>
          <p:spPr>
            <a:xfrm>
              <a:off x="1327138" y="4251162"/>
              <a:ext cx="209985" cy="175356"/>
            </a:xfrm>
            <a:prstGeom prst="flowChartConnector">
              <a:avLst/>
            </a:prstGeom>
            <a:solidFill>
              <a:srgbClr val="8064A2">
                <a:lumMod val="75000"/>
              </a:srgbClr>
            </a:solidFill>
            <a:ln>
              <a:solidFill>
                <a:srgbClr val="8064A2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22" name="Connector 121">
              <a:extLst>
                <a:ext uri="{FF2B5EF4-FFF2-40B4-BE49-F238E27FC236}">
                  <a16:creationId xmlns:a16="http://schemas.microsoft.com/office/drawing/2014/main" id="{78E0B0D2-5BA9-1645-847D-B670357C18ED}"/>
                </a:ext>
              </a:extLst>
            </p:cNvPr>
            <p:cNvSpPr/>
            <p:nvPr/>
          </p:nvSpPr>
          <p:spPr>
            <a:xfrm>
              <a:off x="1637123" y="4251162"/>
              <a:ext cx="209985" cy="175356"/>
            </a:xfrm>
            <a:prstGeom prst="flowChartConnector">
              <a:avLst/>
            </a:prstGeom>
            <a:solidFill>
              <a:srgbClr val="8064A2">
                <a:lumMod val="75000"/>
              </a:srgbClr>
            </a:solidFill>
            <a:ln>
              <a:solidFill>
                <a:srgbClr val="8064A2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3F12D5C-3E7B-EF44-B0AD-6F68E6925C7B}"/>
                </a:ext>
              </a:extLst>
            </p:cNvPr>
            <p:cNvCxnSpPr>
              <a:stCxn id="121" idx="6"/>
              <a:endCxn id="122" idx="2"/>
            </p:cNvCxnSpPr>
            <p:nvPr/>
          </p:nvCxnSpPr>
          <p:spPr>
            <a:xfrm>
              <a:off x="1537123" y="4338840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99EB6BF-4A8B-3E44-9CDA-BE8883A153CB}"/>
              </a:ext>
            </a:extLst>
          </p:cNvPr>
          <p:cNvGrpSpPr/>
          <p:nvPr/>
        </p:nvGrpSpPr>
        <p:grpSpPr>
          <a:xfrm>
            <a:off x="2359226" y="3458066"/>
            <a:ext cx="519970" cy="175356"/>
            <a:chOff x="1327138" y="4063529"/>
            <a:chExt cx="519970" cy="175356"/>
          </a:xfrm>
        </p:grpSpPr>
        <p:sp>
          <p:nvSpPr>
            <p:cNvPr id="125" name="Connector 124">
              <a:extLst>
                <a:ext uri="{FF2B5EF4-FFF2-40B4-BE49-F238E27FC236}">
                  <a16:creationId xmlns:a16="http://schemas.microsoft.com/office/drawing/2014/main" id="{F1A80100-612F-7B42-A952-29793CFAD6F0}"/>
                </a:ext>
              </a:extLst>
            </p:cNvPr>
            <p:cNvSpPr/>
            <p:nvPr/>
          </p:nvSpPr>
          <p:spPr>
            <a:xfrm>
              <a:off x="1327138" y="4063529"/>
              <a:ext cx="209985" cy="175356"/>
            </a:xfrm>
            <a:prstGeom prst="flowChartConnector">
              <a:avLst/>
            </a:prstGeom>
            <a:solidFill>
              <a:srgbClr val="F79646">
                <a:lumMod val="75000"/>
              </a:srgbClr>
            </a:solidFill>
            <a:ln>
              <a:solidFill>
                <a:srgbClr val="F7964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26" name="Connector 125">
              <a:extLst>
                <a:ext uri="{FF2B5EF4-FFF2-40B4-BE49-F238E27FC236}">
                  <a16:creationId xmlns:a16="http://schemas.microsoft.com/office/drawing/2014/main" id="{F992163B-296E-BD40-8E59-920FD103DC63}"/>
                </a:ext>
              </a:extLst>
            </p:cNvPr>
            <p:cNvSpPr/>
            <p:nvPr/>
          </p:nvSpPr>
          <p:spPr>
            <a:xfrm>
              <a:off x="1637123" y="4063529"/>
              <a:ext cx="209985" cy="175356"/>
            </a:xfrm>
            <a:prstGeom prst="flowChartConnector">
              <a:avLst/>
            </a:prstGeom>
            <a:solidFill>
              <a:srgbClr val="F79646">
                <a:lumMod val="75000"/>
              </a:srgbClr>
            </a:solidFill>
            <a:ln>
              <a:solidFill>
                <a:srgbClr val="F7964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4C3EB2C-465A-DD4F-9438-7BA7801AB2C0}"/>
                </a:ext>
              </a:extLst>
            </p:cNvPr>
            <p:cNvCxnSpPr>
              <a:stCxn id="125" idx="6"/>
              <a:endCxn id="126" idx="2"/>
            </p:cNvCxnSpPr>
            <p:nvPr/>
          </p:nvCxnSpPr>
          <p:spPr>
            <a:xfrm>
              <a:off x="1537123" y="4151207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BF5CC7F-73A7-204B-8D3A-3B267A2EB0FA}"/>
              </a:ext>
            </a:extLst>
          </p:cNvPr>
          <p:cNvGrpSpPr/>
          <p:nvPr/>
        </p:nvGrpSpPr>
        <p:grpSpPr>
          <a:xfrm>
            <a:off x="2366227" y="3254399"/>
            <a:ext cx="519970" cy="175356"/>
            <a:chOff x="1334139" y="3859862"/>
            <a:chExt cx="519970" cy="175356"/>
          </a:xfrm>
        </p:grpSpPr>
        <p:sp>
          <p:nvSpPr>
            <p:cNvPr id="129" name="Connector 128">
              <a:extLst>
                <a:ext uri="{FF2B5EF4-FFF2-40B4-BE49-F238E27FC236}">
                  <a16:creationId xmlns:a16="http://schemas.microsoft.com/office/drawing/2014/main" id="{C75C32BC-3B56-F74E-A2D9-60421C3FD64C}"/>
                </a:ext>
              </a:extLst>
            </p:cNvPr>
            <p:cNvSpPr/>
            <p:nvPr/>
          </p:nvSpPr>
          <p:spPr>
            <a:xfrm>
              <a:off x="1334139" y="3859862"/>
              <a:ext cx="209985" cy="175356"/>
            </a:xfrm>
            <a:prstGeom prst="flowChartConnector">
              <a:avLst/>
            </a:prstGeom>
            <a:solidFill>
              <a:srgbClr val="4BACC6">
                <a:lumMod val="75000"/>
              </a:srgbClr>
            </a:solidFill>
            <a:ln>
              <a:solidFill>
                <a:srgbClr val="4BACC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30" name="Connector 129">
              <a:extLst>
                <a:ext uri="{FF2B5EF4-FFF2-40B4-BE49-F238E27FC236}">
                  <a16:creationId xmlns:a16="http://schemas.microsoft.com/office/drawing/2014/main" id="{51A4F0C3-4D5F-DF46-A7B5-687277595AFF}"/>
                </a:ext>
              </a:extLst>
            </p:cNvPr>
            <p:cNvSpPr/>
            <p:nvPr/>
          </p:nvSpPr>
          <p:spPr>
            <a:xfrm>
              <a:off x="1644124" y="3859862"/>
              <a:ext cx="209985" cy="175356"/>
            </a:xfrm>
            <a:prstGeom prst="flowChartConnector">
              <a:avLst/>
            </a:prstGeom>
            <a:solidFill>
              <a:srgbClr val="4BACC6">
                <a:lumMod val="75000"/>
              </a:srgbClr>
            </a:solidFill>
            <a:ln>
              <a:solidFill>
                <a:srgbClr val="4BACC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D6F7716-D36A-E040-BE51-D19E08F07E4E}"/>
                </a:ext>
              </a:extLst>
            </p:cNvPr>
            <p:cNvCxnSpPr>
              <a:stCxn id="129" idx="6"/>
              <a:endCxn id="130" idx="2"/>
            </p:cNvCxnSpPr>
            <p:nvPr/>
          </p:nvCxnSpPr>
          <p:spPr>
            <a:xfrm>
              <a:off x="1544124" y="3947540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351DFE7-B024-164A-8F22-CD81918EB859}"/>
              </a:ext>
            </a:extLst>
          </p:cNvPr>
          <p:cNvGrpSpPr/>
          <p:nvPr/>
        </p:nvGrpSpPr>
        <p:grpSpPr>
          <a:xfrm>
            <a:off x="2366227" y="3049230"/>
            <a:ext cx="519970" cy="175356"/>
            <a:chOff x="1334139" y="3654693"/>
            <a:chExt cx="519970" cy="175356"/>
          </a:xfrm>
        </p:grpSpPr>
        <p:sp>
          <p:nvSpPr>
            <p:cNvPr id="133" name="Connector 132">
              <a:extLst>
                <a:ext uri="{FF2B5EF4-FFF2-40B4-BE49-F238E27FC236}">
                  <a16:creationId xmlns:a16="http://schemas.microsoft.com/office/drawing/2014/main" id="{D2412278-7209-C345-81CC-8CA76FB7F2F8}"/>
                </a:ext>
              </a:extLst>
            </p:cNvPr>
            <p:cNvSpPr/>
            <p:nvPr/>
          </p:nvSpPr>
          <p:spPr>
            <a:xfrm>
              <a:off x="1334139" y="3654693"/>
              <a:ext cx="209985" cy="175356"/>
            </a:xfrm>
            <a:prstGeom prst="flowChartConnector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34" name="Connector 133">
              <a:extLst>
                <a:ext uri="{FF2B5EF4-FFF2-40B4-BE49-F238E27FC236}">
                  <a16:creationId xmlns:a16="http://schemas.microsoft.com/office/drawing/2014/main" id="{1B0C7CEE-FEA8-464D-9284-0FA9B212D033}"/>
                </a:ext>
              </a:extLst>
            </p:cNvPr>
            <p:cNvSpPr/>
            <p:nvPr/>
          </p:nvSpPr>
          <p:spPr>
            <a:xfrm>
              <a:off x="1644124" y="3654693"/>
              <a:ext cx="209985" cy="175356"/>
            </a:xfrm>
            <a:prstGeom prst="flowChartConnector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6F4F905-7A62-9E4A-A2C6-E635076F3515}"/>
                </a:ext>
              </a:extLst>
            </p:cNvPr>
            <p:cNvCxnSpPr>
              <a:stCxn id="133" idx="6"/>
              <a:endCxn id="134" idx="2"/>
            </p:cNvCxnSpPr>
            <p:nvPr/>
          </p:nvCxnSpPr>
          <p:spPr>
            <a:xfrm>
              <a:off x="1544124" y="3742371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8B69D8B3-6553-4445-9077-BC6EF5B3EC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4399" y="4851355"/>
          <a:ext cx="4764098" cy="847185"/>
        </p:xfrm>
        <a:graphic>
          <a:graphicData uri="http://schemas.openxmlformats.org/drawingml/2006/table">
            <a:tbl>
              <a:tblPr firstRow="1" bandRow="1"/>
              <a:tblGrid>
                <a:gridCol w="2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4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7" name="TextBox 136">
            <a:extLst>
              <a:ext uri="{FF2B5EF4-FFF2-40B4-BE49-F238E27FC236}">
                <a16:creationId xmlns:a16="http://schemas.microsoft.com/office/drawing/2014/main" id="{62424A25-5080-2348-AEF3-E7711DF201E5}"/>
              </a:ext>
            </a:extLst>
          </p:cNvPr>
          <p:cNvSpPr txBox="1"/>
          <p:nvPr/>
        </p:nvSpPr>
        <p:spPr>
          <a:xfrm>
            <a:off x="4417869" y="4685606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3A9ADBE-D868-6F4C-BC93-1A0493AC5D32}"/>
              </a:ext>
            </a:extLst>
          </p:cNvPr>
          <p:cNvGrpSpPr/>
          <p:nvPr/>
        </p:nvGrpSpPr>
        <p:grpSpPr>
          <a:xfrm>
            <a:off x="5951034" y="4921478"/>
            <a:ext cx="1070916" cy="176325"/>
            <a:chOff x="4894526" y="3099014"/>
            <a:chExt cx="1070916" cy="176325"/>
          </a:xfrm>
        </p:grpSpPr>
        <p:sp>
          <p:nvSpPr>
            <p:cNvPr id="139" name="Connector 138">
              <a:extLst>
                <a:ext uri="{FF2B5EF4-FFF2-40B4-BE49-F238E27FC236}">
                  <a16:creationId xmlns:a16="http://schemas.microsoft.com/office/drawing/2014/main" id="{405D6CD1-4527-5D4C-ADA3-125F1A984475}"/>
                </a:ext>
              </a:extLst>
            </p:cNvPr>
            <p:cNvSpPr/>
            <p:nvPr/>
          </p:nvSpPr>
          <p:spPr>
            <a:xfrm>
              <a:off x="4894526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40" name="Connector 139">
              <a:extLst>
                <a:ext uri="{FF2B5EF4-FFF2-40B4-BE49-F238E27FC236}">
                  <a16:creationId xmlns:a16="http://schemas.microsoft.com/office/drawing/2014/main" id="{F3F181C5-8615-C44D-9AD9-1C57BA115A1F}"/>
                </a:ext>
              </a:extLst>
            </p:cNvPr>
            <p:cNvSpPr/>
            <p:nvPr/>
          </p:nvSpPr>
          <p:spPr>
            <a:xfrm>
              <a:off x="5184762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41" name="Connector 140">
              <a:extLst>
                <a:ext uri="{FF2B5EF4-FFF2-40B4-BE49-F238E27FC236}">
                  <a16:creationId xmlns:a16="http://schemas.microsoft.com/office/drawing/2014/main" id="{15C3A373-1714-FC42-86DD-B5A0B4BCE298}"/>
                </a:ext>
              </a:extLst>
            </p:cNvPr>
            <p:cNvSpPr/>
            <p:nvPr/>
          </p:nvSpPr>
          <p:spPr>
            <a:xfrm>
              <a:off x="5476169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42" name="Connector 141">
              <a:extLst>
                <a:ext uri="{FF2B5EF4-FFF2-40B4-BE49-F238E27FC236}">
                  <a16:creationId xmlns:a16="http://schemas.microsoft.com/office/drawing/2014/main" id="{130050DE-8D6E-4341-BCE4-1A90B2AA361B}"/>
                </a:ext>
              </a:extLst>
            </p:cNvPr>
            <p:cNvSpPr/>
            <p:nvPr/>
          </p:nvSpPr>
          <p:spPr>
            <a:xfrm>
              <a:off x="5755457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sp>
        <p:nvSpPr>
          <p:cNvPr id="143" name="Connector 142">
            <a:extLst>
              <a:ext uri="{FF2B5EF4-FFF2-40B4-BE49-F238E27FC236}">
                <a16:creationId xmlns:a16="http://schemas.microsoft.com/office/drawing/2014/main" id="{3BDCFFD9-ED63-6045-AA01-260A958422A4}"/>
              </a:ext>
            </a:extLst>
          </p:cNvPr>
          <p:cNvSpPr/>
          <p:nvPr/>
        </p:nvSpPr>
        <p:spPr>
          <a:xfrm>
            <a:off x="2358192" y="4906099"/>
            <a:ext cx="209985" cy="175356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44" name="Connector 143">
            <a:extLst>
              <a:ext uri="{FF2B5EF4-FFF2-40B4-BE49-F238E27FC236}">
                <a16:creationId xmlns:a16="http://schemas.microsoft.com/office/drawing/2014/main" id="{79C3071E-CC8D-C446-B6BD-1EF49136D333}"/>
              </a:ext>
            </a:extLst>
          </p:cNvPr>
          <p:cNvSpPr/>
          <p:nvPr/>
        </p:nvSpPr>
        <p:spPr>
          <a:xfrm>
            <a:off x="2358192" y="5737051"/>
            <a:ext cx="209985" cy="175356"/>
          </a:xfrm>
          <a:prstGeom prst="flowChartConnector">
            <a:avLst/>
          </a:prstGeom>
          <a:solidFill>
            <a:srgbClr val="8064A2">
              <a:lumMod val="75000"/>
            </a:srgbClr>
          </a:solidFill>
          <a:ln>
            <a:solidFill>
              <a:srgbClr val="8064A2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45" name="Connector 144">
            <a:extLst>
              <a:ext uri="{FF2B5EF4-FFF2-40B4-BE49-F238E27FC236}">
                <a16:creationId xmlns:a16="http://schemas.microsoft.com/office/drawing/2014/main" id="{B4FC73C8-956E-2B49-915B-3262517EF980}"/>
              </a:ext>
            </a:extLst>
          </p:cNvPr>
          <p:cNvSpPr/>
          <p:nvPr/>
        </p:nvSpPr>
        <p:spPr>
          <a:xfrm>
            <a:off x="2684503" y="5524694"/>
            <a:ext cx="209985" cy="175356"/>
          </a:xfrm>
          <a:prstGeom prst="flowChartConnector">
            <a:avLst/>
          </a:prstGeom>
          <a:solidFill>
            <a:srgbClr val="8064A2">
              <a:lumMod val="75000"/>
            </a:srgbClr>
          </a:solidFill>
          <a:ln>
            <a:solidFill>
              <a:srgbClr val="8064A2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46" name="Connector 145">
            <a:extLst>
              <a:ext uri="{FF2B5EF4-FFF2-40B4-BE49-F238E27FC236}">
                <a16:creationId xmlns:a16="http://schemas.microsoft.com/office/drawing/2014/main" id="{1B34E010-BC83-9045-840B-D398E4B8B409}"/>
              </a:ext>
            </a:extLst>
          </p:cNvPr>
          <p:cNvSpPr/>
          <p:nvPr/>
        </p:nvSpPr>
        <p:spPr>
          <a:xfrm>
            <a:off x="2355732" y="5524694"/>
            <a:ext cx="209985" cy="175356"/>
          </a:xfrm>
          <a:prstGeom prst="flowChartConnector">
            <a:avLst/>
          </a:prstGeom>
          <a:solidFill>
            <a:srgbClr val="F79646">
              <a:lumMod val="75000"/>
            </a:srgbClr>
          </a:solidFill>
          <a:ln>
            <a:solidFill>
              <a:srgbClr val="F79646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47" name="Connector 146">
            <a:extLst>
              <a:ext uri="{FF2B5EF4-FFF2-40B4-BE49-F238E27FC236}">
                <a16:creationId xmlns:a16="http://schemas.microsoft.com/office/drawing/2014/main" id="{D1881359-AE76-A54F-82C0-B98DB37C9310}"/>
              </a:ext>
            </a:extLst>
          </p:cNvPr>
          <p:cNvSpPr/>
          <p:nvPr/>
        </p:nvSpPr>
        <p:spPr>
          <a:xfrm>
            <a:off x="2684503" y="5314412"/>
            <a:ext cx="209985" cy="175356"/>
          </a:xfrm>
          <a:prstGeom prst="flowChartConnector">
            <a:avLst/>
          </a:prstGeom>
          <a:solidFill>
            <a:srgbClr val="F79646">
              <a:lumMod val="75000"/>
            </a:srgbClr>
          </a:solidFill>
          <a:ln>
            <a:solidFill>
              <a:srgbClr val="F79646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48" name="Connector 147">
            <a:extLst>
              <a:ext uri="{FF2B5EF4-FFF2-40B4-BE49-F238E27FC236}">
                <a16:creationId xmlns:a16="http://schemas.microsoft.com/office/drawing/2014/main" id="{E956B09A-72FD-E54F-A533-C2CFF4B3CB64}"/>
              </a:ext>
            </a:extLst>
          </p:cNvPr>
          <p:cNvSpPr/>
          <p:nvPr/>
        </p:nvSpPr>
        <p:spPr>
          <a:xfrm>
            <a:off x="2358192" y="5314412"/>
            <a:ext cx="209985" cy="175356"/>
          </a:xfrm>
          <a:prstGeom prst="flowChartConnector">
            <a:avLst/>
          </a:prstGeom>
          <a:solidFill>
            <a:srgbClr val="4BACC6">
              <a:lumMod val="75000"/>
            </a:srgbClr>
          </a:solidFill>
          <a:ln>
            <a:solidFill>
              <a:srgbClr val="4BACC6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49" name="Connector 148">
            <a:extLst>
              <a:ext uri="{FF2B5EF4-FFF2-40B4-BE49-F238E27FC236}">
                <a16:creationId xmlns:a16="http://schemas.microsoft.com/office/drawing/2014/main" id="{33893E23-F4DC-5042-869E-A9B592E02612}"/>
              </a:ext>
            </a:extLst>
          </p:cNvPr>
          <p:cNvSpPr/>
          <p:nvPr/>
        </p:nvSpPr>
        <p:spPr>
          <a:xfrm>
            <a:off x="2677888" y="5109243"/>
            <a:ext cx="209985" cy="175356"/>
          </a:xfrm>
          <a:prstGeom prst="flowChartConnector">
            <a:avLst/>
          </a:prstGeom>
          <a:solidFill>
            <a:srgbClr val="4BACC6">
              <a:lumMod val="75000"/>
            </a:srgbClr>
          </a:solidFill>
          <a:ln>
            <a:solidFill>
              <a:srgbClr val="4BACC6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50" name="Connector 149">
            <a:extLst>
              <a:ext uri="{FF2B5EF4-FFF2-40B4-BE49-F238E27FC236}">
                <a16:creationId xmlns:a16="http://schemas.microsoft.com/office/drawing/2014/main" id="{D1607AC1-6C9A-E24B-AC39-37584A4DA43C}"/>
              </a:ext>
            </a:extLst>
          </p:cNvPr>
          <p:cNvSpPr/>
          <p:nvPr/>
        </p:nvSpPr>
        <p:spPr>
          <a:xfrm>
            <a:off x="2348731" y="5109243"/>
            <a:ext cx="209985" cy="175356"/>
          </a:xfrm>
          <a:prstGeom prst="flowChartConnector">
            <a:avLst/>
          </a:prstGeom>
          <a:solidFill>
            <a:sysClr val="windowText" lastClr="000000"/>
          </a:solidFill>
          <a:ln>
            <a:solidFill>
              <a:sysClr val="windowText" lastClr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51" name="Connector 150">
            <a:extLst>
              <a:ext uri="{FF2B5EF4-FFF2-40B4-BE49-F238E27FC236}">
                <a16:creationId xmlns:a16="http://schemas.microsoft.com/office/drawing/2014/main" id="{C728BB30-9C46-B948-A632-934BA9CB41E1}"/>
              </a:ext>
            </a:extLst>
          </p:cNvPr>
          <p:cNvSpPr/>
          <p:nvPr/>
        </p:nvSpPr>
        <p:spPr>
          <a:xfrm>
            <a:off x="2677888" y="4902376"/>
            <a:ext cx="209985" cy="175356"/>
          </a:xfrm>
          <a:prstGeom prst="flowChartConnector">
            <a:avLst/>
          </a:prstGeom>
          <a:solidFill>
            <a:sysClr val="windowText" lastClr="000000"/>
          </a:solidFill>
          <a:ln>
            <a:solidFill>
              <a:sysClr val="windowText" lastClr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52" name="Connector 151">
            <a:extLst>
              <a:ext uri="{FF2B5EF4-FFF2-40B4-BE49-F238E27FC236}">
                <a16:creationId xmlns:a16="http://schemas.microsoft.com/office/drawing/2014/main" id="{4F1D2730-E044-964F-A122-B8CDE7B0FA81}"/>
              </a:ext>
            </a:extLst>
          </p:cNvPr>
          <p:cNvSpPr/>
          <p:nvPr/>
        </p:nvSpPr>
        <p:spPr>
          <a:xfrm>
            <a:off x="2358192" y="5949068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53" name="Connector 152">
            <a:extLst>
              <a:ext uri="{FF2B5EF4-FFF2-40B4-BE49-F238E27FC236}">
                <a16:creationId xmlns:a16="http://schemas.microsoft.com/office/drawing/2014/main" id="{D3337DA1-46EF-D94B-9416-458DC539F8F1}"/>
              </a:ext>
            </a:extLst>
          </p:cNvPr>
          <p:cNvSpPr/>
          <p:nvPr/>
        </p:nvSpPr>
        <p:spPr>
          <a:xfrm>
            <a:off x="2684503" y="5743666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54" name="Connector 153">
            <a:extLst>
              <a:ext uri="{FF2B5EF4-FFF2-40B4-BE49-F238E27FC236}">
                <a16:creationId xmlns:a16="http://schemas.microsoft.com/office/drawing/2014/main" id="{5A239B88-5DAF-2F42-8CBA-F70196981E8E}"/>
              </a:ext>
            </a:extLst>
          </p:cNvPr>
          <p:cNvSpPr/>
          <p:nvPr/>
        </p:nvSpPr>
        <p:spPr>
          <a:xfrm>
            <a:off x="2966293" y="4895761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55" name="Connector 154">
            <a:extLst>
              <a:ext uri="{FF2B5EF4-FFF2-40B4-BE49-F238E27FC236}">
                <a16:creationId xmlns:a16="http://schemas.microsoft.com/office/drawing/2014/main" id="{EF25D9B3-4DBE-2646-9363-3A28F44CCFB4}"/>
              </a:ext>
            </a:extLst>
          </p:cNvPr>
          <p:cNvSpPr/>
          <p:nvPr/>
        </p:nvSpPr>
        <p:spPr>
          <a:xfrm>
            <a:off x="3265426" y="4895761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637917C-51B5-8448-BA55-6C8E22AF92C0}"/>
              </a:ext>
            </a:extLst>
          </p:cNvPr>
          <p:cNvGrpSpPr/>
          <p:nvPr/>
        </p:nvGrpSpPr>
        <p:grpSpPr>
          <a:xfrm>
            <a:off x="3542813" y="4895225"/>
            <a:ext cx="519970" cy="175356"/>
            <a:chOff x="2510725" y="3951455"/>
            <a:chExt cx="519970" cy="175356"/>
          </a:xfrm>
        </p:grpSpPr>
        <p:sp>
          <p:nvSpPr>
            <p:cNvPr id="157" name="Connector 156">
              <a:extLst>
                <a:ext uri="{FF2B5EF4-FFF2-40B4-BE49-F238E27FC236}">
                  <a16:creationId xmlns:a16="http://schemas.microsoft.com/office/drawing/2014/main" id="{3C76C6F2-0BED-2948-B6E9-54AC27CB9E5C}"/>
                </a:ext>
              </a:extLst>
            </p:cNvPr>
            <p:cNvSpPr/>
            <p:nvPr/>
          </p:nvSpPr>
          <p:spPr>
            <a:xfrm>
              <a:off x="2510725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58" name="Connector 157">
              <a:extLst>
                <a:ext uri="{FF2B5EF4-FFF2-40B4-BE49-F238E27FC236}">
                  <a16:creationId xmlns:a16="http://schemas.microsoft.com/office/drawing/2014/main" id="{7125BBCA-ED7B-FE49-BD5A-45CBF3AA0F35}"/>
                </a:ext>
              </a:extLst>
            </p:cNvPr>
            <p:cNvSpPr/>
            <p:nvPr/>
          </p:nvSpPr>
          <p:spPr>
            <a:xfrm>
              <a:off x="2820710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sp>
        <p:nvSpPr>
          <p:cNvPr id="159" name="Left Brace 158">
            <a:extLst>
              <a:ext uri="{FF2B5EF4-FFF2-40B4-BE49-F238E27FC236}">
                <a16:creationId xmlns:a16="http://schemas.microsoft.com/office/drawing/2014/main" id="{AED5B70F-9B5F-2A48-8B9C-1EE47BBE4785}"/>
              </a:ext>
            </a:extLst>
          </p:cNvPr>
          <p:cNvSpPr/>
          <p:nvPr/>
        </p:nvSpPr>
        <p:spPr>
          <a:xfrm rot="10800000">
            <a:off x="7222106" y="4851354"/>
            <a:ext cx="209131" cy="848695"/>
          </a:xfrm>
          <a:prstGeom prst="lef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16E25E3-6DB3-2940-8EC3-BB73BF69F75D}"/>
              </a:ext>
            </a:extLst>
          </p:cNvPr>
          <p:cNvSpPr/>
          <p:nvPr/>
        </p:nvSpPr>
        <p:spPr>
          <a:xfrm>
            <a:off x="7450789" y="4895225"/>
            <a:ext cx="39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3600" b="1" dirty="0">
                <a:solidFill>
                  <a:srgbClr val="FF0000"/>
                </a:solidFill>
                <a:ea typeface="ＭＳ Ｐゴシック" charset="0"/>
              </a:rPr>
              <a:t>?</a:t>
            </a:r>
            <a:endParaRPr lang="en-US" sz="36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ACD94EC-E57D-8442-8609-68E425F7B88D}"/>
              </a:ext>
            </a:extLst>
          </p:cNvPr>
          <p:cNvSpPr/>
          <p:nvPr/>
        </p:nvSpPr>
        <p:spPr>
          <a:xfrm>
            <a:off x="6670248" y="1221635"/>
            <a:ext cx="3796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 err="1">
                <a:ea typeface="ＭＳ Ｐゴシック" charset="0"/>
              </a:rPr>
              <a:t>k</a:t>
            </a:r>
            <a:r>
              <a:rPr lang="en-US" sz="2400" b="1" baseline="-25000" dirty="0" err="1">
                <a:ea typeface="ＭＳ Ｐゴシック" charset="0"/>
              </a:rPr>
              <a:t>s</a:t>
            </a:r>
            <a:r>
              <a:rPr lang="en-US" sz="2400" b="1" dirty="0">
                <a:ea typeface="ＭＳ Ｐゴシック" charset="0"/>
              </a:rPr>
              <a:t>: #keyword lists with size s</a:t>
            </a:r>
          </a:p>
          <a:p>
            <a:pPr defTabSz="457200"/>
            <a:r>
              <a:rPr lang="en-US" sz="2400" b="1" dirty="0" err="1">
                <a:ea typeface="ＭＳ Ｐゴシック" charset="0"/>
              </a:rPr>
              <a:t>b</a:t>
            </a:r>
            <a:r>
              <a:rPr lang="en-US" sz="2400" b="1" baseline="-25000" dirty="0" err="1">
                <a:ea typeface="ＭＳ Ｐゴシック" charset="0"/>
              </a:rPr>
              <a:t>s</a:t>
            </a:r>
            <a:r>
              <a:rPr lang="en-US" sz="2400" b="1" dirty="0">
                <a:ea typeface="ＭＳ Ｐゴシック" charset="0"/>
              </a:rPr>
              <a:t>=M/s (#</a:t>
            </a:r>
            <a:r>
              <a:rPr lang="en-US" sz="2400" b="1" dirty="0" err="1">
                <a:ea typeface="ＭＳ Ｐゴシック" charset="0"/>
              </a:rPr>
              <a:t>superbuckets</a:t>
            </a:r>
            <a:r>
              <a:rPr lang="en-US" sz="2400" b="1" dirty="0">
                <a:ea typeface="ＭＳ Ｐゴシック" charset="0"/>
              </a:rPr>
              <a:t>)</a:t>
            </a:r>
            <a:endParaRPr lang="en-US" sz="2400" b="1" baseline="-25000" dirty="0">
              <a:ea typeface="ＭＳ Ｐゴシック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6F5527D-4635-C048-B47B-6EEC869218C8}"/>
              </a:ext>
            </a:extLst>
          </p:cNvPr>
          <p:cNvGrpSpPr/>
          <p:nvPr/>
        </p:nvGrpSpPr>
        <p:grpSpPr>
          <a:xfrm>
            <a:off x="7812046" y="3290574"/>
            <a:ext cx="3037512" cy="908401"/>
            <a:chOff x="46677" y="4391293"/>
            <a:chExt cx="3037512" cy="883673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752A43DB-8B44-CD49-999A-1E493F435D8A}"/>
                </a:ext>
              </a:extLst>
            </p:cNvPr>
            <p:cNvSpPr txBox="1"/>
            <p:nvPr/>
          </p:nvSpPr>
          <p:spPr>
            <a:xfrm>
              <a:off x="52566" y="4391293"/>
              <a:ext cx="30316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br>
                <a:rPr lang="en-US" sz="2400" b="1" dirty="0">
                  <a:ea typeface="ＭＳ Ｐゴシック" charset="0"/>
                </a:rPr>
              </a:br>
              <a:r>
                <a:rPr lang="en-US" sz="2400" b="1" dirty="0">
                  <a:ea typeface="ＭＳ Ｐゴシック" charset="0"/>
                </a:rPr>
                <a:t>  </a:t>
              </a:r>
              <a:r>
                <a:rPr lang="en-US" sz="2400" b="1" dirty="0" err="1">
                  <a:ea typeface="ＭＳ Ｐゴシック" charset="0"/>
                </a:rPr>
                <a:t>k</a:t>
              </a:r>
              <a:r>
                <a:rPr lang="en-US" sz="2400" b="1" baseline="-25000" dirty="0" err="1">
                  <a:ea typeface="ＭＳ Ｐゴシック" charset="0"/>
                </a:rPr>
                <a:t>s</a:t>
              </a:r>
              <a:r>
                <a:rPr lang="en-US" sz="2400" b="1" dirty="0">
                  <a:ea typeface="ＭＳ Ｐゴシック" charset="0"/>
                </a:rPr>
                <a:t>/</a:t>
              </a:r>
              <a:r>
                <a:rPr lang="en-US" sz="2400" b="1" dirty="0" err="1">
                  <a:ea typeface="ＭＳ Ｐゴシック" charset="0"/>
                </a:rPr>
                <a:t>b</a:t>
              </a:r>
              <a:r>
                <a:rPr lang="en-US" sz="2400" b="1" baseline="-25000" dirty="0" err="1">
                  <a:ea typeface="ＭＳ Ｐゴシック" charset="0"/>
                </a:rPr>
                <a:t>s</a:t>
              </a:r>
              <a:r>
                <a:rPr lang="en-US" sz="2400" b="1" dirty="0">
                  <a:ea typeface="ＭＳ Ｐゴシック" charset="0"/>
                </a:rPr>
                <a:t>  + 1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F220DB9-1805-564F-BC40-948C86B0D9D9}"/>
                </a:ext>
              </a:extLst>
            </p:cNvPr>
            <p:cNvSpPr/>
            <p:nvPr/>
          </p:nvSpPr>
          <p:spPr>
            <a:xfrm rot="10800000" flipV="1">
              <a:off x="46677" y="4628635"/>
              <a:ext cx="3770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l-GR" sz="3600" dirty="0">
                  <a:ea typeface="ＭＳ Ｐゴシック" charset="0"/>
                </a:rPr>
                <a:t>Γ</a:t>
              </a:r>
              <a:endParaRPr lang="en-US" sz="3600" dirty="0">
                <a:ea typeface="ＭＳ Ｐゴシック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8597006-A8A4-BC44-B095-305ED419F98F}"/>
                </a:ext>
              </a:extLst>
            </p:cNvPr>
            <p:cNvSpPr/>
            <p:nvPr/>
          </p:nvSpPr>
          <p:spPr>
            <a:xfrm flipV="1">
              <a:off x="712564" y="4621784"/>
              <a:ext cx="3798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3600" dirty="0">
                  <a:ea typeface="ＭＳ Ｐゴシック" charset="0"/>
                </a:rPr>
                <a:t>L</a:t>
              </a:r>
            </a:p>
          </p:txBody>
        </p: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D217E26-AD0C-B343-8CBF-C4762AD08CB4}"/>
              </a:ext>
            </a:extLst>
          </p:cNvPr>
          <p:cNvSpPr/>
          <p:nvPr/>
        </p:nvSpPr>
        <p:spPr>
          <a:xfrm>
            <a:off x="7338194" y="3482915"/>
            <a:ext cx="3251402" cy="72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l-GR" sz="4000" b="1" dirty="0">
                <a:ea typeface="ＭＳ Ｐゴシック" charset="0"/>
              </a:rPr>
              <a:t>Σ</a:t>
            </a:r>
            <a:r>
              <a:rPr lang="en-US" sz="2800" b="1" baseline="-25000" dirty="0">
                <a:ea typeface="ＭＳ Ｐゴシック" charset="0"/>
              </a:rPr>
              <a:t>s</a:t>
            </a:r>
            <a:r>
              <a:rPr lang="en-US" sz="3200" b="1" dirty="0">
                <a:ea typeface="ＭＳ Ｐゴシック" charset="0"/>
              </a:rPr>
              <a:t>(		    ) =</a:t>
            </a:r>
            <a:endParaRPr lang="en-US" sz="4000" b="1" dirty="0">
              <a:ea typeface="ＭＳ Ｐゴシック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A1E63B5-AE2B-8544-8C9E-2DA0473CA62D}"/>
              </a:ext>
            </a:extLst>
          </p:cNvPr>
          <p:cNvSpPr/>
          <p:nvPr/>
        </p:nvSpPr>
        <p:spPr>
          <a:xfrm>
            <a:off x="9664835" y="3652309"/>
            <a:ext cx="3388521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ea typeface="ＭＳ Ｐゴシック" charset="0"/>
              </a:rPr>
              <a:t>O(N/M + log</a:t>
            </a:r>
            <a:r>
              <a:rPr lang="el-GR" sz="2400" b="1" baseline="30000" dirty="0" err="1">
                <a:ea typeface="ＭＳ Ｐゴシック" charset="0"/>
              </a:rPr>
              <a:t>γ</a:t>
            </a:r>
            <a:r>
              <a:rPr lang="el-GR" sz="2400" b="1" dirty="0" err="1">
                <a:ea typeface="ＭＳ Ｐゴシック" charset="0"/>
              </a:rPr>
              <a:t>Ν</a:t>
            </a:r>
            <a:r>
              <a:rPr lang="en-US" sz="2400" b="1" dirty="0">
                <a:ea typeface="ＭＳ Ｐゴシック" charset="0"/>
              </a:rPr>
              <a:t>)</a:t>
            </a:r>
            <a:endParaRPr lang="el-GR" sz="2800" b="1" dirty="0">
              <a:ea typeface="ＭＳ Ｐゴシック" charset="0"/>
            </a:endParaRPr>
          </a:p>
          <a:p>
            <a:pPr defTabSz="457200"/>
            <a:endParaRPr lang="el-GR" sz="2800" b="1" baseline="30000" dirty="0">
              <a:ea typeface="ＭＳ Ｐゴシック" charset="0"/>
            </a:endParaRPr>
          </a:p>
          <a:p>
            <a:pPr defTabSz="457200"/>
            <a:r>
              <a:rPr lang="el-GR" sz="2800" b="1" dirty="0">
                <a:ea typeface="ＭＳ Ｐゴシック" charset="0"/>
              </a:rPr>
              <a:t> </a:t>
            </a:r>
            <a:endParaRPr lang="en-US" sz="1400" dirty="0">
              <a:ea typeface="ＭＳ Ｐゴシック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A78EBA0-B89E-2E4C-9A8B-43B14D2ECEDD}"/>
              </a:ext>
            </a:extLst>
          </p:cNvPr>
          <p:cNvSpPr/>
          <p:nvPr/>
        </p:nvSpPr>
        <p:spPr>
          <a:xfrm>
            <a:off x="9021326" y="410928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b="1" dirty="0">
                <a:ea typeface="ＭＳ Ｐゴシック" charset="0"/>
              </a:rPr>
              <a:t>M </a:t>
            </a:r>
            <a:r>
              <a:rPr lang="el-GR" b="1" dirty="0">
                <a:ea typeface="ＭＳ Ｐゴシック" charset="0"/>
              </a:rPr>
              <a:t>= Ν/</a:t>
            </a:r>
            <a:r>
              <a:rPr lang="en-US" b="1" dirty="0">
                <a:ea typeface="ＭＳ Ｐゴシック" charset="0"/>
              </a:rPr>
              <a:t>log</a:t>
            </a:r>
            <a:r>
              <a:rPr lang="el-GR" b="1" baseline="30000" dirty="0">
                <a:ea typeface="ＭＳ Ｐゴシック" charset="0"/>
              </a:rPr>
              <a:t>γ</a:t>
            </a:r>
            <a:r>
              <a:rPr lang="el-GR" b="1" dirty="0">
                <a:ea typeface="ＭＳ Ｐゴシック" charset="0"/>
              </a:rPr>
              <a:t>Ν </a:t>
            </a:r>
            <a:endParaRPr lang="en-US" sz="1100" dirty="0">
              <a:ea typeface="ＭＳ Ｐゴシック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6AD616D-A88F-194F-A7CA-C13D5DEE5876}"/>
              </a:ext>
            </a:extLst>
          </p:cNvPr>
          <p:cNvSpPr/>
          <p:nvPr/>
        </p:nvSpPr>
        <p:spPr>
          <a:xfrm>
            <a:off x="8838072" y="4239383"/>
            <a:ext cx="3430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>
                <a:ea typeface="ＭＳ Ｐゴシック" charset="0"/>
              </a:rPr>
              <a:t>=         </a:t>
            </a:r>
            <a:r>
              <a:rPr lang="el-GR" sz="2800" b="1" dirty="0">
                <a:ea typeface="ＭＳ Ｐゴシック" charset="0"/>
              </a:rPr>
              <a:t>Ο(</a:t>
            </a:r>
            <a:r>
              <a:rPr lang="en-US" sz="2800" b="1" dirty="0">
                <a:ea typeface="ＭＳ Ｐゴシック" charset="0"/>
              </a:rPr>
              <a:t>log</a:t>
            </a:r>
            <a:r>
              <a:rPr lang="el-GR" sz="2800" b="1" baseline="30000" dirty="0">
                <a:ea typeface="ＭＳ Ｐゴシック" charset="0"/>
              </a:rPr>
              <a:t>γ</a:t>
            </a:r>
            <a:r>
              <a:rPr lang="el-GR" sz="2800" b="1" dirty="0">
                <a:ea typeface="ＭＳ Ｐゴシック" charset="0"/>
              </a:rPr>
              <a:t>Ν)</a:t>
            </a:r>
            <a:endParaRPr lang="en-US" sz="1400" dirty="0">
              <a:ea typeface="ＭＳ Ｐゴシック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A499014-46AF-2A4B-B859-E8516E0E7361}"/>
              </a:ext>
            </a:extLst>
          </p:cNvPr>
          <p:cNvSpPr/>
          <p:nvPr/>
        </p:nvSpPr>
        <p:spPr>
          <a:xfrm>
            <a:off x="8055764" y="2620609"/>
            <a:ext cx="3570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="1" dirty="0">
                <a:solidFill>
                  <a:srgbClr val="FF0000"/>
                </a:solidFill>
                <a:ea typeface="ＭＳ Ｐゴシック" charset="0"/>
              </a:rPr>
              <a:t>Overflow Probability = O(1/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0"/>
              </a:rPr>
              <a:t>b</a:t>
            </a:r>
            <a:r>
              <a:rPr lang="en-US" sz="2000" b="1" baseline="-25000" dirty="0" err="1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</a:rPr>
              <a:t>) </a:t>
            </a:r>
            <a:endParaRPr lang="en-US" sz="1100" b="1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6396C6C-312C-624D-9A11-30E52789197E}"/>
              </a:ext>
            </a:extLst>
          </p:cNvPr>
          <p:cNvSpPr/>
          <p:nvPr/>
        </p:nvSpPr>
        <p:spPr>
          <a:xfrm>
            <a:off x="2278837" y="2133052"/>
            <a:ext cx="332354" cy="2519651"/>
          </a:xfrm>
          <a:prstGeom prst="rect">
            <a:avLst/>
          </a:prstGeom>
          <a:ln w="38100" cmpd="sng">
            <a:solidFill>
              <a:srgbClr val="1F497D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 defTabSz="457200"/>
            <a:endParaRPr lang="en-US" sz="3200" b="1" dirty="0">
              <a:solidFill>
                <a:srgbClr val="1F497D"/>
              </a:solidFill>
              <a:ea typeface="ＭＳ Ｐゴシック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069EE7-5595-0847-AA74-A47BB34A3E61}"/>
              </a:ext>
            </a:extLst>
          </p:cNvPr>
          <p:cNvSpPr/>
          <p:nvPr/>
        </p:nvSpPr>
        <p:spPr>
          <a:xfrm>
            <a:off x="8327770" y="3266683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b="1" dirty="0">
                <a:ea typeface="ＭＳ Ｐゴシック" charset="0"/>
              </a:rPr>
              <a:t>See Lemma 4 in our paper</a:t>
            </a:r>
            <a:endParaRPr lang="en-US" sz="1100" dirty="0">
              <a:ea typeface="ＭＳ Ｐゴシック" charset="0"/>
            </a:endParaRP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BEF55B3-4E98-494B-B858-C15B716625D3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>
            <a:extLst>
              <a:ext uri="{FF2B5EF4-FFF2-40B4-BE49-F238E27FC236}">
                <a16:creationId xmlns:a16="http://schemas.microsoft.com/office/drawing/2014/main" id="{BD499313-D20C-4B4D-9765-0D49CFCEDCE7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37" grpId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9" grpId="0" animBg="1"/>
      <p:bldP spid="160" grpId="0"/>
      <p:bldP spid="160" grpId="1"/>
      <p:bldP spid="161" grpId="0"/>
      <p:bldP spid="166" grpId="0"/>
      <p:bldP spid="167" grpId="0"/>
      <p:bldP spid="168" grpId="0"/>
      <p:bldP spid="169" grpId="0"/>
      <p:bldP spid="170" grpId="0"/>
      <p:bldP spid="171" grpId="0" animBg="1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4">
            <a:extLst>
              <a:ext uri="{FF2B5EF4-FFF2-40B4-BE49-F238E27FC236}">
                <a16:creationId xmlns:a16="http://schemas.microsoft.com/office/drawing/2014/main" id="{DA62695B-9063-9542-9BEF-7FE0EB1E72E2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Our Approach: New analysis for OTA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FE8F08AB-54E6-354E-9813-C0123B117D70}"/>
              </a:ext>
            </a:extLst>
          </p:cNvPr>
          <p:cNvCxnSpPr/>
          <p:nvPr/>
        </p:nvCxnSpPr>
        <p:spPr>
          <a:xfrm flipV="1">
            <a:off x="2313078" y="4663199"/>
            <a:ext cx="4722778" cy="1049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9" name="Rectangle 258">
            <a:extLst>
              <a:ext uri="{FF2B5EF4-FFF2-40B4-BE49-F238E27FC236}">
                <a16:creationId xmlns:a16="http://schemas.microsoft.com/office/drawing/2014/main" id="{7DF5E6DA-A2AF-854D-8F26-CCCC20E5DA70}"/>
              </a:ext>
            </a:extLst>
          </p:cNvPr>
          <p:cNvSpPr/>
          <p:nvPr/>
        </p:nvSpPr>
        <p:spPr>
          <a:xfrm>
            <a:off x="4406756" y="4377988"/>
            <a:ext cx="453670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400" b="1" kern="0" dirty="0">
                <a:solidFill>
                  <a:srgbClr val="1F497D"/>
                </a:solidFill>
                <a:ea typeface="ＭＳ Ｐゴシック" charset="0"/>
              </a:rPr>
              <a:t>M</a:t>
            </a:r>
            <a:endParaRPr lang="en-US" kern="0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260" name="Table 259">
            <a:extLst>
              <a:ext uri="{FF2B5EF4-FFF2-40B4-BE49-F238E27FC236}">
                <a16:creationId xmlns:a16="http://schemas.microsoft.com/office/drawing/2014/main" id="{31CC4462-19B8-034E-B574-B23C87AC1B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0320" y="3996198"/>
          <a:ext cx="4764098" cy="518160"/>
        </p:xfrm>
        <a:graphic>
          <a:graphicData uri="http://schemas.openxmlformats.org/drawingml/2006/table">
            <a:tbl>
              <a:tblPr firstRow="1" bandRow="1"/>
              <a:tblGrid>
                <a:gridCol w="2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1" name="Table 260">
            <a:extLst>
              <a:ext uri="{FF2B5EF4-FFF2-40B4-BE49-F238E27FC236}">
                <a16:creationId xmlns:a16="http://schemas.microsoft.com/office/drawing/2014/main" id="{27B4B0D0-AA8B-6C4B-ADEB-47CC1C40F1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0319" y="3136908"/>
          <a:ext cx="4764111" cy="518160"/>
        </p:xfrm>
        <a:graphic>
          <a:graphicData uri="http://schemas.openxmlformats.org/drawingml/2006/table">
            <a:tbl>
              <a:tblPr firstRow="1" bandRow="1"/>
              <a:tblGrid>
                <a:gridCol w="595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2" name="Table 261">
            <a:extLst>
              <a:ext uri="{FF2B5EF4-FFF2-40B4-BE49-F238E27FC236}">
                <a16:creationId xmlns:a16="http://schemas.microsoft.com/office/drawing/2014/main" id="{3AC3CE93-4FE7-E54D-B940-699DEF3C03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0319" y="2299020"/>
          <a:ext cx="4764108" cy="518160"/>
        </p:xfrm>
        <a:graphic>
          <a:graphicData uri="http://schemas.openxmlformats.org/drawingml/2006/table">
            <a:tbl>
              <a:tblPr firstRow="1" bandRow="1"/>
              <a:tblGrid>
                <a:gridCol w="119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3" name="TextBox 262">
            <a:extLst>
              <a:ext uri="{FF2B5EF4-FFF2-40B4-BE49-F238E27FC236}">
                <a16:creationId xmlns:a16="http://schemas.microsoft.com/office/drawing/2014/main" id="{727C8D0C-1BA7-C146-8687-EFB6B5E6017F}"/>
              </a:ext>
            </a:extLst>
          </p:cNvPr>
          <p:cNvSpPr txBox="1"/>
          <p:nvPr/>
        </p:nvSpPr>
        <p:spPr>
          <a:xfrm>
            <a:off x="1660958" y="3991137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s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9382647-76CF-4F45-A882-9961C65C6630}"/>
              </a:ext>
            </a:extLst>
          </p:cNvPr>
          <p:cNvSpPr txBox="1"/>
          <p:nvPr/>
        </p:nvSpPr>
        <p:spPr>
          <a:xfrm>
            <a:off x="1660958" y="3116277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2s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84BB0AC-E254-724E-8FAA-2F003CBAF751}"/>
              </a:ext>
            </a:extLst>
          </p:cNvPr>
          <p:cNvSpPr txBox="1"/>
          <p:nvPr/>
        </p:nvSpPr>
        <p:spPr>
          <a:xfrm>
            <a:off x="1660958" y="2299020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4s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03B6F73-38A4-5C43-B477-E1661DAD64AA}"/>
              </a:ext>
            </a:extLst>
          </p:cNvPr>
          <p:cNvSpPr txBox="1"/>
          <p:nvPr/>
        </p:nvSpPr>
        <p:spPr>
          <a:xfrm flipH="1">
            <a:off x="4348828" y="3655067"/>
            <a:ext cx="79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3752EEEF-B329-7743-B7B7-CCD6637B2FB6}"/>
              </a:ext>
            </a:extLst>
          </p:cNvPr>
          <p:cNvSpPr txBox="1"/>
          <p:nvPr/>
        </p:nvSpPr>
        <p:spPr>
          <a:xfrm>
            <a:off x="4432791" y="2810486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C3378E18-B17F-7A46-9075-190B5F22B52B}"/>
              </a:ext>
            </a:extLst>
          </p:cNvPr>
          <p:cNvSpPr txBox="1"/>
          <p:nvPr/>
        </p:nvSpPr>
        <p:spPr>
          <a:xfrm>
            <a:off x="4402285" y="1958185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0B7C6BFA-7EC9-AC4D-ADF9-F515FDE05879}"/>
              </a:ext>
            </a:extLst>
          </p:cNvPr>
          <p:cNvSpPr txBox="1"/>
          <p:nvPr/>
        </p:nvSpPr>
        <p:spPr>
          <a:xfrm rot="5400000">
            <a:off x="4582593" y="1577361"/>
            <a:ext cx="64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70" name="Connector 269">
            <a:extLst>
              <a:ext uri="{FF2B5EF4-FFF2-40B4-BE49-F238E27FC236}">
                <a16:creationId xmlns:a16="http://schemas.microsoft.com/office/drawing/2014/main" id="{C7C15463-E980-654D-BE4C-101931DD190B}"/>
              </a:ext>
            </a:extLst>
          </p:cNvPr>
          <p:cNvSpPr/>
          <p:nvPr/>
        </p:nvSpPr>
        <p:spPr>
          <a:xfrm>
            <a:off x="2354112" y="4189459"/>
            <a:ext cx="209985" cy="175356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D9151CD3-6C5B-874A-AFCA-08879C10D2F5}"/>
              </a:ext>
            </a:extLst>
          </p:cNvPr>
          <p:cNvGrpSpPr/>
          <p:nvPr/>
        </p:nvGrpSpPr>
        <p:grpSpPr>
          <a:xfrm>
            <a:off x="2354112" y="2482602"/>
            <a:ext cx="1070916" cy="176325"/>
            <a:chOff x="1326104" y="3088065"/>
            <a:chExt cx="1070916" cy="176325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1FAFE2E-6323-8447-9BE4-E5338CC91172}"/>
                </a:ext>
              </a:extLst>
            </p:cNvPr>
            <p:cNvCxnSpPr>
              <a:stCxn id="273" idx="6"/>
              <a:endCxn id="276" idx="2"/>
            </p:cNvCxnSpPr>
            <p:nvPr/>
          </p:nvCxnSpPr>
          <p:spPr>
            <a:xfrm>
              <a:off x="1536089" y="3175743"/>
              <a:ext cx="650946" cy="96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3" name="Connector 272">
              <a:extLst>
                <a:ext uri="{FF2B5EF4-FFF2-40B4-BE49-F238E27FC236}">
                  <a16:creationId xmlns:a16="http://schemas.microsoft.com/office/drawing/2014/main" id="{EA40ADE9-BD51-114C-A393-C4D2E1A83620}"/>
                </a:ext>
              </a:extLst>
            </p:cNvPr>
            <p:cNvSpPr/>
            <p:nvPr/>
          </p:nvSpPr>
          <p:spPr>
            <a:xfrm>
              <a:off x="1326104" y="3088065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74" name="Connector 273">
              <a:extLst>
                <a:ext uri="{FF2B5EF4-FFF2-40B4-BE49-F238E27FC236}">
                  <a16:creationId xmlns:a16="http://schemas.microsoft.com/office/drawing/2014/main" id="{7388490E-7D07-9643-B7A0-12C8AD0B3071}"/>
                </a:ext>
              </a:extLst>
            </p:cNvPr>
            <p:cNvSpPr/>
            <p:nvPr/>
          </p:nvSpPr>
          <p:spPr>
            <a:xfrm>
              <a:off x="1616340" y="3088065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75" name="Connector 274">
              <a:extLst>
                <a:ext uri="{FF2B5EF4-FFF2-40B4-BE49-F238E27FC236}">
                  <a16:creationId xmlns:a16="http://schemas.microsoft.com/office/drawing/2014/main" id="{15943EB6-5DAB-4849-AA00-6D5EDCD4CF76}"/>
                </a:ext>
              </a:extLst>
            </p:cNvPr>
            <p:cNvSpPr/>
            <p:nvPr/>
          </p:nvSpPr>
          <p:spPr>
            <a:xfrm>
              <a:off x="1907747" y="3089034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76" name="Connector 275">
              <a:extLst>
                <a:ext uri="{FF2B5EF4-FFF2-40B4-BE49-F238E27FC236}">
                  <a16:creationId xmlns:a16="http://schemas.microsoft.com/office/drawing/2014/main" id="{B898DA43-204C-8848-BD64-001F9C86390D}"/>
                </a:ext>
              </a:extLst>
            </p:cNvPr>
            <p:cNvSpPr/>
            <p:nvPr/>
          </p:nvSpPr>
          <p:spPr>
            <a:xfrm>
              <a:off x="2187035" y="3089034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39D02B7-5283-2942-A091-48F3CCD8073C}"/>
              </a:ext>
            </a:extLst>
          </p:cNvPr>
          <p:cNvGrpSpPr/>
          <p:nvPr/>
        </p:nvGrpSpPr>
        <p:grpSpPr>
          <a:xfrm>
            <a:off x="5922534" y="2493551"/>
            <a:ext cx="1070916" cy="176325"/>
            <a:chOff x="4894526" y="3099014"/>
            <a:chExt cx="1070916" cy="176325"/>
          </a:xfrm>
        </p:grpSpPr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18FA8171-31DA-504D-84BE-D5508B6EEF1E}"/>
                </a:ext>
              </a:extLst>
            </p:cNvPr>
            <p:cNvCxnSpPr>
              <a:stCxn id="279" idx="6"/>
              <a:endCxn id="282" idx="2"/>
            </p:cNvCxnSpPr>
            <p:nvPr/>
          </p:nvCxnSpPr>
          <p:spPr>
            <a:xfrm>
              <a:off x="5104511" y="3186692"/>
              <a:ext cx="650946" cy="969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9" name="Connector 278">
              <a:extLst>
                <a:ext uri="{FF2B5EF4-FFF2-40B4-BE49-F238E27FC236}">
                  <a16:creationId xmlns:a16="http://schemas.microsoft.com/office/drawing/2014/main" id="{49316484-7DFC-7E43-8104-6E7AD7C75161}"/>
                </a:ext>
              </a:extLst>
            </p:cNvPr>
            <p:cNvSpPr/>
            <p:nvPr/>
          </p:nvSpPr>
          <p:spPr>
            <a:xfrm>
              <a:off x="4894526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0" name="Connector 279">
              <a:extLst>
                <a:ext uri="{FF2B5EF4-FFF2-40B4-BE49-F238E27FC236}">
                  <a16:creationId xmlns:a16="http://schemas.microsoft.com/office/drawing/2014/main" id="{D66C6C5E-AF91-D744-A1FC-9ADCACD4E5BC}"/>
                </a:ext>
              </a:extLst>
            </p:cNvPr>
            <p:cNvSpPr/>
            <p:nvPr/>
          </p:nvSpPr>
          <p:spPr>
            <a:xfrm>
              <a:off x="5184762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1" name="Connector 280">
              <a:extLst>
                <a:ext uri="{FF2B5EF4-FFF2-40B4-BE49-F238E27FC236}">
                  <a16:creationId xmlns:a16="http://schemas.microsoft.com/office/drawing/2014/main" id="{A7268E14-13AE-3A4B-ADA4-F9F12B7AC498}"/>
                </a:ext>
              </a:extLst>
            </p:cNvPr>
            <p:cNvSpPr/>
            <p:nvPr/>
          </p:nvSpPr>
          <p:spPr>
            <a:xfrm>
              <a:off x="5476169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2" name="Connector 281">
              <a:extLst>
                <a:ext uri="{FF2B5EF4-FFF2-40B4-BE49-F238E27FC236}">
                  <a16:creationId xmlns:a16="http://schemas.microsoft.com/office/drawing/2014/main" id="{E4829FE3-DD9B-FA46-BF1B-5053B817745B}"/>
                </a:ext>
              </a:extLst>
            </p:cNvPr>
            <p:cNvSpPr/>
            <p:nvPr/>
          </p:nvSpPr>
          <p:spPr>
            <a:xfrm>
              <a:off x="5755457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0C8DA78-708B-B647-BA62-978E4D3FDD74}"/>
              </a:ext>
            </a:extLst>
          </p:cNvPr>
          <p:cNvGrpSpPr/>
          <p:nvPr/>
        </p:nvGrpSpPr>
        <p:grpSpPr>
          <a:xfrm>
            <a:off x="3538733" y="3345992"/>
            <a:ext cx="519970" cy="175356"/>
            <a:chOff x="2510725" y="3951455"/>
            <a:chExt cx="519970" cy="175356"/>
          </a:xfrm>
        </p:grpSpPr>
        <p:sp>
          <p:nvSpPr>
            <p:cNvPr id="284" name="Connector 283">
              <a:extLst>
                <a:ext uri="{FF2B5EF4-FFF2-40B4-BE49-F238E27FC236}">
                  <a16:creationId xmlns:a16="http://schemas.microsoft.com/office/drawing/2014/main" id="{B6E4E31F-E54C-1D41-8480-033712149672}"/>
                </a:ext>
              </a:extLst>
            </p:cNvPr>
            <p:cNvSpPr/>
            <p:nvPr/>
          </p:nvSpPr>
          <p:spPr>
            <a:xfrm>
              <a:off x="2510725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5" name="Connector 284">
              <a:extLst>
                <a:ext uri="{FF2B5EF4-FFF2-40B4-BE49-F238E27FC236}">
                  <a16:creationId xmlns:a16="http://schemas.microsoft.com/office/drawing/2014/main" id="{9852C288-665F-B24C-BCEC-B03447529CF5}"/>
                </a:ext>
              </a:extLst>
            </p:cNvPr>
            <p:cNvSpPr/>
            <p:nvPr/>
          </p:nvSpPr>
          <p:spPr>
            <a:xfrm>
              <a:off x="2820710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5BFB03E5-0860-A44C-B6C1-16826225ABE1}"/>
                </a:ext>
              </a:extLst>
            </p:cNvPr>
            <p:cNvCxnSpPr>
              <a:stCxn id="284" idx="6"/>
              <a:endCxn id="285" idx="2"/>
            </p:cNvCxnSpPr>
            <p:nvPr/>
          </p:nvCxnSpPr>
          <p:spPr>
            <a:xfrm>
              <a:off x="2720710" y="4039133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8E29EC1-4F0B-E043-BB6D-05EC4EBEBBB3}"/>
              </a:ext>
            </a:extLst>
          </p:cNvPr>
          <p:cNvGrpSpPr/>
          <p:nvPr/>
        </p:nvGrpSpPr>
        <p:grpSpPr>
          <a:xfrm>
            <a:off x="2355146" y="3458066"/>
            <a:ext cx="519970" cy="175356"/>
            <a:chOff x="1327138" y="4063529"/>
            <a:chExt cx="519970" cy="175356"/>
          </a:xfrm>
        </p:grpSpPr>
        <p:sp>
          <p:nvSpPr>
            <p:cNvPr id="288" name="Connector 287">
              <a:extLst>
                <a:ext uri="{FF2B5EF4-FFF2-40B4-BE49-F238E27FC236}">
                  <a16:creationId xmlns:a16="http://schemas.microsoft.com/office/drawing/2014/main" id="{33C6EE1F-94D6-D044-93AA-0FDAEBEA4C1B}"/>
                </a:ext>
              </a:extLst>
            </p:cNvPr>
            <p:cNvSpPr/>
            <p:nvPr/>
          </p:nvSpPr>
          <p:spPr>
            <a:xfrm>
              <a:off x="1327138" y="4063529"/>
              <a:ext cx="209985" cy="175356"/>
            </a:xfrm>
            <a:prstGeom prst="flowChartConnector">
              <a:avLst/>
            </a:prstGeom>
            <a:solidFill>
              <a:srgbClr val="F79646">
                <a:lumMod val="75000"/>
              </a:srgbClr>
            </a:solidFill>
            <a:ln>
              <a:solidFill>
                <a:srgbClr val="F7964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9" name="Connector 288">
              <a:extLst>
                <a:ext uri="{FF2B5EF4-FFF2-40B4-BE49-F238E27FC236}">
                  <a16:creationId xmlns:a16="http://schemas.microsoft.com/office/drawing/2014/main" id="{C1B4DCFA-4316-474C-978B-816932091355}"/>
                </a:ext>
              </a:extLst>
            </p:cNvPr>
            <p:cNvSpPr/>
            <p:nvPr/>
          </p:nvSpPr>
          <p:spPr>
            <a:xfrm>
              <a:off x="1637123" y="4063529"/>
              <a:ext cx="209985" cy="175356"/>
            </a:xfrm>
            <a:prstGeom prst="flowChartConnector">
              <a:avLst/>
            </a:prstGeom>
            <a:solidFill>
              <a:srgbClr val="F79646">
                <a:lumMod val="75000"/>
              </a:srgbClr>
            </a:solidFill>
            <a:ln>
              <a:solidFill>
                <a:srgbClr val="F7964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AB4E4381-F767-6F4E-BA31-B26E464BC8BF}"/>
                </a:ext>
              </a:extLst>
            </p:cNvPr>
            <p:cNvCxnSpPr>
              <a:stCxn id="288" idx="6"/>
              <a:endCxn id="289" idx="2"/>
            </p:cNvCxnSpPr>
            <p:nvPr/>
          </p:nvCxnSpPr>
          <p:spPr>
            <a:xfrm>
              <a:off x="1537123" y="4151207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aphicFrame>
        <p:nvGraphicFramePr>
          <p:cNvPr id="291" name="Table 290">
            <a:extLst>
              <a:ext uri="{FF2B5EF4-FFF2-40B4-BE49-F238E27FC236}">
                <a16:creationId xmlns:a16="http://schemas.microsoft.com/office/drawing/2014/main" id="{14B36CEC-41F7-6940-8B20-4896078B5F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0319" y="4851355"/>
          <a:ext cx="4764098" cy="847185"/>
        </p:xfrm>
        <a:graphic>
          <a:graphicData uri="http://schemas.openxmlformats.org/drawingml/2006/table">
            <a:tbl>
              <a:tblPr firstRow="1" bandRow="1"/>
              <a:tblGrid>
                <a:gridCol w="2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4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2" name="TextBox 291">
            <a:extLst>
              <a:ext uri="{FF2B5EF4-FFF2-40B4-BE49-F238E27FC236}">
                <a16:creationId xmlns:a16="http://schemas.microsoft.com/office/drawing/2014/main" id="{D3200678-4B85-324E-8C47-B4F104E30B03}"/>
              </a:ext>
            </a:extLst>
          </p:cNvPr>
          <p:cNvSpPr txBox="1"/>
          <p:nvPr/>
        </p:nvSpPr>
        <p:spPr>
          <a:xfrm>
            <a:off x="4413789" y="4685606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0D104B6-276A-744C-AEBC-8C8037FB0D8B}"/>
              </a:ext>
            </a:extLst>
          </p:cNvPr>
          <p:cNvGrpSpPr/>
          <p:nvPr/>
        </p:nvGrpSpPr>
        <p:grpSpPr>
          <a:xfrm>
            <a:off x="5946954" y="4921478"/>
            <a:ext cx="1070916" cy="176325"/>
            <a:chOff x="4894526" y="3099014"/>
            <a:chExt cx="1070916" cy="176325"/>
          </a:xfrm>
        </p:grpSpPr>
        <p:sp>
          <p:nvSpPr>
            <p:cNvPr id="294" name="Connector 293">
              <a:extLst>
                <a:ext uri="{FF2B5EF4-FFF2-40B4-BE49-F238E27FC236}">
                  <a16:creationId xmlns:a16="http://schemas.microsoft.com/office/drawing/2014/main" id="{86CD6CBD-D1FA-6643-BE3F-0979A2F7B42D}"/>
                </a:ext>
              </a:extLst>
            </p:cNvPr>
            <p:cNvSpPr/>
            <p:nvPr/>
          </p:nvSpPr>
          <p:spPr>
            <a:xfrm>
              <a:off x="4894526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95" name="Connector 294">
              <a:extLst>
                <a:ext uri="{FF2B5EF4-FFF2-40B4-BE49-F238E27FC236}">
                  <a16:creationId xmlns:a16="http://schemas.microsoft.com/office/drawing/2014/main" id="{FAC1585F-4E4C-CB4F-94B9-A18AACDD7FE9}"/>
                </a:ext>
              </a:extLst>
            </p:cNvPr>
            <p:cNvSpPr/>
            <p:nvPr/>
          </p:nvSpPr>
          <p:spPr>
            <a:xfrm>
              <a:off x="5184762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96" name="Connector 295">
              <a:extLst>
                <a:ext uri="{FF2B5EF4-FFF2-40B4-BE49-F238E27FC236}">
                  <a16:creationId xmlns:a16="http://schemas.microsoft.com/office/drawing/2014/main" id="{951AD568-0321-2943-AC0C-303A1BCBCAF0}"/>
                </a:ext>
              </a:extLst>
            </p:cNvPr>
            <p:cNvSpPr/>
            <p:nvPr/>
          </p:nvSpPr>
          <p:spPr>
            <a:xfrm>
              <a:off x="5476169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97" name="Connector 296">
              <a:extLst>
                <a:ext uri="{FF2B5EF4-FFF2-40B4-BE49-F238E27FC236}">
                  <a16:creationId xmlns:a16="http://schemas.microsoft.com/office/drawing/2014/main" id="{3E50B35A-6CCD-604C-A6B7-6E61562993F1}"/>
                </a:ext>
              </a:extLst>
            </p:cNvPr>
            <p:cNvSpPr/>
            <p:nvPr/>
          </p:nvSpPr>
          <p:spPr>
            <a:xfrm>
              <a:off x="5755457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sp>
        <p:nvSpPr>
          <p:cNvPr id="298" name="Connector 297">
            <a:extLst>
              <a:ext uri="{FF2B5EF4-FFF2-40B4-BE49-F238E27FC236}">
                <a16:creationId xmlns:a16="http://schemas.microsoft.com/office/drawing/2014/main" id="{525F2AF3-1CD2-804A-9917-B5D88DD6FF0B}"/>
              </a:ext>
            </a:extLst>
          </p:cNvPr>
          <p:cNvSpPr/>
          <p:nvPr/>
        </p:nvSpPr>
        <p:spPr>
          <a:xfrm>
            <a:off x="2354112" y="4906099"/>
            <a:ext cx="209985" cy="175356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299" name="Connector 298">
            <a:extLst>
              <a:ext uri="{FF2B5EF4-FFF2-40B4-BE49-F238E27FC236}">
                <a16:creationId xmlns:a16="http://schemas.microsoft.com/office/drawing/2014/main" id="{85790DBE-FD01-884A-A699-8D2FD1802953}"/>
              </a:ext>
            </a:extLst>
          </p:cNvPr>
          <p:cNvSpPr/>
          <p:nvPr/>
        </p:nvSpPr>
        <p:spPr>
          <a:xfrm>
            <a:off x="2354112" y="5737051"/>
            <a:ext cx="209985" cy="175356"/>
          </a:xfrm>
          <a:prstGeom prst="flowChartConnector">
            <a:avLst/>
          </a:prstGeom>
          <a:solidFill>
            <a:srgbClr val="8064A2">
              <a:lumMod val="75000"/>
            </a:srgbClr>
          </a:solidFill>
          <a:ln>
            <a:solidFill>
              <a:srgbClr val="8064A2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0" name="Connector 299">
            <a:extLst>
              <a:ext uri="{FF2B5EF4-FFF2-40B4-BE49-F238E27FC236}">
                <a16:creationId xmlns:a16="http://schemas.microsoft.com/office/drawing/2014/main" id="{CF524337-23C0-D54F-A5B2-8674377CD450}"/>
              </a:ext>
            </a:extLst>
          </p:cNvPr>
          <p:cNvSpPr/>
          <p:nvPr/>
        </p:nvSpPr>
        <p:spPr>
          <a:xfrm>
            <a:off x="2680423" y="5524694"/>
            <a:ext cx="209985" cy="175356"/>
          </a:xfrm>
          <a:prstGeom prst="flowChartConnector">
            <a:avLst/>
          </a:prstGeom>
          <a:solidFill>
            <a:srgbClr val="8064A2">
              <a:lumMod val="75000"/>
            </a:srgbClr>
          </a:solidFill>
          <a:ln>
            <a:solidFill>
              <a:srgbClr val="8064A2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1" name="Connector 300">
            <a:extLst>
              <a:ext uri="{FF2B5EF4-FFF2-40B4-BE49-F238E27FC236}">
                <a16:creationId xmlns:a16="http://schemas.microsoft.com/office/drawing/2014/main" id="{8440F1D7-A024-1640-A1D0-19C75A7FEFEE}"/>
              </a:ext>
            </a:extLst>
          </p:cNvPr>
          <p:cNvSpPr/>
          <p:nvPr/>
        </p:nvSpPr>
        <p:spPr>
          <a:xfrm>
            <a:off x="2351652" y="5524694"/>
            <a:ext cx="209985" cy="175356"/>
          </a:xfrm>
          <a:prstGeom prst="flowChartConnector">
            <a:avLst/>
          </a:prstGeom>
          <a:solidFill>
            <a:srgbClr val="F79646">
              <a:lumMod val="75000"/>
            </a:srgbClr>
          </a:solidFill>
          <a:ln>
            <a:solidFill>
              <a:srgbClr val="F79646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2" name="Connector 301">
            <a:extLst>
              <a:ext uri="{FF2B5EF4-FFF2-40B4-BE49-F238E27FC236}">
                <a16:creationId xmlns:a16="http://schemas.microsoft.com/office/drawing/2014/main" id="{347D4EF8-BF6C-3E43-B1EF-00A27A07ED6A}"/>
              </a:ext>
            </a:extLst>
          </p:cNvPr>
          <p:cNvSpPr/>
          <p:nvPr/>
        </p:nvSpPr>
        <p:spPr>
          <a:xfrm>
            <a:off x="2680423" y="5314412"/>
            <a:ext cx="209985" cy="175356"/>
          </a:xfrm>
          <a:prstGeom prst="flowChartConnector">
            <a:avLst/>
          </a:prstGeom>
          <a:solidFill>
            <a:srgbClr val="F79646">
              <a:lumMod val="75000"/>
            </a:srgbClr>
          </a:solidFill>
          <a:ln>
            <a:solidFill>
              <a:srgbClr val="F79646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3" name="Connector 302">
            <a:extLst>
              <a:ext uri="{FF2B5EF4-FFF2-40B4-BE49-F238E27FC236}">
                <a16:creationId xmlns:a16="http://schemas.microsoft.com/office/drawing/2014/main" id="{797D25D4-D605-304B-BC05-3A6FEFFE25E1}"/>
              </a:ext>
            </a:extLst>
          </p:cNvPr>
          <p:cNvSpPr/>
          <p:nvPr/>
        </p:nvSpPr>
        <p:spPr>
          <a:xfrm>
            <a:off x="2354112" y="5314412"/>
            <a:ext cx="209985" cy="175356"/>
          </a:xfrm>
          <a:prstGeom prst="flowChartConnector">
            <a:avLst/>
          </a:prstGeom>
          <a:solidFill>
            <a:srgbClr val="4BACC6">
              <a:lumMod val="75000"/>
            </a:srgbClr>
          </a:solidFill>
          <a:ln>
            <a:solidFill>
              <a:srgbClr val="4BACC6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4" name="Connector 303">
            <a:extLst>
              <a:ext uri="{FF2B5EF4-FFF2-40B4-BE49-F238E27FC236}">
                <a16:creationId xmlns:a16="http://schemas.microsoft.com/office/drawing/2014/main" id="{1F210875-D7E5-F84A-8E50-4112B86F6AD9}"/>
              </a:ext>
            </a:extLst>
          </p:cNvPr>
          <p:cNvSpPr/>
          <p:nvPr/>
        </p:nvSpPr>
        <p:spPr>
          <a:xfrm>
            <a:off x="2673808" y="5109243"/>
            <a:ext cx="209985" cy="175356"/>
          </a:xfrm>
          <a:prstGeom prst="flowChartConnector">
            <a:avLst/>
          </a:prstGeom>
          <a:solidFill>
            <a:srgbClr val="4BACC6">
              <a:lumMod val="75000"/>
            </a:srgbClr>
          </a:solidFill>
          <a:ln>
            <a:solidFill>
              <a:srgbClr val="4BACC6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5" name="Connector 304">
            <a:extLst>
              <a:ext uri="{FF2B5EF4-FFF2-40B4-BE49-F238E27FC236}">
                <a16:creationId xmlns:a16="http://schemas.microsoft.com/office/drawing/2014/main" id="{7BBB3F11-D742-1648-BEF1-97D378B82E10}"/>
              </a:ext>
            </a:extLst>
          </p:cNvPr>
          <p:cNvSpPr/>
          <p:nvPr/>
        </p:nvSpPr>
        <p:spPr>
          <a:xfrm>
            <a:off x="2344651" y="5109243"/>
            <a:ext cx="209985" cy="175356"/>
          </a:xfrm>
          <a:prstGeom prst="flowChartConnector">
            <a:avLst/>
          </a:prstGeom>
          <a:solidFill>
            <a:sysClr val="windowText" lastClr="000000"/>
          </a:solidFill>
          <a:ln>
            <a:solidFill>
              <a:sysClr val="windowText" lastClr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6" name="Connector 305">
            <a:extLst>
              <a:ext uri="{FF2B5EF4-FFF2-40B4-BE49-F238E27FC236}">
                <a16:creationId xmlns:a16="http://schemas.microsoft.com/office/drawing/2014/main" id="{37CEA321-6E9B-F445-B025-AE3A83703333}"/>
              </a:ext>
            </a:extLst>
          </p:cNvPr>
          <p:cNvSpPr/>
          <p:nvPr/>
        </p:nvSpPr>
        <p:spPr>
          <a:xfrm>
            <a:off x="2673808" y="4902376"/>
            <a:ext cx="209985" cy="175356"/>
          </a:xfrm>
          <a:prstGeom prst="flowChartConnector">
            <a:avLst/>
          </a:prstGeom>
          <a:solidFill>
            <a:sysClr val="windowText" lastClr="000000"/>
          </a:solidFill>
          <a:ln>
            <a:solidFill>
              <a:sysClr val="windowText" lastClr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srgbClr val="8064A2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7" name="Connector 306">
            <a:extLst>
              <a:ext uri="{FF2B5EF4-FFF2-40B4-BE49-F238E27FC236}">
                <a16:creationId xmlns:a16="http://schemas.microsoft.com/office/drawing/2014/main" id="{2DFBF01C-7F3A-5146-851B-5A55026A7824}"/>
              </a:ext>
            </a:extLst>
          </p:cNvPr>
          <p:cNvSpPr/>
          <p:nvPr/>
        </p:nvSpPr>
        <p:spPr>
          <a:xfrm>
            <a:off x="2354112" y="5949068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8" name="Connector 307">
            <a:extLst>
              <a:ext uri="{FF2B5EF4-FFF2-40B4-BE49-F238E27FC236}">
                <a16:creationId xmlns:a16="http://schemas.microsoft.com/office/drawing/2014/main" id="{2C010F0B-E71D-9D4C-B072-CC060BD7650A}"/>
              </a:ext>
            </a:extLst>
          </p:cNvPr>
          <p:cNvSpPr/>
          <p:nvPr/>
        </p:nvSpPr>
        <p:spPr>
          <a:xfrm>
            <a:off x="2680423" y="5743666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9" name="Connector 308">
            <a:extLst>
              <a:ext uri="{FF2B5EF4-FFF2-40B4-BE49-F238E27FC236}">
                <a16:creationId xmlns:a16="http://schemas.microsoft.com/office/drawing/2014/main" id="{F5C352F4-7D32-A64C-9037-86D30C6A7944}"/>
              </a:ext>
            </a:extLst>
          </p:cNvPr>
          <p:cNvSpPr/>
          <p:nvPr/>
        </p:nvSpPr>
        <p:spPr>
          <a:xfrm>
            <a:off x="2962213" y="4895761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10" name="Connector 309">
            <a:extLst>
              <a:ext uri="{FF2B5EF4-FFF2-40B4-BE49-F238E27FC236}">
                <a16:creationId xmlns:a16="http://schemas.microsoft.com/office/drawing/2014/main" id="{062DE937-C456-CD4E-9939-87813C317F2D}"/>
              </a:ext>
            </a:extLst>
          </p:cNvPr>
          <p:cNvSpPr/>
          <p:nvPr/>
        </p:nvSpPr>
        <p:spPr>
          <a:xfrm>
            <a:off x="3261346" y="4895761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C951CB4-1362-D146-975B-20A04FE4A2F0}"/>
              </a:ext>
            </a:extLst>
          </p:cNvPr>
          <p:cNvGrpSpPr/>
          <p:nvPr/>
        </p:nvGrpSpPr>
        <p:grpSpPr>
          <a:xfrm>
            <a:off x="3538733" y="4895225"/>
            <a:ext cx="519970" cy="175356"/>
            <a:chOff x="2510725" y="3951455"/>
            <a:chExt cx="519970" cy="175356"/>
          </a:xfrm>
        </p:grpSpPr>
        <p:sp>
          <p:nvSpPr>
            <p:cNvPr id="312" name="Connector 311">
              <a:extLst>
                <a:ext uri="{FF2B5EF4-FFF2-40B4-BE49-F238E27FC236}">
                  <a16:creationId xmlns:a16="http://schemas.microsoft.com/office/drawing/2014/main" id="{041FABDE-CE16-9348-83F5-3F05E2E76F32}"/>
                </a:ext>
              </a:extLst>
            </p:cNvPr>
            <p:cNvSpPr/>
            <p:nvPr/>
          </p:nvSpPr>
          <p:spPr>
            <a:xfrm>
              <a:off x="2510725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313" name="Connector 312">
              <a:extLst>
                <a:ext uri="{FF2B5EF4-FFF2-40B4-BE49-F238E27FC236}">
                  <a16:creationId xmlns:a16="http://schemas.microsoft.com/office/drawing/2014/main" id="{8ABB2338-BDB8-944E-BB0D-27B15EEFDA91}"/>
                </a:ext>
              </a:extLst>
            </p:cNvPr>
            <p:cNvSpPr/>
            <p:nvPr/>
          </p:nvSpPr>
          <p:spPr>
            <a:xfrm>
              <a:off x="2820710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sp>
        <p:nvSpPr>
          <p:cNvPr id="314" name="Left Brace 313">
            <a:extLst>
              <a:ext uri="{FF2B5EF4-FFF2-40B4-BE49-F238E27FC236}">
                <a16:creationId xmlns:a16="http://schemas.microsoft.com/office/drawing/2014/main" id="{F61B4A12-E6CD-264A-B28D-8A6E14AA859B}"/>
              </a:ext>
            </a:extLst>
          </p:cNvPr>
          <p:cNvSpPr/>
          <p:nvPr/>
        </p:nvSpPr>
        <p:spPr>
          <a:xfrm rot="10800000">
            <a:off x="7218026" y="4851354"/>
            <a:ext cx="209131" cy="848695"/>
          </a:xfrm>
          <a:prstGeom prst="lef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6E57B08-0582-F241-B602-842D5CB6B943}"/>
              </a:ext>
            </a:extLst>
          </p:cNvPr>
          <p:cNvSpPr/>
          <p:nvPr/>
        </p:nvSpPr>
        <p:spPr>
          <a:xfrm>
            <a:off x="7566577" y="4989919"/>
            <a:ext cx="1540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l-GR" sz="2800" b="1" dirty="0">
                <a:solidFill>
                  <a:srgbClr val="1F497D"/>
                </a:solidFill>
                <a:ea typeface="ＭＳ Ｐゴシック" charset="0"/>
              </a:rPr>
              <a:t>Ο(</a:t>
            </a:r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log</a:t>
            </a:r>
            <a:r>
              <a:rPr lang="el-GR" sz="2800" b="1" baseline="30000" dirty="0">
                <a:solidFill>
                  <a:srgbClr val="1F497D"/>
                </a:solidFill>
                <a:ea typeface="ＭＳ Ｐゴシック" charset="0"/>
              </a:rPr>
              <a:t>γ</a:t>
            </a:r>
            <a:r>
              <a:rPr lang="el-GR" sz="2800" b="1" dirty="0">
                <a:solidFill>
                  <a:srgbClr val="1F497D"/>
                </a:solidFill>
                <a:ea typeface="ＭＳ Ｐゴシック" charset="0"/>
              </a:rPr>
              <a:t>Ν)</a:t>
            </a: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317" name="Table 316">
            <a:extLst>
              <a:ext uri="{FF2B5EF4-FFF2-40B4-BE49-F238E27FC236}">
                <a16:creationId xmlns:a16="http://schemas.microsoft.com/office/drawing/2014/main" id="{8C5E5FF0-1758-DC49-88FC-BCA02F4C6A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58140" y="3985702"/>
          <a:ext cx="1152068" cy="51816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" name="Table 317">
            <a:extLst>
              <a:ext uri="{FF2B5EF4-FFF2-40B4-BE49-F238E27FC236}">
                <a16:creationId xmlns:a16="http://schemas.microsoft.com/office/drawing/2014/main" id="{C59E3B69-0A3E-AA4E-94C9-CFC9AAA98F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27340" y="3124525"/>
          <a:ext cx="1786708" cy="518160"/>
        </p:xfrm>
        <a:graphic>
          <a:graphicData uri="http://schemas.openxmlformats.org/drawingml/2006/table">
            <a:tbl>
              <a:tblPr firstRow="1" bandRow="1"/>
              <a:tblGrid>
                <a:gridCol w="581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9" name="Table 318">
            <a:extLst>
              <a:ext uri="{FF2B5EF4-FFF2-40B4-BE49-F238E27FC236}">
                <a16:creationId xmlns:a16="http://schemas.microsoft.com/office/drawing/2014/main" id="{B7EE6BCE-9190-6B44-AB39-5D65D2C1A9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18025" y="2302126"/>
          <a:ext cx="2697294" cy="518160"/>
        </p:xfrm>
        <a:graphic>
          <a:graphicData uri="http://schemas.openxmlformats.org/drawingml/2006/table">
            <a:tbl>
              <a:tblPr firstRow="1" bandRow="1"/>
              <a:tblGrid>
                <a:gridCol w="107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0" name="TextBox 319">
            <a:extLst>
              <a:ext uri="{FF2B5EF4-FFF2-40B4-BE49-F238E27FC236}">
                <a16:creationId xmlns:a16="http://schemas.microsoft.com/office/drawing/2014/main" id="{29EC1E3D-E246-7A4E-BAFF-4CACD150349B}"/>
              </a:ext>
            </a:extLst>
          </p:cNvPr>
          <p:cNvSpPr txBox="1"/>
          <p:nvPr/>
        </p:nvSpPr>
        <p:spPr>
          <a:xfrm>
            <a:off x="8314906" y="1989288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E6DAA6A-5693-E041-8D87-2516977F9D91}"/>
              </a:ext>
            </a:extLst>
          </p:cNvPr>
          <p:cNvSpPr txBox="1"/>
          <p:nvPr/>
        </p:nvSpPr>
        <p:spPr>
          <a:xfrm>
            <a:off x="8739767" y="2820285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E551D3B-DC16-5E4A-AE3E-D14D4981C5C1}"/>
              </a:ext>
            </a:extLst>
          </p:cNvPr>
          <p:cNvSpPr txBox="1"/>
          <p:nvPr/>
        </p:nvSpPr>
        <p:spPr>
          <a:xfrm>
            <a:off x="9054530" y="3681405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23985AB-5151-0F4E-8AD2-0C011B94555D}"/>
              </a:ext>
            </a:extLst>
          </p:cNvPr>
          <p:cNvSpPr txBox="1"/>
          <p:nvPr/>
        </p:nvSpPr>
        <p:spPr>
          <a:xfrm>
            <a:off x="9863237" y="3999678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err="1">
                <a:solidFill>
                  <a:srgbClr val="1F497D"/>
                </a:solidFill>
                <a:ea typeface="ＭＳ Ｐゴシック" charset="0"/>
              </a:rPr>
              <a:t>B</a:t>
            </a:r>
            <a:r>
              <a:rPr lang="en-US" sz="2800" b="1" baseline="-25000" dirty="0" err="1">
                <a:solidFill>
                  <a:srgbClr val="1F497D"/>
                </a:solidFill>
                <a:ea typeface="ＭＳ Ｐゴシック" charset="0"/>
              </a:rPr>
              <a:t>s</a:t>
            </a:r>
            <a:endParaRPr lang="en-US" sz="2800" b="1" baseline="-25000" dirty="0">
              <a:solidFill>
                <a:srgbClr val="1F497D"/>
              </a:solidFill>
              <a:ea typeface="ＭＳ Ｐゴシック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A1A3ABF-E74E-E147-9D74-78FC200999F6}"/>
              </a:ext>
            </a:extLst>
          </p:cNvPr>
          <p:cNvSpPr txBox="1"/>
          <p:nvPr/>
        </p:nvSpPr>
        <p:spPr>
          <a:xfrm>
            <a:off x="9852742" y="3124818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B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2s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A9B95001-3D4C-0B49-9A0A-538DE308776D}"/>
              </a:ext>
            </a:extLst>
          </p:cNvPr>
          <p:cNvSpPr txBox="1"/>
          <p:nvPr/>
        </p:nvSpPr>
        <p:spPr>
          <a:xfrm>
            <a:off x="9852742" y="2307561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B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4s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F892593C-DB34-094F-A3AF-ADC8C58E8281}"/>
              </a:ext>
            </a:extLst>
          </p:cNvPr>
          <p:cNvSpPr txBox="1"/>
          <p:nvPr/>
        </p:nvSpPr>
        <p:spPr>
          <a:xfrm rot="5400000">
            <a:off x="8216185" y="1576089"/>
            <a:ext cx="64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5ADA367F-860C-C34A-B857-80B40BB1EACB}"/>
              </a:ext>
            </a:extLst>
          </p:cNvPr>
          <p:cNvGrpSpPr/>
          <p:nvPr/>
        </p:nvGrpSpPr>
        <p:grpSpPr>
          <a:xfrm>
            <a:off x="2355146" y="3645699"/>
            <a:ext cx="519970" cy="175356"/>
            <a:chOff x="1327138" y="4251162"/>
            <a:chExt cx="519970" cy="175356"/>
          </a:xfrm>
        </p:grpSpPr>
        <p:sp>
          <p:nvSpPr>
            <p:cNvPr id="328" name="Connector 327">
              <a:extLst>
                <a:ext uri="{FF2B5EF4-FFF2-40B4-BE49-F238E27FC236}">
                  <a16:creationId xmlns:a16="http://schemas.microsoft.com/office/drawing/2014/main" id="{DE984FB0-704B-404A-922A-617F2C07A9DB}"/>
                </a:ext>
              </a:extLst>
            </p:cNvPr>
            <p:cNvSpPr/>
            <p:nvPr/>
          </p:nvSpPr>
          <p:spPr>
            <a:xfrm>
              <a:off x="1327138" y="4251162"/>
              <a:ext cx="209985" cy="175356"/>
            </a:xfrm>
            <a:prstGeom prst="flowChartConnector">
              <a:avLst/>
            </a:prstGeom>
            <a:solidFill>
              <a:srgbClr val="8064A2">
                <a:lumMod val="75000"/>
              </a:srgbClr>
            </a:solidFill>
            <a:ln>
              <a:solidFill>
                <a:srgbClr val="8064A2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329" name="Connector 328">
              <a:extLst>
                <a:ext uri="{FF2B5EF4-FFF2-40B4-BE49-F238E27FC236}">
                  <a16:creationId xmlns:a16="http://schemas.microsoft.com/office/drawing/2014/main" id="{A6E2510D-5D90-8345-B312-A5ED2C712D54}"/>
                </a:ext>
              </a:extLst>
            </p:cNvPr>
            <p:cNvSpPr/>
            <p:nvPr/>
          </p:nvSpPr>
          <p:spPr>
            <a:xfrm>
              <a:off x="1637123" y="4251162"/>
              <a:ext cx="209985" cy="175356"/>
            </a:xfrm>
            <a:prstGeom prst="flowChartConnector">
              <a:avLst/>
            </a:prstGeom>
            <a:solidFill>
              <a:srgbClr val="8064A2">
                <a:lumMod val="75000"/>
              </a:srgbClr>
            </a:solidFill>
            <a:ln>
              <a:solidFill>
                <a:srgbClr val="8064A2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0DA0D1C-8AE2-594F-BB07-CF507B0FEFA9}"/>
                </a:ext>
              </a:extLst>
            </p:cNvPr>
            <p:cNvCxnSpPr>
              <a:stCxn id="328" idx="6"/>
              <a:endCxn id="329" idx="2"/>
            </p:cNvCxnSpPr>
            <p:nvPr/>
          </p:nvCxnSpPr>
          <p:spPr>
            <a:xfrm>
              <a:off x="1537123" y="4338840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0B1F576-B47E-2A42-A201-4525D52A5727}"/>
              </a:ext>
            </a:extLst>
          </p:cNvPr>
          <p:cNvGrpSpPr/>
          <p:nvPr/>
        </p:nvGrpSpPr>
        <p:grpSpPr>
          <a:xfrm>
            <a:off x="2362147" y="3254399"/>
            <a:ext cx="519970" cy="175356"/>
            <a:chOff x="1334139" y="3859862"/>
            <a:chExt cx="519970" cy="175356"/>
          </a:xfrm>
        </p:grpSpPr>
        <p:sp>
          <p:nvSpPr>
            <p:cNvPr id="332" name="Connector 331">
              <a:extLst>
                <a:ext uri="{FF2B5EF4-FFF2-40B4-BE49-F238E27FC236}">
                  <a16:creationId xmlns:a16="http://schemas.microsoft.com/office/drawing/2014/main" id="{BF56F85A-3672-B744-A9EF-520E064DB986}"/>
                </a:ext>
              </a:extLst>
            </p:cNvPr>
            <p:cNvSpPr/>
            <p:nvPr/>
          </p:nvSpPr>
          <p:spPr>
            <a:xfrm>
              <a:off x="1334139" y="3859862"/>
              <a:ext cx="209985" cy="175356"/>
            </a:xfrm>
            <a:prstGeom prst="flowChartConnector">
              <a:avLst/>
            </a:prstGeom>
            <a:solidFill>
              <a:srgbClr val="4BACC6">
                <a:lumMod val="75000"/>
              </a:srgbClr>
            </a:solidFill>
            <a:ln>
              <a:solidFill>
                <a:srgbClr val="4BACC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333" name="Connector 332">
              <a:extLst>
                <a:ext uri="{FF2B5EF4-FFF2-40B4-BE49-F238E27FC236}">
                  <a16:creationId xmlns:a16="http://schemas.microsoft.com/office/drawing/2014/main" id="{39244123-1C7F-D74E-9C1F-FC4542A3FC56}"/>
                </a:ext>
              </a:extLst>
            </p:cNvPr>
            <p:cNvSpPr/>
            <p:nvPr/>
          </p:nvSpPr>
          <p:spPr>
            <a:xfrm>
              <a:off x="1644124" y="3859862"/>
              <a:ext cx="209985" cy="175356"/>
            </a:xfrm>
            <a:prstGeom prst="flowChartConnector">
              <a:avLst/>
            </a:prstGeom>
            <a:solidFill>
              <a:srgbClr val="4BACC6">
                <a:lumMod val="75000"/>
              </a:srgbClr>
            </a:solidFill>
            <a:ln>
              <a:solidFill>
                <a:srgbClr val="4BACC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1725D185-5F32-9841-B68E-3A68D567A258}"/>
                </a:ext>
              </a:extLst>
            </p:cNvPr>
            <p:cNvCxnSpPr>
              <a:stCxn id="332" idx="6"/>
              <a:endCxn id="333" idx="2"/>
            </p:cNvCxnSpPr>
            <p:nvPr/>
          </p:nvCxnSpPr>
          <p:spPr>
            <a:xfrm>
              <a:off x="1544124" y="3947540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7BD669A3-C511-F543-946F-403C8C38813A}"/>
              </a:ext>
            </a:extLst>
          </p:cNvPr>
          <p:cNvGrpSpPr/>
          <p:nvPr/>
        </p:nvGrpSpPr>
        <p:grpSpPr>
          <a:xfrm>
            <a:off x="2362147" y="3049230"/>
            <a:ext cx="519970" cy="175356"/>
            <a:chOff x="1334139" y="3654693"/>
            <a:chExt cx="519970" cy="175356"/>
          </a:xfrm>
        </p:grpSpPr>
        <p:sp>
          <p:nvSpPr>
            <p:cNvPr id="336" name="Connector 335">
              <a:extLst>
                <a:ext uri="{FF2B5EF4-FFF2-40B4-BE49-F238E27FC236}">
                  <a16:creationId xmlns:a16="http://schemas.microsoft.com/office/drawing/2014/main" id="{2484849F-5E28-5447-AA42-ED72CA688D82}"/>
                </a:ext>
              </a:extLst>
            </p:cNvPr>
            <p:cNvSpPr/>
            <p:nvPr/>
          </p:nvSpPr>
          <p:spPr>
            <a:xfrm>
              <a:off x="1334139" y="3654693"/>
              <a:ext cx="209985" cy="175356"/>
            </a:xfrm>
            <a:prstGeom prst="flowChartConnector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337" name="Connector 336">
              <a:extLst>
                <a:ext uri="{FF2B5EF4-FFF2-40B4-BE49-F238E27FC236}">
                  <a16:creationId xmlns:a16="http://schemas.microsoft.com/office/drawing/2014/main" id="{6D3A26B5-2A32-CF47-BF3B-06940E6225CD}"/>
                </a:ext>
              </a:extLst>
            </p:cNvPr>
            <p:cNvSpPr/>
            <p:nvPr/>
          </p:nvSpPr>
          <p:spPr>
            <a:xfrm>
              <a:off x="1644124" y="3654693"/>
              <a:ext cx="209985" cy="175356"/>
            </a:xfrm>
            <a:prstGeom prst="flowChartConnector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15722A66-C4F7-1343-8676-67C5C93324D7}"/>
                </a:ext>
              </a:extLst>
            </p:cNvPr>
            <p:cNvCxnSpPr>
              <a:stCxn id="336" idx="6"/>
              <a:endCxn id="337" idx="2"/>
            </p:cNvCxnSpPr>
            <p:nvPr/>
          </p:nvCxnSpPr>
          <p:spPr>
            <a:xfrm>
              <a:off x="1544124" y="3742371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39" name="Connector 338">
            <a:extLst>
              <a:ext uri="{FF2B5EF4-FFF2-40B4-BE49-F238E27FC236}">
                <a16:creationId xmlns:a16="http://schemas.microsoft.com/office/drawing/2014/main" id="{476FFC9C-9C75-CA4B-8EAF-3F5BDBF75190}"/>
              </a:ext>
            </a:extLst>
          </p:cNvPr>
          <p:cNvSpPr/>
          <p:nvPr/>
        </p:nvSpPr>
        <p:spPr>
          <a:xfrm>
            <a:off x="2351652" y="5118795"/>
            <a:ext cx="209985" cy="175356"/>
          </a:xfrm>
          <a:prstGeom prst="flowChartConnector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40" name="Connector 339">
            <a:extLst>
              <a:ext uri="{FF2B5EF4-FFF2-40B4-BE49-F238E27FC236}">
                <a16:creationId xmlns:a16="http://schemas.microsoft.com/office/drawing/2014/main" id="{72608773-2DD6-B64C-BB06-CB7FD936BB23}"/>
              </a:ext>
            </a:extLst>
          </p:cNvPr>
          <p:cNvSpPr/>
          <p:nvPr/>
        </p:nvSpPr>
        <p:spPr>
          <a:xfrm>
            <a:off x="2672132" y="4902376"/>
            <a:ext cx="209985" cy="175356"/>
          </a:xfrm>
          <a:prstGeom prst="flowChartConnector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41" name="Connector 340">
            <a:extLst>
              <a:ext uri="{FF2B5EF4-FFF2-40B4-BE49-F238E27FC236}">
                <a16:creationId xmlns:a16="http://schemas.microsoft.com/office/drawing/2014/main" id="{097849BC-12EF-F048-8D97-2B001615855C}"/>
              </a:ext>
            </a:extLst>
          </p:cNvPr>
          <p:cNvSpPr/>
          <p:nvPr/>
        </p:nvSpPr>
        <p:spPr>
          <a:xfrm>
            <a:off x="2678431" y="5118795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42" name="Connector 341">
            <a:extLst>
              <a:ext uri="{FF2B5EF4-FFF2-40B4-BE49-F238E27FC236}">
                <a16:creationId xmlns:a16="http://schemas.microsoft.com/office/drawing/2014/main" id="{813A1F9A-C430-834D-BDD8-B2C26D74FC63}"/>
              </a:ext>
            </a:extLst>
          </p:cNvPr>
          <p:cNvSpPr/>
          <p:nvPr/>
        </p:nvSpPr>
        <p:spPr>
          <a:xfrm>
            <a:off x="2351652" y="5314412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26556C5A-1C5C-7A44-A9EF-2B418833B958}"/>
              </a:ext>
            </a:extLst>
          </p:cNvPr>
          <p:cNvSpPr/>
          <p:nvPr/>
        </p:nvSpPr>
        <p:spPr>
          <a:xfrm>
            <a:off x="8121827" y="4484640"/>
            <a:ext cx="11544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Stashes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1" name="Slide Number Placeholder 5">
            <a:extLst>
              <a:ext uri="{FF2B5EF4-FFF2-40B4-BE49-F238E27FC236}">
                <a16:creationId xmlns:a16="http://schemas.microsoft.com/office/drawing/2014/main" id="{78241940-8879-AE44-8669-3CFA49CB3D04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5BB29BD-56AF-464E-95C6-328C82B7BA6B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62850BCF-1F44-6547-970F-3FEA4A324A5B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itle 4">
            <a:extLst>
              <a:ext uri="{FF2B5EF4-FFF2-40B4-BE49-F238E27FC236}">
                <a16:creationId xmlns:a16="http://schemas.microsoft.com/office/drawing/2014/main" id="{20621577-C3EB-7B4F-88E1-D2D9FED6CC49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39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Our Approach: Accessing keyword lists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4E7471E-1DA6-A242-BB02-3D83C8C1C3A7}"/>
              </a:ext>
            </a:extLst>
          </p:cNvPr>
          <p:cNvSpPr/>
          <p:nvPr/>
        </p:nvSpPr>
        <p:spPr>
          <a:xfrm>
            <a:off x="308590" y="2362791"/>
            <a:ext cx="763818" cy="628722"/>
          </a:xfrm>
          <a:prstGeom prst="rect">
            <a:avLst/>
          </a:prstGeom>
          <a:solidFill>
            <a:srgbClr val="7030A0">
              <a:alpha val="6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99" name="Right Arrow 98">
            <a:extLst>
              <a:ext uri="{FF2B5EF4-FFF2-40B4-BE49-F238E27FC236}">
                <a16:creationId xmlns:a16="http://schemas.microsoft.com/office/drawing/2014/main" id="{9DE46302-5336-2B48-91C5-16BC9D4BBDDB}"/>
              </a:ext>
            </a:extLst>
          </p:cNvPr>
          <p:cNvSpPr/>
          <p:nvPr/>
        </p:nvSpPr>
        <p:spPr>
          <a:xfrm>
            <a:off x="-255073" y="3070558"/>
            <a:ext cx="1669462" cy="45719"/>
          </a:xfrm>
          <a:prstGeom prst="rightArrow">
            <a:avLst>
              <a:gd name="adj1" fmla="val 50000"/>
              <a:gd name="adj2" fmla="val 128816"/>
            </a:avLst>
          </a:prstGeom>
          <a:solidFill>
            <a:srgbClr val="00B0F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latin typeface="Georgia" panose="02040502050405020303" pitchFamily="18" charset="0"/>
                <a:ea typeface="ＭＳ Ｐゴシック" charset="0"/>
              </a:rPr>
              <a:t>                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89E0D31-CCE7-5C45-83CE-AF68D76FFF5E}"/>
              </a:ext>
            </a:extLst>
          </p:cNvPr>
          <p:cNvSpPr/>
          <p:nvPr/>
        </p:nvSpPr>
        <p:spPr>
          <a:xfrm>
            <a:off x="560973" y="2467351"/>
            <a:ext cx="412167" cy="470516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2200" kern="0" dirty="0">
                <a:solidFill>
                  <a:prstClr val="black"/>
                </a:solidFill>
                <a:ea typeface="ＭＳ Ｐゴシック" charset="0"/>
              </a:rPr>
              <a:t>k</a:t>
            </a:r>
            <a:r>
              <a:rPr lang="en-US" sz="1400" kern="0" dirty="0">
                <a:solidFill>
                  <a:prstClr val="black"/>
                </a:solidFill>
                <a:ea typeface="ＭＳ Ｐゴシック" charset="0"/>
              </a:rPr>
              <a:t>3</a:t>
            </a:r>
            <a:endParaRPr lang="en-US" sz="2200" kern="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1" name="Picture 2" descr="http://images.all-free-download.com/images/graphiclarge/lock_100016.jpg">
            <a:extLst>
              <a:ext uri="{FF2B5EF4-FFF2-40B4-BE49-F238E27FC236}">
                <a16:creationId xmlns:a16="http://schemas.microsoft.com/office/drawing/2014/main" id="{514EDFF3-28F8-E740-B289-EC88509A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90" y="2406206"/>
            <a:ext cx="211804" cy="2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3138088-97D2-5F48-AAF7-0307B6C2163F}"/>
              </a:ext>
            </a:extLst>
          </p:cNvPr>
          <p:cNvCxnSpPr>
            <a:cxnSpLocks/>
          </p:cNvCxnSpPr>
          <p:nvPr/>
        </p:nvCxnSpPr>
        <p:spPr>
          <a:xfrm flipV="1">
            <a:off x="2644299" y="5796089"/>
            <a:ext cx="0" cy="668150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E289020-0B40-1B43-8151-FCE7D7A64CDE}"/>
              </a:ext>
            </a:extLst>
          </p:cNvPr>
          <p:cNvCxnSpPr>
            <a:cxnSpLocks/>
          </p:cNvCxnSpPr>
          <p:nvPr/>
        </p:nvCxnSpPr>
        <p:spPr>
          <a:xfrm flipV="1">
            <a:off x="4980650" y="5790349"/>
            <a:ext cx="0" cy="668150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5290036-1389-394D-B921-AE6AF8B5996B}"/>
              </a:ext>
            </a:extLst>
          </p:cNvPr>
          <p:cNvCxnSpPr>
            <a:cxnSpLocks/>
          </p:cNvCxnSpPr>
          <p:nvPr/>
        </p:nvCxnSpPr>
        <p:spPr>
          <a:xfrm flipH="1">
            <a:off x="9812623" y="2680392"/>
            <a:ext cx="730752" cy="511323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8B610CB-058D-B54F-80F4-C1DB255C0FBA}"/>
              </a:ext>
            </a:extLst>
          </p:cNvPr>
          <p:cNvSpPr/>
          <p:nvPr/>
        </p:nvSpPr>
        <p:spPr>
          <a:xfrm>
            <a:off x="2243429" y="4672633"/>
            <a:ext cx="739356" cy="1139123"/>
          </a:xfrm>
          <a:prstGeom prst="ellipse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CE340DD-E9E6-DB4A-8CDC-23DF3E699E5E}"/>
              </a:ext>
            </a:extLst>
          </p:cNvPr>
          <p:cNvSpPr/>
          <p:nvPr/>
        </p:nvSpPr>
        <p:spPr>
          <a:xfrm>
            <a:off x="4663466" y="4700026"/>
            <a:ext cx="614756" cy="1139123"/>
          </a:xfrm>
          <a:prstGeom prst="ellipse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D8CBF3-B112-5442-9661-9E951613AE83}"/>
              </a:ext>
            </a:extLst>
          </p:cNvPr>
          <p:cNvGrpSpPr/>
          <p:nvPr/>
        </p:nvGrpSpPr>
        <p:grpSpPr>
          <a:xfrm>
            <a:off x="779363" y="817861"/>
            <a:ext cx="10735128" cy="830997"/>
            <a:chOff x="779363" y="817861"/>
            <a:chExt cx="10735128" cy="830997"/>
          </a:xfrm>
        </p:grpSpPr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D1B28F59-1AF5-1344-AD68-24D777D99969}"/>
                </a:ext>
              </a:extLst>
            </p:cNvPr>
            <p:cNvSpPr/>
            <p:nvPr/>
          </p:nvSpPr>
          <p:spPr>
            <a:xfrm>
              <a:off x="779363" y="870196"/>
              <a:ext cx="1073512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2100" b="1" dirty="0">
                  <a:solidFill>
                    <a:prstClr val="black"/>
                  </a:solidFill>
                  <a:ea typeface="ＭＳ Ｐゴシック" charset="0"/>
                </a:rPr>
                <a:t>**Novel analysis for OTA**</a:t>
              </a:r>
              <a:r>
                <a:rPr lang="en-US" sz="2100" b="1" dirty="0">
                  <a:solidFill>
                    <a:prstClr val="black"/>
                  </a:solidFill>
                  <a:ea typeface="ＭＳ Ｐゴシック" charset="0"/>
                  <a:sym typeface="Wingdings" pitchFamily="2" charset="2"/>
                </a:rPr>
                <a:t> </a:t>
              </a:r>
              <a:r>
                <a:rPr lang="en-US" sz="2100" dirty="0">
                  <a:solidFill>
                    <a:prstClr val="black"/>
                  </a:solidFill>
                  <a:ea typeface="ＭＳ Ｐゴシック" charset="0"/>
                </a:rPr>
                <a:t>The probability that more than </a:t>
              </a:r>
              <a:r>
                <a:rPr lang="en-US" sz="2100" b="1" dirty="0">
                  <a:solidFill>
                    <a:srgbClr val="FF0000"/>
                  </a:solidFill>
                  <a:ea typeface="ＭＳ Ｐゴシック" charset="0"/>
                </a:rPr>
                <a:t>O(log</a:t>
              </a:r>
              <a:r>
                <a:rPr lang="en-US" sz="2100" b="1" baseline="30000" dirty="0">
                  <a:solidFill>
                    <a:srgbClr val="FF0000"/>
                  </a:solidFill>
                  <a:ea typeface="ＭＳ Ｐゴシック" charset="0"/>
                </a:rPr>
                <a:t>2</a:t>
              </a:r>
              <a:r>
                <a:rPr lang="en-US" sz="2100" b="1" dirty="0">
                  <a:solidFill>
                    <a:srgbClr val="FF0000"/>
                  </a:solidFill>
                  <a:ea typeface="ＭＳ Ｐゴシック" charset="0"/>
                </a:rPr>
                <a:t>N) </a:t>
              </a:r>
              <a:r>
                <a:rPr lang="en-US" sz="2100" dirty="0">
                  <a:ea typeface="ＭＳ Ｐゴシック" charset="0"/>
                </a:rPr>
                <a:t>lists</a:t>
              </a:r>
              <a:r>
                <a:rPr lang="en-US" sz="2100" b="1" dirty="0">
                  <a:solidFill>
                    <a:srgbClr val="FF0000"/>
                  </a:solidFill>
                  <a:ea typeface="ＭＳ Ｐゴシック" charset="0"/>
                </a:rPr>
                <a:t> </a:t>
              </a:r>
              <a:br>
                <a:rPr lang="en-US" sz="2100" b="1" dirty="0">
                  <a:solidFill>
                    <a:srgbClr val="FF0000"/>
                  </a:solidFill>
                  <a:ea typeface="ＭＳ Ｐゴシック" charset="0"/>
                </a:rPr>
              </a:br>
              <a:r>
                <a:rPr lang="en-US" sz="2100" dirty="0">
                  <a:solidFill>
                    <a:prstClr val="black"/>
                  </a:solidFill>
                  <a:ea typeface="ＭＳ Ｐゴシック" charset="0"/>
                </a:rPr>
                <a:t>of size</a:t>
              </a:r>
              <a:r>
                <a:rPr lang="en-US" sz="2100" b="1" dirty="0">
                  <a:solidFill>
                    <a:prstClr val="black"/>
                  </a:solidFill>
                  <a:ea typeface="ＭＳ Ｐゴシック" charset="0"/>
                </a:rPr>
                <a:t> </a:t>
              </a:r>
              <a:r>
                <a:rPr lang="en-US" sz="2100" b="1" dirty="0">
                  <a:solidFill>
                    <a:srgbClr val="FF0000"/>
                  </a:solidFill>
                  <a:ea typeface="ＭＳ Ｐゴシック" charset="0"/>
                </a:rPr>
                <a:t>s </a:t>
              </a:r>
              <a:r>
                <a:rPr lang="en-US" sz="2100" dirty="0">
                  <a:solidFill>
                    <a:prstClr val="black"/>
                  </a:solidFill>
                  <a:ea typeface="ＭＳ Ｐゴシック" charset="0"/>
                </a:rPr>
                <a:t>overflow </a:t>
              </a:r>
              <a:r>
                <a:rPr lang="en-US" sz="2100" b="1" dirty="0">
                  <a:solidFill>
                    <a:srgbClr val="FF0000"/>
                  </a:solidFill>
                  <a:ea typeface="ＭＳ Ｐゴシック" charset="0"/>
                </a:rPr>
                <a:t>is negligible! </a:t>
              </a:r>
              <a:r>
                <a:rPr lang="en-US" sz="2100" dirty="0">
                  <a:ea typeface="ＭＳ Ｐゴシック" charset="0"/>
                </a:rPr>
                <a:t>– see Lemma 5 in our paper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BAC39CA-87C1-7340-824E-070D38D93408}"/>
                </a:ext>
              </a:extLst>
            </p:cNvPr>
            <p:cNvSpPr/>
            <p:nvPr/>
          </p:nvSpPr>
          <p:spPr>
            <a:xfrm>
              <a:off x="973140" y="817861"/>
              <a:ext cx="9570235" cy="830997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defTabSz="457200"/>
              <a:endParaRPr lang="en-US" sz="1200" dirty="0">
                <a:solidFill>
                  <a:srgbClr val="0070C0"/>
                </a:solidFill>
                <a:ea typeface="ＭＳ Ｐゴシック" charset="0"/>
              </a:endParaRPr>
            </a:p>
            <a:p>
              <a:pPr algn="ctr" defTabSz="457200"/>
              <a:endParaRPr lang="en-US" sz="1200" dirty="0">
                <a:solidFill>
                  <a:srgbClr val="0070C0"/>
                </a:solidFill>
                <a:ea typeface="ＭＳ Ｐゴシック" charset="0"/>
              </a:endParaRPr>
            </a:p>
            <a:p>
              <a:pPr algn="ctr" defTabSz="457200"/>
              <a:endParaRPr lang="en-US" sz="1200" dirty="0">
                <a:solidFill>
                  <a:srgbClr val="0070C0"/>
                </a:solidFill>
                <a:ea typeface="ＭＳ Ｐゴシック" charset="0"/>
              </a:endParaRPr>
            </a:p>
            <a:p>
              <a:pPr algn="ctr" defTabSz="457200"/>
              <a:endParaRPr lang="en-US" sz="1200" dirty="0">
                <a:solidFill>
                  <a:srgbClr val="0070C0"/>
                </a:solidFill>
                <a:ea typeface="ＭＳ Ｐゴシック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B7C3889-6FB9-EA48-BE38-ECDB2EB81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2851" y="933670"/>
              <a:ext cx="562313" cy="56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6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0.00222 -0.00417 0.00508 -0.00672 0.00769 -0.01065 C 0.00951 -0.01389 0.01055 -0.01875 0.01276 -0.0213 C 0.02253 -0.03403 0.03399 -0.0382 0.04493 -0.04584 C 0.07357 -0.06644 0.10586 -0.06968 0.13633 -0.07639 C 0.14141 -0.07755 0.14662 -0.07871 0.15157 -0.08102 C 0.15469 -0.08264 0.15691 -0.08681 0.16003 -0.08866 C 0.16433 -0.09144 0.1711 -0.09398 0.17526 -0.09491 C 0.19467 -0.09954 0.21407 -0.10255 0.23373 -0.10394 C 0.25443 -0.10278 0.27513 -0.09815 0.29558 -0.08866 C 0.30157 -0.08148 0.29857 -0.08357 0.30404 -0.08102 C 0.30664 -0.07801 0.30964 -0.07616 0.3125 -0.07338 C 0.31797 -0.06852 0.32266 -0.06297 0.32865 -0.05972 C 0.3362 -0.05047 0.34388 -0.04375 0.35313 -0.03982 C 0.36706 -0.02778 0.38386 -0.01806 0.39883 -0.01065 C 0.40521 -0.00301 0.41498 -0.00185 0.42253 0.00162 C 0.43099 0.00532 0.43972 0.01273 0.44805 0.01828 C 0.45196 0.0206 0.45821 0.02546 0.46237 0.02916 C 0.46329 0.02986 0.46394 0.03125 0.46498 0.03217 C 0.46511 0.0324 0.47292 0.03518 0.47006 0.03518 " pathEditMode="relative" rAng="0" ptsTypes="AAAAAAAAAAAAAAAAAAAA">
                                      <p:cBhvr>
                                        <p:cTn id="34" dur="3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-34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51967 0.0041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7" y="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3 C 0.00743 0.00047 0.01446 0.01158 0.02253 0.01621 C 0.03464 0.02338 0.04779 0.02894 0.06068 0.03218 C 0.06849 0.03727 0.08021 0.03588 0.08841 0.03843 C 0.09779 0.04121 0.10729 0.04306 0.11693 0.04491 C 0.14414 0.05695 0.17396 0.06204 0.20196 0.06389 C 0.21966 0.06482 0.2556 0.06713 0.2556 0.0676 C 0.28985 0.06135 0.30417 0.05996 0.34766 0.05903 C 0.36394 0.0551 0.38047 0.05186 0.39701 0.04815 C 0.41237 0.03797 0.43086 0.04306 0.44727 0.0419 C 0.45977 0.03542 0.45026 0.03936 0.46979 0.03704 C 0.47696 0.03588 0.49167 0.0338 0.49167 0.03403 C 0.49792 0.03195 0.50417 0.03056 0.51055 0.02894 C 0.51849 0.01875 0.50729 0.03218 0.51667 0.02431 C 0.51862 0.02223 0.51979 0.01829 0.52201 0.01621 C 0.52552 0.01227 0.52982 0.00857 0.53412 0.00672 C 0.53672 0.00325 0.53998 0.00139 0.54271 -0.00138 C 0.54714 -0.00625 0.55052 -0.01296 0.55573 -0.0155 C 0.55951 -0.02685 0.55756 -0.02268 0.56107 -0.02847 C 0.56198 -0.03773 0.5642 -0.04189 0.56771 -0.04745 C 0.56862 -0.0493 0.56927 -0.05092 0.57045 -0.05231 C 0.57084 -0.05347 0.5724 -0.05532 0.5724 -0.05509 " pathEditMode="relative" rAng="0" ptsTypes="AAAAAAAAAAAAAAAAAAAAAA">
                                      <p:cBhvr>
                                        <p:cTn id="38" dur="3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20" grpId="0"/>
      <p:bldP spid="321" grpId="0"/>
      <p:bldP spid="322" grpId="0"/>
      <p:bldP spid="323" grpId="0"/>
      <p:bldP spid="324" grpId="0"/>
      <p:bldP spid="325" grpId="0"/>
      <p:bldP spid="326" grpId="0"/>
      <p:bldP spid="339" grpId="0" animBg="1"/>
      <p:bldP spid="340" grpId="0" animBg="1"/>
      <p:bldP spid="341" grpId="0" animBg="1"/>
      <p:bldP spid="342" grpId="0" animBg="1"/>
      <p:bldP spid="343" grpId="0"/>
      <p:bldP spid="94" grpId="0"/>
      <p:bldP spid="97" grpId="0" animBg="1"/>
      <p:bldP spid="99" grpId="0" animBg="1"/>
      <p:bldP spid="100" grpId="0" animBg="1"/>
      <p:bldP spid="11" grpId="0" animBg="1"/>
      <p:bldP spid="1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9D93AC-A784-5841-829D-F84573233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404" y="4423467"/>
            <a:ext cx="3535796" cy="2833941"/>
          </a:xfrm>
          <a:prstGeom prst="rect">
            <a:avLst/>
          </a:prstGeom>
        </p:spPr>
      </p:pic>
      <p:sp>
        <p:nvSpPr>
          <p:cNvPr id="26" name="Title 4">
            <a:extLst>
              <a:ext uri="{FF2B5EF4-FFF2-40B4-BE49-F238E27FC236}">
                <a16:creationId xmlns:a16="http://schemas.microsoft.com/office/drawing/2014/main" id="{9DDD1BD0-8B92-C14C-87F8-42B50CB4CA5B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Our Approach: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New locality-aware ORAM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366C876-3877-5C4D-B220-C83D81663BB7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8A8867E-505D-1844-B20B-FC467E970FE5}"/>
              </a:ext>
            </a:extLst>
          </p:cNvPr>
          <p:cNvSpPr txBox="1">
            <a:spLocks/>
          </p:cNvSpPr>
          <p:nvPr/>
        </p:nvSpPr>
        <p:spPr>
          <a:xfrm>
            <a:off x="500855" y="875008"/>
            <a:ext cx="9681370" cy="4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3pPr>
            <a:lvl4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4pPr>
            <a:lvl5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DC130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Ο(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n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1/3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log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charset="0"/>
              </a:rPr>
              <a:t>Bandwidth and O(1) Locality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9B9C06-4CB7-574B-9250-4E7DB8700034}"/>
              </a:ext>
            </a:extLst>
          </p:cNvPr>
          <p:cNvSpPr txBox="1"/>
          <p:nvPr/>
        </p:nvSpPr>
        <p:spPr>
          <a:xfrm>
            <a:off x="495300" y="1317430"/>
            <a:ext cx="10565990" cy="2281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We need an ORAM with the following properties:</a:t>
            </a:r>
          </a:p>
          <a:p>
            <a:pPr marL="806450" indent="-45720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O(1) locality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, e</a:t>
            </a:r>
            <a:r>
              <a:rPr lang="en-US" sz="2000" dirty="0"/>
              <a:t>xisting ORAMs with </a:t>
            </a:r>
            <a:r>
              <a:rPr lang="en-US" sz="2000" dirty="0" err="1"/>
              <a:t>polylogn</a:t>
            </a:r>
            <a:r>
              <a:rPr lang="en-US" sz="2000" dirty="0"/>
              <a:t> bandwidth have </a:t>
            </a:r>
            <a:r>
              <a:rPr lang="en-US" sz="2000" dirty="0" err="1"/>
              <a:t>logn</a:t>
            </a:r>
            <a:r>
              <a:rPr lang="en-US" sz="2000" dirty="0"/>
              <a:t> locality </a:t>
            </a:r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ea typeface="宋体" pitchFamily="2" charset="-122"/>
            </a:endParaRPr>
          </a:p>
          <a:p>
            <a:pPr marL="806450" indent="-45720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 </a:t>
            </a: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Zero failure probability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, since it will be applied on only log</a:t>
            </a:r>
            <a:r>
              <a:rPr lang="en-US" sz="2000" baseline="30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2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n elements 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  <a:ea typeface="宋体" pitchFamily="2" charset="-122"/>
            </a:endParaRPr>
          </a:p>
          <a:p>
            <a:pPr marL="806450" indent="-45720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 </a:t>
            </a: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o(√n) bandwidth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, in order to achieve </a:t>
            </a: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sublogarithmic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 read efficiency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  <a:sym typeface="Wingdings" pitchFamily="2" charset="2"/>
              </a:rPr>
              <a:t>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o(√ log</a:t>
            </a:r>
            <a:r>
              <a:rPr lang="en-US" sz="2000" baseline="30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2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n) = o(</a:t>
            </a: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logn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)</a:t>
            </a:r>
            <a:b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</a:b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 </a:t>
            </a:r>
            <a:endParaRPr lang="en-US" sz="16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079E1A-D5A9-DA40-A55E-5DD29AF807F6}"/>
              </a:ext>
            </a:extLst>
          </p:cNvPr>
          <p:cNvSpPr/>
          <p:nvPr/>
        </p:nvSpPr>
        <p:spPr>
          <a:xfrm>
            <a:off x="3154704" y="3483424"/>
            <a:ext cx="4773163" cy="2518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D0CBC2-BEE7-6B47-8302-30DC436DAD90}"/>
              </a:ext>
            </a:extLst>
          </p:cNvPr>
          <p:cNvSpPr/>
          <p:nvPr/>
        </p:nvSpPr>
        <p:spPr>
          <a:xfrm>
            <a:off x="2692305" y="3372709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l-GR" sz="24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Α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9FC241-3F60-3440-83AA-0A23397485C9}"/>
              </a:ext>
            </a:extLst>
          </p:cNvPr>
          <p:cNvSpPr/>
          <p:nvPr/>
        </p:nvSpPr>
        <p:spPr>
          <a:xfrm>
            <a:off x="3154703" y="4292746"/>
            <a:ext cx="2211955" cy="2518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DD6745-566D-C748-8381-B61E188B20AF}"/>
              </a:ext>
            </a:extLst>
          </p:cNvPr>
          <p:cNvSpPr/>
          <p:nvPr/>
        </p:nvSpPr>
        <p:spPr>
          <a:xfrm>
            <a:off x="2692305" y="4182031"/>
            <a:ext cx="170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l-GR" sz="24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Β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9A1975-9622-1F4F-90A5-F23DB16A3074}"/>
              </a:ext>
            </a:extLst>
          </p:cNvPr>
          <p:cNvSpPr/>
          <p:nvPr/>
        </p:nvSpPr>
        <p:spPr>
          <a:xfrm>
            <a:off x="3153831" y="5097196"/>
            <a:ext cx="1040897" cy="2518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8D5D12-6838-044C-B381-60C56EE27FF3}"/>
              </a:ext>
            </a:extLst>
          </p:cNvPr>
          <p:cNvSpPr/>
          <p:nvPr/>
        </p:nvSpPr>
        <p:spPr>
          <a:xfrm>
            <a:off x="2691433" y="4986481"/>
            <a:ext cx="170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C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0DDF01-41FE-EA4D-B56D-83ED6562ADFF}"/>
              </a:ext>
            </a:extLst>
          </p:cNvPr>
          <p:cNvSpPr/>
          <p:nvPr/>
        </p:nvSpPr>
        <p:spPr>
          <a:xfrm>
            <a:off x="5366658" y="3713938"/>
            <a:ext cx="937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n + n</a:t>
            </a:r>
            <a:r>
              <a:rPr lang="en-US" sz="2000" baseline="30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2/3</a:t>
            </a:r>
            <a:endParaRPr lang="en-US" sz="2000" baseline="300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DB2096-A493-6B4C-9A09-6D55CF0F02CC}"/>
              </a:ext>
            </a:extLst>
          </p:cNvPr>
          <p:cNvSpPr/>
          <p:nvPr/>
        </p:nvSpPr>
        <p:spPr>
          <a:xfrm>
            <a:off x="3625119" y="4510837"/>
            <a:ext cx="1631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n</a:t>
            </a:r>
            <a:r>
              <a:rPr lang="en-US" sz="2000" baseline="30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2/3</a:t>
            </a:r>
            <a:r>
              <a:rPr lang="en-US" sz="2000" baseline="30000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+ n</a:t>
            </a:r>
            <a:r>
              <a:rPr lang="en-US" sz="2000" baseline="30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1/3</a:t>
            </a:r>
            <a:endParaRPr lang="en-US" sz="2000" baseline="300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9E824-0EEB-ED45-83A7-1513D3D30F3E}"/>
              </a:ext>
            </a:extLst>
          </p:cNvPr>
          <p:cNvSpPr/>
          <p:nvPr/>
        </p:nvSpPr>
        <p:spPr>
          <a:xfrm>
            <a:off x="3378963" y="5349017"/>
            <a:ext cx="1631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n</a:t>
            </a:r>
            <a:r>
              <a:rPr lang="en-US" sz="2000" baseline="30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1/3</a:t>
            </a:r>
            <a:endParaRPr lang="en-US" sz="2000" baseline="300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632FB7-D032-DC46-8769-86EDE7DEA849}"/>
              </a:ext>
            </a:extLst>
          </p:cNvPr>
          <p:cNvSpPr/>
          <p:nvPr/>
        </p:nvSpPr>
        <p:spPr>
          <a:xfrm>
            <a:off x="8438347" y="3375708"/>
            <a:ext cx="1743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π</a:t>
            </a:r>
            <a:r>
              <a:rPr lang="el-GR" sz="2000" baseline="-25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α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: [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n</a:t>
            </a:r>
            <a:r>
              <a:rPr lang="el-GR" sz="2000" baseline="-25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α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] 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  <a:sym typeface="Wingdings"/>
              </a:rPr>
              <a:t> 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[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n</a:t>
            </a:r>
            <a:r>
              <a:rPr lang="el-GR" sz="2000" baseline="-25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α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]</a:t>
            </a:r>
            <a:endParaRPr lang="en-US" sz="2000" baseline="300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3BE987-CC4B-C14D-BD5A-2F765F65DF21}"/>
              </a:ext>
            </a:extLst>
          </p:cNvPr>
          <p:cNvSpPr/>
          <p:nvPr/>
        </p:nvSpPr>
        <p:spPr>
          <a:xfrm>
            <a:off x="5633460" y="4185585"/>
            <a:ext cx="1689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π</a:t>
            </a:r>
            <a:r>
              <a:rPr lang="en-US" sz="2000" baseline="-25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b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: [</a:t>
            </a: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n</a:t>
            </a:r>
            <a:r>
              <a:rPr lang="en-US" sz="2000" baseline="-25000" dirty="0" err="1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b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] 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  <a:sym typeface="Wingdings"/>
              </a:rPr>
              <a:t> 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[</a:t>
            </a: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n</a:t>
            </a:r>
            <a:r>
              <a:rPr lang="en-US" sz="2000" baseline="-25000" dirty="0" err="1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b</a:t>
            </a:r>
            <a:r>
              <a:rPr lang="el-GR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]</a:t>
            </a:r>
            <a:endParaRPr lang="en-US" sz="2000" baseline="300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ED50D4-3F11-314A-83FB-ADBE19E46C4E}"/>
              </a:ext>
            </a:extLst>
          </p:cNvPr>
          <p:cNvSpPr/>
          <p:nvPr/>
        </p:nvSpPr>
        <p:spPr>
          <a:xfrm>
            <a:off x="4363980" y="4294391"/>
            <a:ext cx="148229" cy="25182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D30E98-A6B3-8E4F-AF90-4E7F07C372F8}"/>
              </a:ext>
            </a:extLst>
          </p:cNvPr>
          <p:cNvSpPr/>
          <p:nvPr/>
        </p:nvSpPr>
        <p:spPr>
          <a:xfrm>
            <a:off x="6404943" y="3483424"/>
            <a:ext cx="148229" cy="25182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7772C0-6BD6-6C43-B6FE-EDECF8164022}"/>
              </a:ext>
            </a:extLst>
          </p:cNvPr>
          <p:cNvSpPr/>
          <p:nvPr/>
        </p:nvSpPr>
        <p:spPr>
          <a:xfrm>
            <a:off x="3148462" y="5097196"/>
            <a:ext cx="1040897" cy="25182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5CC2A9-0352-B94E-8111-E4D39272AF1B}"/>
              </a:ext>
            </a:extLst>
          </p:cNvPr>
          <p:cNvSpPr/>
          <p:nvPr/>
        </p:nvSpPr>
        <p:spPr>
          <a:xfrm>
            <a:off x="3384270" y="4979844"/>
            <a:ext cx="3224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ea typeface="宋体" pitchFamily="2" charset="-122"/>
              </a:rPr>
              <a:t>*</a:t>
            </a:r>
            <a:endParaRPr lang="en-US" sz="3200" b="1" dirty="0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EE9E9D-A223-9D42-8576-AE4E2E3EF185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06AFFE0-DA8B-984C-8AEC-2FEA232646EE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B53C9-08CF-074E-958D-05B48203B859}"/>
              </a:ext>
            </a:extLst>
          </p:cNvPr>
          <p:cNvSpPr/>
          <p:nvPr/>
        </p:nvSpPr>
        <p:spPr>
          <a:xfrm>
            <a:off x="10003931" y="4014667"/>
            <a:ext cx="2194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Square Root ORAM</a:t>
            </a:r>
            <a:endParaRPr lang="en-US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23A8BA-11E4-A440-B56D-EE9897C90693}"/>
              </a:ext>
            </a:extLst>
          </p:cNvPr>
          <p:cNvSpPr/>
          <p:nvPr/>
        </p:nvSpPr>
        <p:spPr>
          <a:xfrm>
            <a:off x="7313956" y="4573145"/>
            <a:ext cx="2154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Hierarchical ORAM</a:t>
            </a:r>
            <a:endParaRPr lang="en-US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9171C0-91A6-2A46-BC25-8C656E9364A1}"/>
              </a:ext>
            </a:extLst>
          </p:cNvPr>
          <p:cNvSpPr/>
          <p:nvPr/>
        </p:nvSpPr>
        <p:spPr>
          <a:xfrm>
            <a:off x="5599979" y="5731424"/>
            <a:ext cx="3454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De-amortization techniques </a:t>
            </a:r>
          </a:p>
          <a:p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from Goodrich et al. </a:t>
            </a: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ea typeface="宋体" pitchFamily="2" charset="-122"/>
              </a:rPr>
              <a:t>[GMO+11]</a:t>
            </a:r>
            <a:endParaRPr lang="en-US" sz="2000" b="1" dirty="0"/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808BE441-3494-994A-8851-ED1B5BBD0A7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150763" y="4694708"/>
            <a:ext cx="995244" cy="511632"/>
          </a:xfrm>
          <a:prstGeom prst="curved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418B69F6-D896-254B-8BB2-AFF23981A295}"/>
              </a:ext>
            </a:extLst>
          </p:cNvPr>
          <p:cNvCxnSpPr>
            <a:cxnSpLocks/>
          </p:cNvCxnSpPr>
          <p:nvPr/>
        </p:nvCxnSpPr>
        <p:spPr>
          <a:xfrm rot="10800000">
            <a:off x="9438622" y="4891181"/>
            <a:ext cx="774881" cy="526721"/>
          </a:xfrm>
          <a:prstGeom prst="curved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FBCF13F8-4014-5845-A01E-11D8702B0F8A}"/>
              </a:ext>
            </a:extLst>
          </p:cNvPr>
          <p:cNvCxnSpPr>
            <a:cxnSpLocks/>
          </p:cNvCxnSpPr>
          <p:nvPr/>
        </p:nvCxnSpPr>
        <p:spPr>
          <a:xfrm rot="10800000" flipV="1">
            <a:off x="9027998" y="5592639"/>
            <a:ext cx="1038754" cy="596942"/>
          </a:xfrm>
          <a:prstGeom prst="curved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/>
      <p:bldP spid="3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61A283-FB52-394A-AAFC-0B21A3EF15E4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363353F-8DB3-C947-BD06-9E48C05B302E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681277E4-7E1F-4E4F-AA78-4B412086E67A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ea typeface="宋体" pitchFamily="2" charset="-122"/>
                <a:cs typeface="Arial" panose="020B0604020202020204" pitchFamily="34" charset="0"/>
              </a:rPr>
              <a:t>What is Searchable Encryption (SE)?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ADE8CC36-1784-9847-92FA-1CDD8BF62078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B406231-58C5-934D-A7F8-CA5B61ED6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147" y="1501580"/>
            <a:ext cx="476954" cy="7625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A3BF4C-9232-5747-9D96-221F73C41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624" y="1355620"/>
            <a:ext cx="1533718" cy="134355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7ACECF1-F518-8F43-9242-E01D4C069237}"/>
              </a:ext>
            </a:extLst>
          </p:cNvPr>
          <p:cNvSpPr txBox="1"/>
          <p:nvPr/>
        </p:nvSpPr>
        <p:spPr>
          <a:xfrm>
            <a:off x="2016830" y="1125808"/>
            <a:ext cx="210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Client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890CF2-6907-8242-8D7F-B73F87D873FD}"/>
              </a:ext>
            </a:extLst>
          </p:cNvPr>
          <p:cNvSpPr txBox="1"/>
          <p:nvPr/>
        </p:nvSpPr>
        <p:spPr>
          <a:xfrm>
            <a:off x="8316665" y="756997"/>
            <a:ext cx="210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Untrusted</a:t>
            </a:r>
          </a:p>
          <a:p>
            <a:pPr algn="ctr" defTabSz="457200"/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Cloud</a:t>
            </a:r>
          </a:p>
        </p:txBody>
      </p:sp>
      <p:pic>
        <p:nvPicPr>
          <p:cNvPr id="39" name="Picture 2" descr="http://fixyoursoftware.com/wp-content/uploads/2015/01/zz.png">
            <a:extLst>
              <a:ext uri="{FF2B5EF4-FFF2-40B4-BE49-F238E27FC236}">
                <a16:creationId xmlns:a16="http://schemas.microsoft.com/office/drawing/2014/main" id="{DF4AB7D2-913D-084A-8413-586F9814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821" y="3208615"/>
            <a:ext cx="437663" cy="4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fixyoursoftware.com/wp-content/uploads/2015/01/zz.png">
            <a:extLst>
              <a:ext uri="{FF2B5EF4-FFF2-40B4-BE49-F238E27FC236}">
                <a16:creationId xmlns:a16="http://schemas.microsoft.com/office/drawing/2014/main" id="{1F4F7563-53F4-FE42-B98A-F3E833F0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484" y="3208615"/>
            <a:ext cx="437663" cy="4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fixyoursoftware.com/wp-content/uploads/2015/01/zz.png">
            <a:extLst>
              <a:ext uri="{FF2B5EF4-FFF2-40B4-BE49-F238E27FC236}">
                <a16:creationId xmlns:a16="http://schemas.microsoft.com/office/drawing/2014/main" id="{E121AB4F-ECCE-014F-83FC-20ACF21E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147" y="3208615"/>
            <a:ext cx="437663" cy="4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fixyoursoftware.com/wp-content/uploads/2015/01/zz.png">
            <a:extLst>
              <a:ext uri="{FF2B5EF4-FFF2-40B4-BE49-F238E27FC236}">
                <a16:creationId xmlns:a16="http://schemas.microsoft.com/office/drawing/2014/main" id="{7DCAB5CF-CA1E-E344-B175-B6769807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810" y="3208615"/>
            <a:ext cx="437663" cy="4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fixyoursoftware.com/wp-content/uploads/2015/01/zz.png">
            <a:extLst>
              <a:ext uri="{FF2B5EF4-FFF2-40B4-BE49-F238E27FC236}">
                <a16:creationId xmlns:a16="http://schemas.microsoft.com/office/drawing/2014/main" id="{35E408DB-4EDB-7A42-8D5A-53C12A24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473" y="3208615"/>
            <a:ext cx="437663" cy="4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fixyoursoftware.com/wp-content/uploads/2015/01/zz.png">
            <a:extLst>
              <a:ext uri="{FF2B5EF4-FFF2-40B4-BE49-F238E27FC236}">
                <a16:creationId xmlns:a16="http://schemas.microsoft.com/office/drawing/2014/main" id="{F838DF70-98DE-744D-B575-B362540E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136" y="3208615"/>
            <a:ext cx="437663" cy="4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F0A17D7-8D65-5E47-9AE9-74CFE75B5307}"/>
              </a:ext>
            </a:extLst>
          </p:cNvPr>
          <p:cNvSpPr/>
          <p:nvPr/>
        </p:nvSpPr>
        <p:spPr>
          <a:xfrm>
            <a:off x="1134882" y="2913234"/>
            <a:ext cx="2884189" cy="800335"/>
          </a:xfrm>
          <a:prstGeom prst="rect">
            <a:avLst/>
          </a:prstGeom>
          <a:solidFill>
            <a:srgbClr val="0070C0">
              <a:alpha val="48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4102B0EA-A6BE-264B-90F3-24DEDD978631}"/>
              </a:ext>
            </a:extLst>
          </p:cNvPr>
          <p:cNvSpPr/>
          <p:nvPr/>
        </p:nvSpPr>
        <p:spPr>
          <a:xfrm>
            <a:off x="4204010" y="4370302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rgbClr val="00B0F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CFFE34-1074-464E-B84A-AF0752744F2E}"/>
              </a:ext>
            </a:extLst>
          </p:cNvPr>
          <p:cNvSpPr txBox="1"/>
          <p:nvPr/>
        </p:nvSpPr>
        <p:spPr>
          <a:xfrm>
            <a:off x="4279633" y="3830549"/>
            <a:ext cx="211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search query: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E70513-A2A4-7D4F-A675-B6C8DBA14347}"/>
              </a:ext>
            </a:extLst>
          </p:cNvPr>
          <p:cNvSpPr/>
          <p:nvPr/>
        </p:nvSpPr>
        <p:spPr>
          <a:xfrm>
            <a:off x="6244264" y="3914920"/>
            <a:ext cx="1388688" cy="35301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black"/>
                </a:solidFill>
                <a:ea typeface="ＭＳ Ｐゴシック" charset="0"/>
              </a:rPr>
              <a:t>     keyword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9C6CD440-A092-F24F-B35E-7A8BB73780D8}"/>
              </a:ext>
            </a:extLst>
          </p:cNvPr>
          <p:cNvSpPr/>
          <p:nvPr/>
        </p:nvSpPr>
        <p:spPr>
          <a:xfrm rot="10800000">
            <a:off x="4222303" y="5589319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rgbClr val="00B0F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pic>
        <p:nvPicPr>
          <p:cNvPr id="52" name="Picture 2" descr="http://fixyoursoftware.com/wp-content/uploads/2015/01/zz.png">
            <a:extLst>
              <a:ext uri="{FF2B5EF4-FFF2-40B4-BE49-F238E27FC236}">
                <a16:creationId xmlns:a16="http://schemas.microsoft.com/office/drawing/2014/main" id="{F63D5015-FF9E-4944-A412-4F8CB2D4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279" y="4956529"/>
            <a:ext cx="437663" cy="4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fixyoursoftware.com/wp-content/uploads/2015/01/zz.png">
            <a:extLst>
              <a:ext uri="{FF2B5EF4-FFF2-40B4-BE49-F238E27FC236}">
                <a16:creationId xmlns:a16="http://schemas.microsoft.com/office/drawing/2014/main" id="{25BDCAD3-C064-4C49-8F23-EDC14290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942" y="4956529"/>
            <a:ext cx="437663" cy="4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062149B-A78C-1C4F-BB58-41D530AB471C}"/>
              </a:ext>
            </a:extLst>
          </p:cNvPr>
          <p:cNvSpPr/>
          <p:nvPr/>
        </p:nvSpPr>
        <p:spPr>
          <a:xfrm>
            <a:off x="5564068" y="4661148"/>
            <a:ext cx="1133537" cy="800335"/>
          </a:xfrm>
          <a:prstGeom prst="rect">
            <a:avLst/>
          </a:prstGeom>
          <a:solidFill>
            <a:srgbClr val="0070C0">
              <a:alpha val="48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pic>
        <p:nvPicPr>
          <p:cNvPr id="56" name="Picture 3" descr="D:\Personal Study\Research\paper_formats\research images\evil.png">
            <a:extLst>
              <a:ext uri="{FF2B5EF4-FFF2-40B4-BE49-F238E27FC236}">
                <a16:creationId xmlns:a16="http://schemas.microsoft.com/office/drawing/2014/main" id="{9ACD5B6F-3009-B44C-8DC1-1B44BAB2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030" y="2017538"/>
            <a:ext cx="577312" cy="5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3CB749C-054D-524D-8EB6-B2659C095D55}"/>
              </a:ext>
            </a:extLst>
          </p:cNvPr>
          <p:cNvSpPr txBox="1"/>
          <p:nvPr/>
        </p:nvSpPr>
        <p:spPr>
          <a:xfrm>
            <a:off x="8908726" y="4328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9" name="CustomShape 17">
            <a:extLst>
              <a:ext uri="{FF2B5EF4-FFF2-40B4-BE49-F238E27FC236}">
                <a16:creationId xmlns:a16="http://schemas.microsoft.com/office/drawing/2014/main" id="{829A18FA-276B-1746-B464-87071098E125}"/>
              </a:ext>
            </a:extLst>
          </p:cNvPr>
          <p:cNvSpPr/>
          <p:nvPr/>
        </p:nvSpPr>
        <p:spPr>
          <a:xfrm>
            <a:off x="8497484" y="1044882"/>
            <a:ext cx="440280" cy="760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defTabSz="457200"/>
            <a:r>
              <a:rPr lang="en-US" sz="6600" b="1" dirty="0">
                <a:solidFill>
                  <a:srgbClr val="C00000"/>
                </a:solidFill>
                <a:ea typeface="宋体"/>
              </a:rPr>
              <a:t>?</a:t>
            </a:r>
            <a:endParaRPr sz="32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0" name="31 - Ελλειψοειδής επεξήγηση">
            <a:extLst>
              <a:ext uri="{FF2B5EF4-FFF2-40B4-BE49-F238E27FC236}">
                <a16:creationId xmlns:a16="http://schemas.microsoft.com/office/drawing/2014/main" id="{4B311A8A-5EE6-334A-A52F-31E91DD6DA5C}"/>
              </a:ext>
            </a:extLst>
          </p:cNvPr>
          <p:cNvSpPr/>
          <p:nvPr/>
        </p:nvSpPr>
        <p:spPr>
          <a:xfrm>
            <a:off x="7441323" y="4282734"/>
            <a:ext cx="4750677" cy="1753804"/>
          </a:xfrm>
          <a:prstGeom prst="wedgeEllipseCallout">
            <a:avLst>
              <a:gd name="adj1" fmla="val -4528"/>
              <a:gd name="adj2" fmla="val -78208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Setup leakage: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total leakage prior to query execution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e.g.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size of each encrypted file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size of encrypted index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3" name="31 - Ελλειψοειδής επεξήγηση">
            <a:extLst>
              <a:ext uri="{FF2B5EF4-FFF2-40B4-BE49-F238E27FC236}">
                <a16:creationId xmlns:a16="http://schemas.microsoft.com/office/drawing/2014/main" id="{09E8E78C-4B3A-8946-B041-86A7DB9A0A2B}"/>
              </a:ext>
            </a:extLst>
          </p:cNvPr>
          <p:cNvSpPr/>
          <p:nvPr/>
        </p:nvSpPr>
        <p:spPr>
          <a:xfrm>
            <a:off x="5219126" y="2438829"/>
            <a:ext cx="3065302" cy="1136526"/>
          </a:xfrm>
          <a:prstGeom prst="wedgeEllipseCallout">
            <a:avLst>
              <a:gd name="adj1" fmla="val -5713"/>
              <a:gd name="adj2" fmla="val 64061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Search pattern:</a:t>
            </a:r>
            <a:r>
              <a:rPr lang="en-US" sz="2000" kern="0" dirty="0">
                <a:solidFill>
                  <a:srgbClr val="FF0000"/>
                </a:solidFill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whether a search query is repeated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5" name="31 - Ελλειψοειδής επεξήγηση">
            <a:extLst>
              <a:ext uri="{FF2B5EF4-FFF2-40B4-BE49-F238E27FC236}">
                <a16:creationId xmlns:a16="http://schemas.microsoft.com/office/drawing/2014/main" id="{4BCD90A7-2665-B042-8E86-4C0644271CF3}"/>
              </a:ext>
            </a:extLst>
          </p:cNvPr>
          <p:cNvSpPr/>
          <p:nvPr/>
        </p:nvSpPr>
        <p:spPr>
          <a:xfrm>
            <a:off x="84348" y="4677301"/>
            <a:ext cx="4438481" cy="1185446"/>
          </a:xfrm>
          <a:prstGeom prst="wedgeEllipseCallout">
            <a:avLst>
              <a:gd name="adj1" fmla="val 59101"/>
              <a:gd name="adj2" fmla="val -21169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Access pattern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encrypted document ids and files that satisfy the search query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24E3B2-0343-FE46-9D30-49E24D519E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26" y="2899756"/>
            <a:ext cx="351763" cy="35176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FC1A4CB-A445-FD43-B5D0-634DFB76A6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25" y="4673495"/>
            <a:ext cx="351763" cy="35176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1DFA0A7-2C3F-E447-999F-8366121380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98" y="3912390"/>
            <a:ext cx="351763" cy="351763"/>
          </a:xfrm>
          <a:prstGeom prst="rect">
            <a:avLst/>
          </a:prstGeom>
        </p:spPr>
      </p:pic>
      <p:sp>
        <p:nvSpPr>
          <p:cNvPr id="64" name="Triangle 63">
            <a:extLst>
              <a:ext uri="{FF2B5EF4-FFF2-40B4-BE49-F238E27FC236}">
                <a16:creationId xmlns:a16="http://schemas.microsoft.com/office/drawing/2014/main" id="{2A2FEE62-DB7D-164D-9F4B-0167BF03CFA2}"/>
              </a:ext>
            </a:extLst>
          </p:cNvPr>
          <p:cNvSpPr/>
          <p:nvPr/>
        </p:nvSpPr>
        <p:spPr>
          <a:xfrm>
            <a:off x="73643" y="3086448"/>
            <a:ext cx="745144" cy="550994"/>
          </a:xfrm>
          <a:prstGeom prst="triangle">
            <a:avLst/>
          </a:prstGeom>
          <a:solidFill>
            <a:srgbClr val="0070C0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algn="ctr"/>
            <a:r>
              <a:rPr lang="en-US" kern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49571B3-DD42-CE4B-88E2-601B3BEB696F}"/>
              </a:ext>
            </a:extLst>
          </p:cNvPr>
          <p:cNvSpPr/>
          <p:nvPr/>
        </p:nvSpPr>
        <p:spPr>
          <a:xfrm>
            <a:off x="721126" y="308111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ym typeface="Wingdings" pitchFamily="2" charset="2"/>
              </a:rPr>
              <a:t>+</a:t>
            </a:r>
            <a:endParaRPr lang="en-US" sz="3200" b="1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8E7B16E0-E9B1-3246-B157-ED64339331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88" y="3137983"/>
            <a:ext cx="351763" cy="3517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239BA-1548-BF49-B055-099D2D6A567C}"/>
              </a:ext>
            </a:extLst>
          </p:cNvPr>
          <p:cNvSpPr/>
          <p:nvPr/>
        </p:nvSpPr>
        <p:spPr>
          <a:xfrm>
            <a:off x="404745" y="6161984"/>
            <a:ext cx="11300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b="1" u="sng" dirty="0"/>
              <a:t>Security (informal):</a:t>
            </a:r>
            <a:r>
              <a:rPr lang="en-US" sz="2400" dirty="0"/>
              <a:t> The adversary does not learn anything beyond the above leakages!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4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"/>
    </mc:Choice>
    <mc:Fallback xmlns="">
      <p:transition spd="slow" advTm="3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65547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65547 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65547 1.481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65547 1.481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65547 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65547 1.4814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65547 -1.8518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65547 3.7037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6554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65547 1.8518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65547 -1.85185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7" grpId="0" animBg="1"/>
      <p:bldP spid="48" grpId="0"/>
      <p:bldP spid="49" grpId="0" animBg="1"/>
      <p:bldP spid="51" grpId="0" animBg="1"/>
      <p:bldP spid="54" grpId="0" animBg="1"/>
      <p:bldP spid="60" grpId="0" animBg="1"/>
      <p:bldP spid="63" grpId="0" animBg="1"/>
      <p:bldP spid="65" grpId="0" animBg="1"/>
      <p:bldP spid="64" grpId="0" animBg="1"/>
      <p:bldP spid="64" grpId="1" animBg="1"/>
      <p:bldP spid="66" grpId="0"/>
      <p:bldP spid="66" grpId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4">
            <a:extLst>
              <a:ext uri="{FF2B5EF4-FFF2-40B4-BE49-F238E27FC236}">
                <a16:creationId xmlns:a16="http://schemas.microsoft.com/office/drawing/2014/main" id="{DA62695B-9063-9542-9BEF-7FE0EB1E72E2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Our Approach: OTA Stashes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FE8F08AB-54E6-354E-9813-C0123B117D70}"/>
              </a:ext>
            </a:extLst>
          </p:cNvPr>
          <p:cNvCxnSpPr/>
          <p:nvPr/>
        </p:nvCxnSpPr>
        <p:spPr>
          <a:xfrm flipV="1">
            <a:off x="2313078" y="4663199"/>
            <a:ext cx="4722778" cy="1049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9" name="Rectangle 258">
            <a:extLst>
              <a:ext uri="{FF2B5EF4-FFF2-40B4-BE49-F238E27FC236}">
                <a16:creationId xmlns:a16="http://schemas.microsoft.com/office/drawing/2014/main" id="{7DF5E6DA-A2AF-854D-8F26-CCCC20E5DA70}"/>
              </a:ext>
            </a:extLst>
          </p:cNvPr>
          <p:cNvSpPr/>
          <p:nvPr/>
        </p:nvSpPr>
        <p:spPr>
          <a:xfrm>
            <a:off x="4406756" y="4377988"/>
            <a:ext cx="453670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400" b="1" kern="0" dirty="0">
                <a:solidFill>
                  <a:srgbClr val="1F497D"/>
                </a:solidFill>
                <a:ea typeface="ＭＳ Ｐゴシック" charset="0"/>
              </a:rPr>
              <a:t>M</a:t>
            </a:r>
            <a:endParaRPr lang="en-US" kern="0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260" name="Table 259">
            <a:extLst>
              <a:ext uri="{FF2B5EF4-FFF2-40B4-BE49-F238E27FC236}">
                <a16:creationId xmlns:a16="http://schemas.microsoft.com/office/drawing/2014/main" id="{31CC4462-19B8-034E-B574-B23C87AC1B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0320" y="3996198"/>
          <a:ext cx="4764098" cy="518160"/>
        </p:xfrm>
        <a:graphic>
          <a:graphicData uri="http://schemas.openxmlformats.org/drawingml/2006/table">
            <a:tbl>
              <a:tblPr firstRow="1" bandRow="1"/>
              <a:tblGrid>
                <a:gridCol w="2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1" name="Table 260">
            <a:extLst>
              <a:ext uri="{FF2B5EF4-FFF2-40B4-BE49-F238E27FC236}">
                <a16:creationId xmlns:a16="http://schemas.microsoft.com/office/drawing/2014/main" id="{27B4B0D0-AA8B-6C4B-ADEB-47CC1C40F1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0319" y="3136908"/>
          <a:ext cx="4764111" cy="518160"/>
        </p:xfrm>
        <a:graphic>
          <a:graphicData uri="http://schemas.openxmlformats.org/drawingml/2006/table">
            <a:tbl>
              <a:tblPr firstRow="1" bandRow="1"/>
              <a:tblGrid>
                <a:gridCol w="595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2" name="Table 261">
            <a:extLst>
              <a:ext uri="{FF2B5EF4-FFF2-40B4-BE49-F238E27FC236}">
                <a16:creationId xmlns:a16="http://schemas.microsoft.com/office/drawing/2014/main" id="{3AC3CE93-4FE7-E54D-B940-699DEF3C03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0319" y="2299020"/>
          <a:ext cx="4764108" cy="518160"/>
        </p:xfrm>
        <a:graphic>
          <a:graphicData uri="http://schemas.openxmlformats.org/drawingml/2006/table">
            <a:tbl>
              <a:tblPr firstRow="1" bandRow="1"/>
              <a:tblGrid>
                <a:gridCol w="119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3" name="TextBox 262">
            <a:extLst>
              <a:ext uri="{FF2B5EF4-FFF2-40B4-BE49-F238E27FC236}">
                <a16:creationId xmlns:a16="http://schemas.microsoft.com/office/drawing/2014/main" id="{727C8D0C-1BA7-C146-8687-EFB6B5E6017F}"/>
              </a:ext>
            </a:extLst>
          </p:cNvPr>
          <p:cNvSpPr txBox="1"/>
          <p:nvPr/>
        </p:nvSpPr>
        <p:spPr>
          <a:xfrm>
            <a:off x="1660958" y="3991137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s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9382647-76CF-4F45-A882-9961C65C6630}"/>
              </a:ext>
            </a:extLst>
          </p:cNvPr>
          <p:cNvSpPr txBox="1"/>
          <p:nvPr/>
        </p:nvSpPr>
        <p:spPr>
          <a:xfrm>
            <a:off x="1660958" y="3116277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2s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84BB0AC-E254-724E-8FAA-2F003CBAF751}"/>
              </a:ext>
            </a:extLst>
          </p:cNvPr>
          <p:cNvSpPr txBox="1"/>
          <p:nvPr/>
        </p:nvSpPr>
        <p:spPr>
          <a:xfrm>
            <a:off x="1660958" y="2299020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4s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03B6F73-38A4-5C43-B477-E1661DAD64AA}"/>
              </a:ext>
            </a:extLst>
          </p:cNvPr>
          <p:cNvSpPr txBox="1"/>
          <p:nvPr/>
        </p:nvSpPr>
        <p:spPr>
          <a:xfrm flipH="1">
            <a:off x="4348828" y="3655067"/>
            <a:ext cx="79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3752EEEF-B329-7743-B7B7-CCD6637B2FB6}"/>
              </a:ext>
            </a:extLst>
          </p:cNvPr>
          <p:cNvSpPr txBox="1"/>
          <p:nvPr/>
        </p:nvSpPr>
        <p:spPr>
          <a:xfrm>
            <a:off x="4432791" y="2810486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C3378E18-B17F-7A46-9075-190B5F22B52B}"/>
              </a:ext>
            </a:extLst>
          </p:cNvPr>
          <p:cNvSpPr txBox="1"/>
          <p:nvPr/>
        </p:nvSpPr>
        <p:spPr>
          <a:xfrm>
            <a:off x="4402285" y="1958185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0B7C6BFA-7EC9-AC4D-ADF9-F515FDE05879}"/>
              </a:ext>
            </a:extLst>
          </p:cNvPr>
          <p:cNvSpPr txBox="1"/>
          <p:nvPr/>
        </p:nvSpPr>
        <p:spPr>
          <a:xfrm rot="5400000">
            <a:off x="4479357" y="1606857"/>
            <a:ext cx="64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70" name="Connector 269">
            <a:extLst>
              <a:ext uri="{FF2B5EF4-FFF2-40B4-BE49-F238E27FC236}">
                <a16:creationId xmlns:a16="http://schemas.microsoft.com/office/drawing/2014/main" id="{C7C15463-E980-654D-BE4C-101931DD190B}"/>
              </a:ext>
            </a:extLst>
          </p:cNvPr>
          <p:cNvSpPr/>
          <p:nvPr/>
        </p:nvSpPr>
        <p:spPr>
          <a:xfrm>
            <a:off x="2354112" y="4189459"/>
            <a:ext cx="209985" cy="175356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D9151CD3-6C5B-874A-AFCA-08879C10D2F5}"/>
              </a:ext>
            </a:extLst>
          </p:cNvPr>
          <p:cNvGrpSpPr/>
          <p:nvPr/>
        </p:nvGrpSpPr>
        <p:grpSpPr>
          <a:xfrm>
            <a:off x="2354112" y="2482602"/>
            <a:ext cx="1070916" cy="176325"/>
            <a:chOff x="1326104" y="3088065"/>
            <a:chExt cx="1070916" cy="176325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1FAFE2E-6323-8447-9BE4-E5338CC91172}"/>
                </a:ext>
              </a:extLst>
            </p:cNvPr>
            <p:cNvCxnSpPr>
              <a:stCxn id="273" idx="6"/>
              <a:endCxn id="276" idx="2"/>
            </p:cNvCxnSpPr>
            <p:nvPr/>
          </p:nvCxnSpPr>
          <p:spPr>
            <a:xfrm>
              <a:off x="1536089" y="3175743"/>
              <a:ext cx="650946" cy="96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3" name="Connector 272">
              <a:extLst>
                <a:ext uri="{FF2B5EF4-FFF2-40B4-BE49-F238E27FC236}">
                  <a16:creationId xmlns:a16="http://schemas.microsoft.com/office/drawing/2014/main" id="{EA40ADE9-BD51-114C-A393-C4D2E1A83620}"/>
                </a:ext>
              </a:extLst>
            </p:cNvPr>
            <p:cNvSpPr/>
            <p:nvPr/>
          </p:nvSpPr>
          <p:spPr>
            <a:xfrm>
              <a:off x="1326104" y="3088065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74" name="Connector 273">
              <a:extLst>
                <a:ext uri="{FF2B5EF4-FFF2-40B4-BE49-F238E27FC236}">
                  <a16:creationId xmlns:a16="http://schemas.microsoft.com/office/drawing/2014/main" id="{7388490E-7D07-9643-B7A0-12C8AD0B3071}"/>
                </a:ext>
              </a:extLst>
            </p:cNvPr>
            <p:cNvSpPr/>
            <p:nvPr/>
          </p:nvSpPr>
          <p:spPr>
            <a:xfrm>
              <a:off x="1616340" y="3088065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75" name="Connector 274">
              <a:extLst>
                <a:ext uri="{FF2B5EF4-FFF2-40B4-BE49-F238E27FC236}">
                  <a16:creationId xmlns:a16="http://schemas.microsoft.com/office/drawing/2014/main" id="{15943EB6-5DAB-4849-AA00-6D5EDCD4CF76}"/>
                </a:ext>
              </a:extLst>
            </p:cNvPr>
            <p:cNvSpPr/>
            <p:nvPr/>
          </p:nvSpPr>
          <p:spPr>
            <a:xfrm>
              <a:off x="1907747" y="3089034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76" name="Connector 275">
              <a:extLst>
                <a:ext uri="{FF2B5EF4-FFF2-40B4-BE49-F238E27FC236}">
                  <a16:creationId xmlns:a16="http://schemas.microsoft.com/office/drawing/2014/main" id="{B898DA43-204C-8848-BD64-001F9C86390D}"/>
                </a:ext>
              </a:extLst>
            </p:cNvPr>
            <p:cNvSpPr/>
            <p:nvPr/>
          </p:nvSpPr>
          <p:spPr>
            <a:xfrm>
              <a:off x="2187035" y="3089034"/>
              <a:ext cx="209985" cy="175356"/>
            </a:xfrm>
            <a:prstGeom prst="flowChartConnector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39D02B7-5283-2942-A091-48F3CCD8073C}"/>
              </a:ext>
            </a:extLst>
          </p:cNvPr>
          <p:cNvGrpSpPr/>
          <p:nvPr/>
        </p:nvGrpSpPr>
        <p:grpSpPr>
          <a:xfrm>
            <a:off x="5922534" y="2493551"/>
            <a:ext cx="1070916" cy="176325"/>
            <a:chOff x="4894526" y="3099014"/>
            <a:chExt cx="1070916" cy="176325"/>
          </a:xfrm>
        </p:grpSpPr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18FA8171-31DA-504D-84BE-D5508B6EEF1E}"/>
                </a:ext>
              </a:extLst>
            </p:cNvPr>
            <p:cNvCxnSpPr>
              <a:stCxn id="279" idx="6"/>
              <a:endCxn id="282" idx="2"/>
            </p:cNvCxnSpPr>
            <p:nvPr/>
          </p:nvCxnSpPr>
          <p:spPr>
            <a:xfrm>
              <a:off x="5104511" y="3186692"/>
              <a:ext cx="650946" cy="969"/>
            </a:xfrm>
            <a:prstGeom prst="line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9" name="Connector 278">
              <a:extLst>
                <a:ext uri="{FF2B5EF4-FFF2-40B4-BE49-F238E27FC236}">
                  <a16:creationId xmlns:a16="http://schemas.microsoft.com/office/drawing/2014/main" id="{49316484-7DFC-7E43-8104-6E7AD7C75161}"/>
                </a:ext>
              </a:extLst>
            </p:cNvPr>
            <p:cNvSpPr/>
            <p:nvPr/>
          </p:nvSpPr>
          <p:spPr>
            <a:xfrm>
              <a:off x="4894526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0" name="Connector 279">
              <a:extLst>
                <a:ext uri="{FF2B5EF4-FFF2-40B4-BE49-F238E27FC236}">
                  <a16:creationId xmlns:a16="http://schemas.microsoft.com/office/drawing/2014/main" id="{D66C6C5E-AF91-D744-A1FC-9ADCACD4E5BC}"/>
                </a:ext>
              </a:extLst>
            </p:cNvPr>
            <p:cNvSpPr/>
            <p:nvPr/>
          </p:nvSpPr>
          <p:spPr>
            <a:xfrm>
              <a:off x="5184762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1" name="Connector 280">
              <a:extLst>
                <a:ext uri="{FF2B5EF4-FFF2-40B4-BE49-F238E27FC236}">
                  <a16:creationId xmlns:a16="http://schemas.microsoft.com/office/drawing/2014/main" id="{A7268E14-13AE-3A4B-ADA4-F9F12B7AC498}"/>
                </a:ext>
              </a:extLst>
            </p:cNvPr>
            <p:cNvSpPr/>
            <p:nvPr/>
          </p:nvSpPr>
          <p:spPr>
            <a:xfrm>
              <a:off x="5476169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2" name="Connector 281">
              <a:extLst>
                <a:ext uri="{FF2B5EF4-FFF2-40B4-BE49-F238E27FC236}">
                  <a16:creationId xmlns:a16="http://schemas.microsoft.com/office/drawing/2014/main" id="{E4829FE3-DD9B-FA46-BF1B-5053B817745B}"/>
                </a:ext>
              </a:extLst>
            </p:cNvPr>
            <p:cNvSpPr/>
            <p:nvPr/>
          </p:nvSpPr>
          <p:spPr>
            <a:xfrm>
              <a:off x="5755457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0C8DA78-708B-B647-BA62-978E4D3FDD74}"/>
              </a:ext>
            </a:extLst>
          </p:cNvPr>
          <p:cNvGrpSpPr/>
          <p:nvPr/>
        </p:nvGrpSpPr>
        <p:grpSpPr>
          <a:xfrm>
            <a:off x="3538733" y="3345992"/>
            <a:ext cx="519970" cy="175356"/>
            <a:chOff x="2510725" y="3951455"/>
            <a:chExt cx="519970" cy="175356"/>
          </a:xfrm>
        </p:grpSpPr>
        <p:sp>
          <p:nvSpPr>
            <p:cNvPr id="284" name="Connector 283">
              <a:extLst>
                <a:ext uri="{FF2B5EF4-FFF2-40B4-BE49-F238E27FC236}">
                  <a16:creationId xmlns:a16="http://schemas.microsoft.com/office/drawing/2014/main" id="{B6E4E31F-E54C-1D41-8480-033712149672}"/>
                </a:ext>
              </a:extLst>
            </p:cNvPr>
            <p:cNvSpPr/>
            <p:nvPr/>
          </p:nvSpPr>
          <p:spPr>
            <a:xfrm>
              <a:off x="2510725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5" name="Connector 284">
              <a:extLst>
                <a:ext uri="{FF2B5EF4-FFF2-40B4-BE49-F238E27FC236}">
                  <a16:creationId xmlns:a16="http://schemas.microsoft.com/office/drawing/2014/main" id="{9852C288-665F-B24C-BCEC-B03447529CF5}"/>
                </a:ext>
              </a:extLst>
            </p:cNvPr>
            <p:cNvSpPr/>
            <p:nvPr/>
          </p:nvSpPr>
          <p:spPr>
            <a:xfrm>
              <a:off x="2820710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5BFB03E5-0860-A44C-B6C1-16826225ABE1}"/>
                </a:ext>
              </a:extLst>
            </p:cNvPr>
            <p:cNvCxnSpPr>
              <a:stCxn id="284" idx="6"/>
              <a:endCxn id="285" idx="2"/>
            </p:cNvCxnSpPr>
            <p:nvPr/>
          </p:nvCxnSpPr>
          <p:spPr>
            <a:xfrm>
              <a:off x="2720710" y="4039133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8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8E29EC1-4F0B-E043-BB6D-05EC4EBEBBB3}"/>
              </a:ext>
            </a:extLst>
          </p:cNvPr>
          <p:cNvGrpSpPr/>
          <p:nvPr/>
        </p:nvGrpSpPr>
        <p:grpSpPr>
          <a:xfrm>
            <a:off x="2355146" y="3458066"/>
            <a:ext cx="519970" cy="175356"/>
            <a:chOff x="1327138" y="4063529"/>
            <a:chExt cx="519970" cy="175356"/>
          </a:xfrm>
        </p:grpSpPr>
        <p:sp>
          <p:nvSpPr>
            <p:cNvPr id="288" name="Connector 287">
              <a:extLst>
                <a:ext uri="{FF2B5EF4-FFF2-40B4-BE49-F238E27FC236}">
                  <a16:creationId xmlns:a16="http://schemas.microsoft.com/office/drawing/2014/main" id="{33C6EE1F-94D6-D044-93AA-0FDAEBEA4C1B}"/>
                </a:ext>
              </a:extLst>
            </p:cNvPr>
            <p:cNvSpPr/>
            <p:nvPr/>
          </p:nvSpPr>
          <p:spPr>
            <a:xfrm>
              <a:off x="1327138" y="4063529"/>
              <a:ext cx="209985" cy="175356"/>
            </a:xfrm>
            <a:prstGeom prst="flowChartConnector">
              <a:avLst/>
            </a:prstGeom>
            <a:solidFill>
              <a:srgbClr val="F79646">
                <a:lumMod val="75000"/>
              </a:srgbClr>
            </a:solidFill>
            <a:ln>
              <a:solidFill>
                <a:srgbClr val="F7964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89" name="Connector 288">
              <a:extLst>
                <a:ext uri="{FF2B5EF4-FFF2-40B4-BE49-F238E27FC236}">
                  <a16:creationId xmlns:a16="http://schemas.microsoft.com/office/drawing/2014/main" id="{C1B4DCFA-4316-474C-978B-816932091355}"/>
                </a:ext>
              </a:extLst>
            </p:cNvPr>
            <p:cNvSpPr/>
            <p:nvPr/>
          </p:nvSpPr>
          <p:spPr>
            <a:xfrm>
              <a:off x="1637123" y="4063529"/>
              <a:ext cx="209985" cy="175356"/>
            </a:xfrm>
            <a:prstGeom prst="flowChartConnector">
              <a:avLst/>
            </a:prstGeom>
            <a:solidFill>
              <a:srgbClr val="F79646">
                <a:lumMod val="75000"/>
              </a:srgbClr>
            </a:solidFill>
            <a:ln>
              <a:solidFill>
                <a:srgbClr val="F79646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AB4E4381-F767-6F4E-BA31-B26E464BC8BF}"/>
                </a:ext>
              </a:extLst>
            </p:cNvPr>
            <p:cNvCxnSpPr>
              <a:stCxn id="288" idx="6"/>
              <a:endCxn id="289" idx="2"/>
            </p:cNvCxnSpPr>
            <p:nvPr/>
          </p:nvCxnSpPr>
          <p:spPr>
            <a:xfrm>
              <a:off x="1537123" y="4151207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aphicFrame>
        <p:nvGraphicFramePr>
          <p:cNvPr id="291" name="Table 290">
            <a:extLst>
              <a:ext uri="{FF2B5EF4-FFF2-40B4-BE49-F238E27FC236}">
                <a16:creationId xmlns:a16="http://schemas.microsoft.com/office/drawing/2014/main" id="{14B36CEC-41F7-6940-8B20-4896078B5F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10319" y="4851355"/>
          <a:ext cx="4764098" cy="847185"/>
        </p:xfrm>
        <a:graphic>
          <a:graphicData uri="http://schemas.openxmlformats.org/drawingml/2006/table">
            <a:tbl>
              <a:tblPr firstRow="1" bandRow="1"/>
              <a:tblGrid>
                <a:gridCol w="2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7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4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2" name="TextBox 291">
            <a:extLst>
              <a:ext uri="{FF2B5EF4-FFF2-40B4-BE49-F238E27FC236}">
                <a16:creationId xmlns:a16="http://schemas.microsoft.com/office/drawing/2014/main" id="{D3200678-4B85-324E-8C47-B4F104E30B03}"/>
              </a:ext>
            </a:extLst>
          </p:cNvPr>
          <p:cNvSpPr txBox="1"/>
          <p:nvPr/>
        </p:nvSpPr>
        <p:spPr>
          <a:xfrm>
            <a:off x="4413789" y="4685606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0D104B6-276A-744C-AEBC-8C8037FB0D8B}"/>
              </a:ext>
            </a:extLst>
          </p:cNvPr>
          <p:cNvGrpSpPr/>
          <p:nvPr/>
        </p:nvGrpSpPr>
        <p:grpSpPr>
          <a:xfrm>
            <a:off x="5946954" y="4921478"/>
            <a:ext cx="1070916" cy="176325"/>
            <a:chOff x="4894526" y="3099014"/>
            <a:chExt cx="1070916" cy="176325"/>
          </a:xfrm>
        </p:grpSpPr>
        <p:sp>
          <p:nvSpPr>
            <p:cNvPr id="294" name="Connector 293">
              <a:extLst>
                <a:ext uri="{FF2B5EF4-FFF2-40B4-BE49-F238E27FC236}">
                  <a16:creationId xmlns:a16="http://schemas.microsoft.com/office/drawing/2014/main" id="{86CD6CBD-D1FA-6643-BE3F-0979A2F7B42D}"/>
                </a:ext>
              </a:extLst>
            </p:cNvPr>
            <p:cNvSpPr/>
            <p:nvPr/>
          </p:nvSpPr>
          <p:spPr>
            <a:xfrm>
              <a:off x="4894526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95" name="Connector 294">
              <a:extLst>
                <a:ext uri="{FF2B5EF4-FFF2-40B4-BE49-F238E27FC236}">
                  <a16:creationId xmlns:a16="http://schemas.microsoft.com/office/drawing/2014/main" id="{FAC1585F-4E4C-CB4F-94B9-A18AACDD7FE9}"/>
                </a:ext>
              </a:extLst>
            </p:cNvPr>
            <p:cNvSpPr/>
            <p:nvPr/>
          </p:nvSpPr>
          <p:spPr>
            <a:xfrm>
              <a:off x="5184762" y="3099014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96" name="Connector 295">
              <a:extLst>
                <a:ext uri="{FF2B5EF4-FFF2-40B4-BE49-F238E27FC236}">
                  <a16:creationId xmlns:a16="http://schemas.microsoft.com/office/drawing/2014/main" id="{951AD568-0321-2943-AC0C-303A1BCBCAF0}"/>
                </a:ext>
              </a:extLst>
            </p:cNvPr>
            <p:cNvSpPr/>
            <p:nvPr/>
          </p:nvSpPr>
          <p:spPr>
            <a:xfrm>
              <a:off x="5476169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297" name="Connector 296">
              <a:extLst>
                <a:ext uri="{FF2B5EF4-FFF2-40B4-BE49-F238E27FC236}">
                  <a16:creationId xmlns:a16="http://schemas.microsoft.com/office/drawing/2014/main" id="{3E50B35A-6CCD-604C-A6B7-6E61562993F1}"/>
                </a:ext>
              </a:extLst>
            </p:cNvPr>
            <p:cNvSpPr/>
            <p:nvPr/>
          </p:nvSpPr>
          <p:spPr>
            <a:xfrm>
              <a:off x="5755457" y="3099983"/>
              <a:ext cx="209985" cy="175356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sp>
        <p:nvSpPr>
          <p:cNvPr id="298" name="Connector 297">
            <a:extLst>
              <a:ext uri="{FF2B5EF4-FFF2-40B4-BE49-F238E27FC236}">
                <a16:creationId xmlns:a16="http://schemas.microsoft.com/office/drawing/2014/main" id="{525F2AF3-1CD2-804A-9917-B5D88DD6FF0B}"/>
              </a:ext>
            </a:extLst>
          </p:cNvPr>
          <p:cNvSpPr/>
          <p:nvPr/>
        </p:nvSpPr>
        <p:spPr>
          <a:xfrm>
            <a:off x="2354112" y="4906099"/>
            <a:ext cx="209985" cy="175356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09" name="Connector 308">
            <a:extLst>
              <a:ext uri="{FF2B5EF4-FFF2-40B4-BE49-F238E27FC236}">
                <a16:creationId xmlns:a16="http://schemas.microsoft.com/office/drawing/2014/main" id="{F5C352F4-7D32-A64C-9037-86D30C6A7944}"/>
              </a:ext>
            </a:extLst>
          </p:cNvPr>
          <p:cNvSpPr/>
          <p:nvPr/>
        </p:nvSpPr>
        <p:spPr>
          <a:xfrm>
            <a:off x="2962213" y="4895761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10" name="Connector 309">
            <a:extLst>
              <a:ext uri="{FF2B5EF4-FFF2-40B4-BE49-F238E27FC236}">
                <a16:creationId xmlns:a16="http://schemas.microsoft.com/office/drawing/2014/main" id="{062DE937-C456-CD4E-9939-87813C317F2D}"/>
              </a:ext>
            </a:extLst>
          </p:cNvPr>
          <p:cNvSpPr/>
          <p:nvPr/>
        </p:nvSpPr>
        <p:spPr>
          <a:xfrm>
            <a:off x="3261346" y="4895761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C951CB4-1362-D146-975B-20A04FE4A2F0}"/>
              </a:ext>
            </a:extLst>
          </p:cNvPr>
          <p:cNvGrpSpPr/>
          <p:nvPr/>
        </p:nvGrpSpPr>
        <p:grpSpPr>
          <a:xfrm>
            <a:off x="3538733" y="4895225"/>
            <a:ext cx="519970" cy="175356"/>
            <a:chOff x="2510725" y="3951455"/>
            <a:chExt cx="519970" cy="175356"/>
          </a:xfrm>
        </p:grpSpPr>
        <p:sp>
          <p:nvSpPr>
            <p:cNvPr id="312" name="Connector 311">
              <a:extLst>
                <a:ext uri="{FF2B5EF4-FFF2-40B4-BE49-F238E27FC236}">
                  <a16:creationId xmlns:a16="http://schemas.microsoft.com/office/drawing/2014/main" id="{041FABDE-CE16-9348-83F5-3F05E2E76F32}"/>
                </a:ext>
              </a:extLst>
            </p:cNvPr>
            <p:cNvSpPr/>
            <p:nvPr/>
          </p:nvSpPr>
          <p:spPr>
            <a:xfrm>
              <a:off x="2510725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313" name="Connector 312">
              <a:extLst>
                <a:ext uri="{FF2B5EF4-FFF2-40B4-BE49-F238E27FC236}">
                  <a16:creationId xmlns:a16="http://schemas.microsoft.com/office/drawing/2014/main" id="{8ABB2338-BDB8-944E-BB0D-27B15EEFDA91}"/>
                </a:ext>
              </a:extLst>
            </p:cNvPr>
            <p:cNvSpPr/>
            <p:nvPr/>
          </p:nvSpPr>
          <p:spPr>
            <a:xfrm>
              <a:off x="2820710" y="3951455"/>
              <a:ext cx="209985" cy="175356"/>
            </a:xfrm>
            <a:prstGeom prst="flowChartConnector">
              <a:avLst/>
            </a:prstGeom>
            <a:solidFill>
              <a:srgbClr val="8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white"/>
                  </a:solidFill>
                  <a:ea typeface="ＭＳ Ｐゴシック" charset="0"/>
                </a:rPr>
                <a:t> </a:t>
              </a:r>
            </a:p>
          </p:txBody>
        </p:sp>
      </p:grpSp>
      <p:graphicFrame>
        <p:nvGraphicFramePr>
          <p:cNvPr id="317" name="Table 316">
            <a:extLst>
              <a:ext uri="{FF2B5EF4-FFF2-40B4-BE49-F238E27FC236}">
                <a16:creationId xmlns:a16="http://schemas.microsoft.com/office/drawing/2014/main" id="{8C5E5FF0-1758-DC49-88FC-BCA02F4C6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87136"/>
              </p:ext>
            </p:extLst>
          </p:nvPr>
        </p:nvGraphicFramePr>
        <p:xfrm>
          <a:off x="9126844" y="3985702"/>
          <a:ext cx="1152068" cy="51816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" name="Table 317">
            <a:extLst>
              <a:ext uri="{FF2B5EF4-FFF2-40B4-BE49-F238E27FC236}">
                <a16:creationId xmlns:a16="http://schemas.microsoft.com/office/drawing/2014/main" id="{C59E3B69-0A3E-AA4E-94C9-CFC9AAA98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35453"/>
              </p:ext>
            </p:extLst>
          </p:nvPr>
        </p:nvGraphicFramePr>
        <p:xfrm>
          <a:off x="8496044" y="3124525"/>
          <a:ext cx="1786708" cy="518160"/>
        </p:xfrm>
        <a:graphic>
          <a:graphicData uri="http://schemas.openxmlformats.org/drawingml/2006/table">
            <a:tbl>
              <a:tblPr firstRow="1" bandRow="1"/>
              <a:tblGrid>
                <a:gridCol w="581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9" name="Table 318">
            <a:extLst>
              <a:ext uri="{FF2B5EF4-FFF2-40B4-BE49-F238E27FC236}">
                <a16:creationId xmlns:a16="http://schemas.microsoft.com/office/drawing/2014/main" id="{B7EE6BCE-9190-6B44-AB39-5D65D2C1A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04971"/>
              </p:ext>
            </p:extLst>
          </p:nvPr>
        </p:nvGraphicFramePr>
        <p:xfrm>
          <a:off x="7586729" y="2302126"/>
          <a:ext cx="2697294" cy="518160"/>
        </p:xfrm>
        <a:graphic>
          <a:graphicData uri="http://schemas.openxmlformats.org/drawingml/2006/table">
            <a:tbl>
              <a:tblPr firstRow="1" bandRow="1"/>
              <a:tblGrid>
                <a:gridCol w="107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0" name="TextBox 319">
            <a:extLst>
              <a:ext uri="{FF2B5EF4-FFF2-40B4-BE49-F238E27FC236}">
                <a16:creationId xmlns:a16="http://schemas.microsoft.com/office/drawing/2014/main" id="{29EC1E3D-E246-7A4E-BAFF-4CACD150349B}"/>
              </a:ext>
            </a:extLst>
          </p:cNvPr>
          <p:cNvSpPr txBox="1"/>
          <p:nvPr/>
        </p:nvSpPr>
        <p:spPr>
          <a:xfrm>
            <a:off x="8683610" y="1989288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E6DAA6A-5693-E041-8D87-2516977F9D91}"/>
              </a:ext>
            </a:extLst>
          </p:cNvPr>
          <p:cNvSpPr txBox="1"/>
          <p:nvPr/>
        </p:nvSpPr>
        <p:spPr>
          <a:xfrm>
            <a:off x="9108471" y="2820285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E551D3B-DC16-5E4A-AE3E-D14D4981C5C1}"/>
              </a:ext>
            </a:extLst>
          </p:cNvPr>
          <p:cNvSpPr txBox="1"/>
          <p:nvPr/>
        </p:nvSpPr>
        <p:spPr>
          <a:xfrm>
            <a:off x="9423234" y="3681405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23985AB-5151-0F4E-8AD2-0C011B94555D}"/>
              </a:ext>
            </a:extLst>
          </p:cNvPr>
          <p:cNvSpPr txBox="1"/>
          <p:nvPr/>
        </p:nvSpPr>
        <p:spPr>
          <a:xfrm>
            <a:off x="10231941" y="3999678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err="1">
                <a:solidFill>
                  <a:srgbClr val="1F497D"/>
                </a:solidFill>
                <a:ea typeface="ＭＳ Ｐゴシック" charset="0"/>
              </a:rPr>
              <a:t>B</a:t>
            </a:r>
            <a:r>
              <a:rPr lang="en-US" sz="2800" b="1" baseline="-25000" dirty="0" err="1">
                <a:solidFill>
                  <a:srgbClr val="1F497D"/>
                </a:solidFill>
                <a:ea typeface="ＭＳ Ｐゴシック" charset="0"/>
              </a:rPr>
              <a:t>s</a:t>
            </a:r>
            <a:endParaRPr lang="en-US" sz="2800" b="1" baseline="-25000" dirty="0">
              <a:solidFill>
                <a:srgbClr val="1F497D"/>
              </a:solidFill>
              <a:ea typeface="ＭＳ Ｐゴシック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A1A3ABF-E74E-E147-9D74-78FC200999F6}"/>
              </a:ext>
            </a:extLst>
          </p:cNvPr>
          <p:cNvSpPr txBox="1"/>
          <p:nvPr/>
        </p:nvSpPr>
        <p:spPr>
          <a:xfrm>
            <a:off x="10221446" y="3124818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B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2s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A9B95001-3D4C-0B49-9A0A-538DE308776D}"/>
              </a:ext>
            </a:extLst>
          </p:cNvPr>
          <p:cNvSpPr txBox="1"/>
          <p:nvPr/>
        </p:nvSpPr>
        <p:spPr>
          <a:xfrm>
            <a:off x="10221446" y="2307561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B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4s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F892593C-DB34-094F-A3AF-ADC8C58E8281}"/>
              </a:ext>
            </a:extLst>
          </p:cNvPr>
          <p:cNvSpPr txBox="1"/>
          <p:nvPr/>
        </p:nvSpPr>
        <p:spPr>
          <a:xfrm rot="5400000">
            <a:off x="8590402" y="1650421"/>
            <a:ext cx="64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5ADA367F-860C-C34A-B857-80B40BB1EACB}"/>
              </a:ext>
            </a:extLst>
          </p:cNvPr>
          <p:cNvGrpSpPr/>
          <p:nvPr/>
        </p:nvGrpSpPr>
        <p:grpSpPr>
          <a:xfrm>
            <a:off x="9688449" y="3298750"/>
            <a:ext cx="519970" cy="175356"/>
            <a:chOff x="1327138" y="4251162"/>
            <a:chExt cx="519970" cy="175356"/>
          </a:xfrm>
        </p:grpSpPr>
        <p:sp>
          <p:nvSpPr>
            <p:cNvPr id="328" name="Connector 327">
              <a:extLst>
                <a:ext uri="{FF2B5EF4-FFF2-40B4-BE49-F238E27FC236}">
                  <a16:creationId xmlns:a16="http://schemas.microsoft.com/office/drawing/2014/main" id="{DE984FB0-704B-404A-922A-617F2C07A9DB}"/>
                </a:ext>
              </a:extLst>
            </p:cNvPr>
            <p:cNvSpPr/>
            <p:nvPr/>
          </p:nvSpPr>
          <p:spPr>
            <a:xfrm>
              <a:off x="1327138" y="4251162"/>
              <a:ext cx="209985" cy="175356"/>
            </a:xfrm>
            <a:prstGeom prst="flowChartConnector">
              <a:avLst/>
            </a:prstGeom>
            <a:solidFill>
              <a:srgbClr val="8064A2">
                <a:lumMod val="75000"/>
              </a:srgbClr>
            </a:solidFill>
            <a:ln>
              <a:solidFill>
                <a:srgbClr val="8064A2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329" name="Connector 328">
              <a:extLst>
                <a:ext uri="{FF2B5EF4-FFF2-40B4-BE49-F238E27FC236}">
                  <a16:creationId xmlns:a16="http://schemas.microsoft.com/office/drawing/2014/main" id="{A6E2510D-5D90-8345-B312-A5ED2C712D54}"/>
                </a:ext>
              </a:extLst>
            </p:cNvPr>
            <p:cNvSpPr/>
            <p:nvPr/>
          </p:nvSpPr>
          <p:spPr>
            <a:xfrm>
              <a:off x="1637123" y="4251162"/>
              <a:ext cx="209985" cy="175356"/>
            </a:xfrm>
            <a:prstGeom prst="flowChartConnector">
              <a:avLst/>
            </a:prstGeom>
            <a:solidFill>
              <a:srgbClr val="8064A2">
                <a:lumMod val="75000"/>
              </a:srgbClr>
            </a:solidFill>
            <a:ln>
              <a:solidFill>
                <a:srgbClr val="8064A2">
                  <a:lumMod val="7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0DA0D1C-8AE2-594F-BB07-CF507B0FEFA9}"/>
                </a:ext>
              </a:extLst>
            </p:cNvPr>
            <p:cNvCxnSpPr>
              <a:stCxn id="328" idx="6"/>
              <a:endCxn id="329" idx="2"/>
            </p:cNvCxnSpPr>
            <p:nvPr/>
          </p:nvCxnSpPr>
          <p:spPr>
            <a:xfrm>
              <a:off x="1537123" y="4338840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7BD669A3-C511-F543-946F-403C8C38813A}"/>
              </a:ext>
            </a:extLst>
          </p:cNvPr>
          <p:cNvGrpSpPr/>
          <p:nvPr/>
        </p:nvGrpSpPr>
        <p:grpSpPr>
          <a:xfrm>
            <a:off x="8510791" y="3281324"/>
            <a:ext cx="519970" cy="175356"/>
            <a:chOff x="1334139" y="3654693"/>
            <a:chExt cx="519970" cy="175356"/>
          </a:xfrm>
        </p:grpSpPr>
        <p:sp>
          <p:nvSpPr>
            <p:cNvPr id="336" name="Connector 335">
              <a:extLst>
                <a:ext uri="{FF2B5EF4-FFF2-40B4-BE49-F238E27FC236}">
                  <a16:creationId xmlns:a16="http://schemas.microsoft.com/office/drawing/2014/main" id="{2484849F-5E28-5447-AA42-ED72CA688D82}"/>
                </a:ext>
              </a:extLst>
            </p:cNvPr>
            <p:cNvSpPr/>
            <p:nvPr/>
          </p:nvSpPr>
          <p:spPr>
            <a:xfrm>
              <a:off x="1334139" y="3654693"/>
              <a:ext cx="209985" cy="175356"/>
            </a:xfrm>
            <a:prstGeom prst="flowChartConnector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337" name="Connector 336">
              <a:extLst>
                <a:ext uri="{FF2B5EF4-FFF2-40B4-BE49-F238E27FC236}">
                  <a16:creationId xmlns:a16="http://schemas.microsoft.com/office/drawing/2014/main" id="{6D3A26B5-2A32-CF47-BF3B-06940E6225CD}"/>
                </a:ext>
              </a:extLst>
            </p:cNvPr>
            <p:cNvSpPr/>
            <p:nvPr/>
          </p:nvSpPr>
          <p:spPr>
            <a:xfrm>
              <a:off x="1644124" y="3654693"/>
              <a:ext cx="209985" cy="175356"/>
            </a:xfrm>
            <a:prstGeom prst="flowChartConnector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kern="0" dirty="0">
                  <a:solidFill>
                    <a:srgbClr val="8064A2"/>
                  </a:solidFill>
                  <a:ea typeface="ＭＳ Ｐゴシック" charset="0"/>
                </a:rPr>
                <a:t> </a:t>
              </a:r>
            </a:p>
          </p:txBody>
        </p: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15722A66-C4F7-1343-8676-67C5C93324D7}"/>
                </a:ext>
              </a:extLst>
            </p:cNvPr>
            <p:cNvCxnSpPr>
              <a:stCxn id="336" idx="6"/>
              <a:endCxn id="337" idx="2"/>
            </p:cNvCxnSpPr>
            <p:nvPr/>
          </p:nvCxnSpPr>
          <p:spPr>
            <a:xfrm>
              <a:off x="1544124" y="3742371"/>
              <a:ext cx="100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39" name="Connector 338">
            <a:extLst>
              <a:ext uri="{FF2B5EF4-FFF2-40B4-BE49-F238E27FC236}">
                <a16:creationId xmlns:a16="http://schemas.microsoft.com/office/drawing/2014/main" id="{476FFC9C-9C75-CA4B-8EAF-3F5BDBF75190}"/>
              </a:ext>
            </a:extLst>
          </p:cNvPr>
          <p:cNvSpPr/>
          <p:nvPr/>
        </p:nvSpPr>
        <p:spPr>
          <a:xfrm>
            <a:off x="2354112" y="5115888"/>
            <a:ext cx="209985" cy="175356"/>
          </a:xfrm>
          <a:prstGeom prst="flowChartConnector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41" name="Connector 340">
            <a:extLst>
              <a:ext uri="{FF2B5EF4-FFF2-40B4-BE49-F238E27FC236}">
                <a16:creationId xmlns:a16="http://schemas.microsoft.com/office/drawing/2014/main" id="{097849BC-12EF-F048-8D97-2B001615855C}"/>
              </a:ext>
            </a:extLst>
          </p:cNvPr>
          <p:cNvSpPr/>
          <p:nvPr/>
        </p:nvSpPr>
        <p:spPr>
          <a:xfrm>
            <a:off x="2651129" y="5104012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40" name="Connector 339">
            <a:extLst>
              <a:ext uri="{FF2B5EF4-FFF2-40B4-BE49-F238E27FC236}">
                <a16:creationId xmlns:a16="http://schemas.microsoft.com/office/drawing/2014/main" id="{72608773-2DD6-B64C-BB06-CB7FD936BB23}"/>
              </a:ext>
            </a:extLst>
          </p:cNvPr>
          <p:cNvSpPr/>
          <p:nvPr/>
        </p:nvSpPr>
        <p:spPr>
          <a:xfrm>
            <a:off x="2647798" y="4890397"/>
            <a:ext cx="209985" cy="175356"/>
          </a:xfrm>
          <a:prstGeom prst="flowChartConnector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42" name="Connector 341">
            <a:extLst>
              <a:ext uri="{FF2B5EF4-FFF2-40B4-BE49-F238E27FC236}">
                <a16:creationId xmlns:a16="http://schemas.microsoft.com/office/drawing/2014/main" id="{813A1F9A-C430-834D-BDD8-B2C26D74FC63}"/>
              </a:ext>
            </a:extLst>
          </p:cNvPr>
          <p:cNvSpPr/>
          <p:nvPr/>
        </p:nvSpPr>
        <p:spPr>
          <a:xfrm>
            <a:off x="2354112" y="5338768"/>
            <a:ext cx="209985" cy="175356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26556C5A-1C5C-7A44-A9EF-2B418833B958}"/>
              </a:ext>
            </a:extLst>
          </p:cNvPr>
          <p:cNvSpPr/>
          <p:nvPr/>
        </p:nvSpPr>
        <p:spPr>
          <a:xfrm>
            <a:off x="8651223" y="4469188"/>
            <a:ext cx="11544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Stashes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1" name="Slide Number Placeholder 5">
            <a:extLst>
              <a:ext uri="{FF2B5EF4-FFF2-40B4-BE49-F238E27FC236}">
                <a16:creationId xmlns:a16="http://schemas.microsoft.com/office/drawing/2014/main" id="{78241940-8879-AE44-8669-3CFA49CB3D04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5BB29BD-56AF-464E-95C6-328C82B7BA6B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62850BCF-1F44-6547-970F-3FEA4A324A5B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7631833-5472-394B-B81D-030177D61C10}"/>
              </a:ext>
            </a:extLst>
          </p:cNvPr>
          <p:cNvSpPr txBox="1"/>
          <p:nvPr/>
        </p:nvSpPr>
        <p:spPr>
          <a:xfrm flipH="1">
            <a:off x="6167924" y="963695"/>
            <a:ext cx="79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A5281070-D93A-3A4B-9A68-3AB68AC07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38951"/>
              </p:ext>
            </p:extLst>
          </p:nvPr>
        </p:nvGraphicFramePr>
        <p:xfrm>
          <a:off x="2292412" y="1259513"/>
          <a:ext cx="4764109" cy="518160"/>
        </p:xfrm>
        <a:graphic>
          <a:graphicData uri="http://schemas.openxmlformats.org/drawingml/2006/table">
            <a:tbl>
              <a:tblPr firstRow="1" bandRow="1"/>
              <a:tblGrid>
                <a:gridCol w="357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47804D4D-996E-A244-A8DA-035C870C8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26428"/>
              </p:ext>
            </p:extLst>
          </p:nvPr>
        </p:nvGraphicFramePr>
        <p:xfrm>
          <a:off x="7218025" y="1259258"/>
          <a:ext cx="3014735" cy="518160"/>
        </p:xfrm>
        <a:graphic>
          <a:graphicData uri="http://schemas.openxmlformats.org/drawingml/2006/table">
            <a:tbl>
              <a:tblPr firstRow="1" bandRow="1"/>
              <a:tblGrid>
                <a:gridCol w="244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787">
                  <a:extLst>
                    <a:ext uri="{9D8B030D-6E8A-4147-A177-3AD203B41FA5}">
                      <a16:colId xmlns:a16="http://schemas.microsoft.com/office/drawing/2014/main" val="1055846167"/>
                    </a:ext>
                  </a:extLst>
                </a:gridCol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546A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C34E7E81-760D-CE47-ACAC-005BDBC3E360}"/>
              </a:ext>
            </a:extLst>
          </p:cNvPr>
          <p:cNvSpPr txBox="1"/>
          <p:nvPr/>
        </p:nvSpPr>
        <p:spPr>
          <a:xfrm>
            <a:off x="9664735" y="946420"/>
            <a:ext cx="4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8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2EB1F39-F4CA-D14F-A337-057BC40282AE}"/>
              </a:ext>
            </a:extLst>
          </p:cNvPr>
          <p:cNvSpPr txBox="1"/>
          <p:nvPr/>
        </p:nvSpPr>
        <p:spPr>
          <a:xfrm>
            <a:off x="10182225" y="1277014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err="1">
                <a:solidFill>
                  <a:srgbClr val="1F497D"/>
                </a:solidFill>
                <a:ea typeface="ＭＳ Ｐゴシック" charset="0"/>
              </a:rPr>
              <a:t>B</a:t>
            </a:r>
            <a:r>
              <a:rPr lang="en-US" sz="2800" b="1" baseline="-25000" dirty="0" err="1">
                <a:solidFill>
                  <a:srgbClr val="1F497D"/>
                </a:solidFill>
                <a:ea typeface="ＭＳ Ｐゴシック" charset="0"/>
              </a:rPr>
              <a:t>max</a:t>
            </a:r>
            <a:endParaRPr lang="en-US" sz="2800" b="1" baseline="-25000" dirty="0">
              <a:solidFill>
                <a:srgbClr val="1F497D"/>
              </a:solidFill>
              <a:ea typeface="ＭＳ Ｐゴシック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A9755A3-513C-294D-BC57-89B04D98C6FA}"/>
              </a:ext>
            </a:extLst>
          </p:cNvPr>
          <p:cNvSpPr txBox="1"/>
          <p:nvPr/>
        </p:nvSpPr>
        <p:spPr>
          <a:xfrm>
            <a:off x="1484955" y="1241980"/>
            <a:ext cx="109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rgbClr val="1F497D"/>
                </a:solidFill>
                <a:ea typeface="ＭＳ Ｐゴシック" charset="0"/>
              </a:rPr>
              <a:t>A</a:t>
            </a:r>
            <a:r>
              <a:rPr lang="en-US" sz="2800" b="1" baseline="-25000" dirty="0">
                <a:solidFill>
                  <a:srgbClr val="1F497D"/>
                </a:solidFill>
                <a:ea typeface="ＭＳ Ｐゴシック" charset="0"/>
              </a:rPr>
              <a:t>max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FA8B85A-07C2-A240-AD96-A9D0590AB455}"/>
              </a:ext>
            </a:extLst>
          </p:cNvPr>
          <p:cNvSpPr/>
          <p:nvPr/>
        </p:nvSpPr>
        <p:spPr>
          <a:xfrm>
            <a:off x="6900636" y="428915"/>
            <a:ext cx="10735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solidFill>
                  <a:srgbClr val="FF0000"/>
                </a:solidFill>
                <a:ea typeface="ＭＳ Ｐゴシック" charset="0"/>
              </a:rPr>
              <a:t>Important: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 max </a:t>
            </a:r>
            <a:r>
              <a:rPr lang="en-US" sz="2000" b="1" dirty="0"/>
              <a:t>≤ 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 N/log</a:t>
            </a:r>
            <a:r>
              <a:rPr lang="en-US" sz="2400" b="1" baseline="30000" dirty="0">
                <a:solidFill>
                  <a:prstClr val="black"/>
                </a:solidFill>
                <a:ea typeface="ＭＳ Ｐゴシック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N</a:t>
            </a:r>
          </a:p>
          <a:p>
            <a:pPr defTabSz="457200"/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for maintaining O(N) index size</a:t>
            </a: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8" grpId="0"/>
      <p:bldP spid="99" grpId="0"/>
      <p:bldP spid="100" grpId="0"/>
      <p:bldP spid="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5F78B592-C3A7-D740-B3E5-6225E5D98C75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ea typeface="宋体" pitchFamily="2" charset="-122"/>
              </a:rPr>
              <a:t>Conclusion – Future 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4598429-4CA4-9147-AF3C-ED40D799A4D1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15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Straight Arrow Connector 8">
            <a:extLst>
              <a:ext uri="{FF2B5EF4-FFF2-40B4-BE49-F238E27FC236}">
                <a16:creationId xmlns:a16="http://schemas.microsoft.com/office/drawing/2014/main" id="{3F8B2E63-6A7E-A44E-90E5-0CAF2839C902}"/>
              </a:ext>
            </a:extLst>
          </p:cNvPr>
          <p:cNvCxnSpPr/>
          <p:nvPr/>
        </p:nvCxnSpPr>
        <p:spPr>
          <a:xfrm flipV="1">
            <a:off x="2112570" y="2010222"/>
            <a:ext cx="0" cy="37091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0" name="Straight Arrow Connector 9">
            <a:extLst>
              <a:ext uri="{FF2B5EF4-FFF2-40B4-BE49-F238E27FC236}">
                <a16:creationId xmlns:a16="http://schemas.microsoft.com/office/drawing/2014/main" id="{CBFFB919-4D6E-6648-86D4-F47CEFCFAF6E}"/>
              </a:ext>
            </a:extLst>
          </p:cNvPr>
          <p:cNvCxnSpPr>
            <a:cxnSpLocks/>
          </p:cNvCxnSpPr>
          <p:nvPr/>
        </p:nvCxnSpPr>
        <p:spPr>
          <a:xfrm flipV="1">
            <a:off x="2112570" y="5701468"/>
            <a:ext cx="8901719" cy="803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2" name="TextBox 11">
            <a:extLst>
              <a:ext uri="{FF2B5EF4-FFF2-40B4-BE49-F238E27FC236}">
                <a16:creationId xmlns:a16="http://schemas.microsoft.com/office/drawing/2014/main" id="{CCED3C52-CA45-6643-8FD2-D41F21A6EC10}"/>
              </a:ext>
            </a:extLst>
          </p:cNvPr>
          <p:cNvSpPr txBox="1"/>
          <p:nvPr/>
        </p:nvSpPr>
        <p:spPr>
          <a:xfrm>
            <a:off x="5224623" y="6215044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Keyword-list size</a:t>
            </a: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B360E36A-EFF4-E842-865E-0F2A16780590}"/>
              </a:ext>
            </a:extLst>
          </p:cNvPr>
          <p:cNvSpPr txBox="1"/>
          <p:nvPr/>
        </p:nvSpPr>
        <p:spPr>
          <a:xfrm>
            <a:off x="10285722" y="5702933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07A0AB-B7E4-634A-8565-50C56759A27D}"/>
              </a:ext>
            </a:extLst>
          </p:cNvPr>
          <p:cNvCxnSpPr>
            <a:cxnSpLocks/>
          </p:cNvCxnSpPr>
          <p:nvPr/>
        </p:nvCxnSpPr>
        <p:spPr>
          <a:xfrm>
            <a:off x="2112570" y="5020903"/>
            <a:ext cx="741605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6D573E-7010-1748-95F2-67D26ACD94E1}"/>
              </a:ext>
            </a:extLst>
          </p:cNvPr>
          <p:cNvCxnSpPr>
            <a:cxnSpLocks/>
          </p:cNvCxnSpPr>
          <p:nvPr/>
        </p:nvCxnSpPr>
        <p:spPr>
          <a:xfrm flipH="1">
            <a:off x="2854175" y="5050740"/>
            <a:ext cx="2475" cy="66224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5FB1A56-A8C6-8243-AEB2-B22AFBBC7A2E}"/>
              </a:ext>
            </a:extLst>
          </p:cNvPr>
          <p:cNvSpPr/>
          <p:nvPr/>
        </p:nvSpPr>
        <p:spPr>
          <a:xfrm>
            <a:off x="2183575" y="5702933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2200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endParaRPr lang="en-US" sz="2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7B1D8D-62F8-FA47-8B04-CAFBD6043443}"/>
              </a:ext>
            </a:extLst>
          </p:cNvPr>
          <p:cNvSpPr/>
          <p:nvPr/>
        </p:nvSpPr>
        <p:spPr>
          <a:xfrm>
            <a:off x="745300" y="4753317"/>
            <a:ext cx="148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O(</a:t>
            </a:r>
            <a:r>
              <a:rPr lang="en-US" sz="22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) </a:t>
            </a:r>
            <a:endParaRPr lang="en-US" sz="2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BA1B4B-96AA-764F-8AB7-5063CEC78AA5}"/>
              </a:ext>
            </a:extLst>
          </p:cNvPr>
          <p:cNvGrpSpPr/>
          <p:nvPr/>
        </p:nvGrpSpPr>
        <p:grpSpPr>
          <a:xfrm>
            <a:off x="3646943" y="5655921"/>
            <a:ext cx="1319592" cy="477899"/>
            <a:chOff x="3646943" y="5655921"/>
            <a:chExt cx="1319592" cy="47789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B672D97-9ADA-094F-A7C3-A7C0B7A75975}"/>
                </a:ext>
              </a:extLst>
            </p:cNvPr>
            <p:cNvSpPr/>
            <p:nvPr/>
          </p:nvSpPr>
          <p:spPr>
            <a:xfrm>
              <a:off x="3646943" y="5702933"/>
              <a:ext cx="131959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200" dirty="0">
                  <a:solidFill>
                    <a:prstClr val="black"/>
                  </a:solidFill>
                  <a:ea typeface="ＭＳ Ｐゴシック" charset="0"/>
                </a:rPr>
                <a:t>N</a:t>
              </a:r>
              <a:r>
                <a:rPr lang="en-US" sz="2200" baseline="30000" dirty="0">
                  <a:solidFill>
                    <a:prstClr val="black"/>
                  </a:solidFill>
                  <a:ea typeface="ＭＳ Ｐゴシック" charset="0"/>
                </a:rPr>
                <a:t>1-1/log </a:t>
              </a:r>
              <a:r>
                <a:rPr lang="el-GR" sz="2200" baseline="30000" dirty="0">
                  <a:solidFill>
                    <a:prstClr val="black"/>
                  </a:solidFill>
                  <a:ea typeface="ＭＳ Ｐゴシック" charset="0"/>
                </a:rPr>
                <a:t>    </a:t>
              </a:r>
              <a:r>
                <a:rPr lang="en-US" sz="2200" baseline="30000" dirty="0">
                  <a:solidFill>
                    <a:prstClr val="black"/>
                  </a:solidFill>
                  <a:ea typeface="ＭＳ Ｐゴシック" charset="0"/>
                </a:rPr>
                <a:t>N</a:t>
              </a:r>
              <a:r>
                <a:rPr lang="en-US" sz="2200" dirty="0">
                  <a:solidFill>
                    <a:prstClr val="black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ED8CFA2-7891-3E46-9848-047B9E8C07D1}"/>
                </a:ext>
              </a:extLst>
            </p:cNvPr>
            <p:cNvSpPr/>
            <p:nvPr/>
          </p:nvSpPr>
          <p:spPr>
            <a:xfrm>
              <a:off x="4355964" y="5655921"/>
              <a:ext cx="5457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l-GR" sz="2000" baseline="30000" dirty="0">
                  <a:solidFill>
                    <a:srgbClr val="000000"/>
                  </a:solidFill>
                  <a:ea typeface="ＭＳ Ｐゴシック" charset="0"/>
                </a:rPr>
                <a:t>1-γ</a:t>
              </a:r>
              <a:r>
                <a:rPr lang="el-GR" sz="2000" b="1" baseline="30000" dirty="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 sz="20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87188BC1-BC3D-D241-BF9A-D02D44820C39}"/>
              </a:ext>
            </a:extLst>
          </p:cNvPr>
          <p:cNvSpPr txBox="1"/>
          <p:nvPr/>
        </p:nvSpPr>
        <p:spPr>
          <a:xfrm>
            <a:off x="695886" y="3677391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800" b="1" dirty="0">
                <a:solidFill>
                  <a:schemeClr val="tx2"/>
                </a:solidFill>
                <a:ea typeface="ＭＳ Ｐゴシック" charset="0"/>
              </a:rPr>
              <a:t>Ο(</a:t>
            </a:r>
            <a:r>
              <a:rPr lang="en-US" sz="2800" b="1" dirty="0">
                <a:solidFill>
                  <a:schemeClr val="tx2"/>
                </a:solidFill>
                <a:ea typeface="ＭＳ Ｐゴシック" charset="0"/>
              </a:rPr>
              <a:t>log</a:t>
            </a:r>
            <a:r>
              <a:rPr lang="el-GR" sz="2800" b="1" baseline="30000" dirty="0">
                <a:solidFill>
                  <a:schemeClr val="tx2"/>
                </a:solidFill>
                <a:ea typeface="ＭＳ Ｐゴシック" charset="0"/>
              </a:rPr>
              <a:t>γ</a:t>
            </a:r>
            <a:r>
              <a:rPr lang="el-GR" sz="2800" b="1" dirty="0">
                <a:solidFill>
                  <a:schemeClr val="tx2"/>
                </a:solidFill>
                <a:ea typeface="ＭＳ Ｐゴシック" charset="0"/>
              </a:rPr>
              <a:t>Ν)</a:t>
            </a:r>
            <a:endParaRPr lang="en-US" sz="2800" b="1" dirty="0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77" name="TextBox 11">
            <a:extLst>
              <a:ext uri="{FF2B5EF4-FFF2-40B4-BE49-F238E27FC236}">
                <a16:creationId xmlns:a16="http://schemas.microsoft.com/office/drawing/2014/main" id="{AEA94910-7B7E-2146-90E0-FB8FAAE2EC1E}"/>
              </a:ext>
            </a:extLst>
          </p:cNvPr>
          <p:cNvSpPr txBox="1"/>
          <p:nvPr/>
        </p:nvSpPr>
        <p:spPr>
          <a:xfrm>
            <a:off x="461132" y="1541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Efficiency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DCF3492-8456-CC4D-9F48-F5E8DCF83523}"/>
              </a:ext>
            </a:extLst>
          </p:cNvPr>
          <p:cNvCxnSpPr>
            <a:cxnSpLocks/>
          </p:cNvCxnSpPr>
          <p:nvPr/>
        </p:nvCxnSpPr>
        <p:spPr>
          <a:xfrm>
            <a:off x="4279305" y="3965028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71ADB3A2-32BE-F149-8ED8-47A99785D75B}"/>
              </a:ext>
            </a:extLst>
          </p:cNvPr>
          <p:cNvSpPr/>
          <p:nvPr/>
        </p:nvSpPr>
        <p:spPr>
          <a:xfrm>
            <a:off x="2408421" y="4267297"/>
            <a:ext cx="1663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TwoChoiceAlloc</a:t>
            </a:r>
            <a:endParaRPr lang="en-US" sz="1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837D2E-2683-EF4E-A467-00A3F4E1F5CD}"/>
              </a:ext>
            </a:extLst>
          </p:cNvPr>
          <p:cNvGrpSpPr/>
          <p:nvPr/>
        </p:nvGrpSpPr>
        <p:grpSpPr>
          <a:xfrm>
            <a:off x="8100013" y="5683397"/>
            <a:ext cx="1174097" cy="450423"/>
            <a:chOff x="8100013" y="5683397"/>
            <a:chExt cx="1174097" cy="4504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254DCE0-2690-A04F-B08F-D3E95757CCB6}"/>
                </a:ext>
              </a:extLst>
            </p:cNvPr>
            <p:cNvSpPr/>
            <p:nvPr/>
          </p:nvSpPr>
          <p:spPr>
            <a:xfrm>
              <a:off x="8100013" y="5702933"/>
              <a:ext cx="10695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ea typeface="ＭＳ Ｐゴシック" charset="0"/>
                </a:rPr>
                <a:t>N/log N</a:t>
              </a:r>
              <a:endParaRPr lang="en-US" sz="220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9156F4-0615-854E-85C6-27BEDE4F916C}"/>
                </a:ext>
              </a:extLst>
            </p:cNvPr>
            <p:cNvSpPr/>
            <p:nvPr/>
          </p:nvSpPr>
          <p:spPr>
            <a:xfrm>
              <a:off x="8728332" y="5683397"/>
              <a:ext cx="5457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l-GR" sz="2000" baseline="30000" dirty="0">
                  <a:solidFill>
                    <a:srgbClr val="000000"/>
                  </a:solidFill>
                  <a:ea typeface="ＭＳ Ｐゴシック" charset="0"/>
                </a:rPr>
                <a:t>γ</a:t>
              </a:r>
              <a:r>
                <a:rPr lang="el-GR" sz="2000" baseline="30000" dirty="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 sz="20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09B9FB91-0014-9145-A501-901E08E7D078}"/>
              </a:ext>
            </a:extLst>
          </p:cNvPr>
          <p:cNvSpPr/>
          <p:nvPr/>
        </p:nvSpPr>
        <p:spPr>
          <a:xfrm>
            <a:off x="8996473" y="4264207"/>
            <a:ext cx="1178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Sequential</a:t>
            </a:r>
          </a:p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Scan</a:t>
            </a:r>
            <a:endParaRPr lang="en-US" sz="14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2EC0A31-292D-5345-BB2A-98CE7720210D}"/>
              </a:ext>
            </a:extLst>
          </p:cNvPr>
          <p:cNvSpPr/>
          <p:nvPr/>
        </p:nvSpPr>
        <p:spPr>
          <a:xfrm>
            <a:off x="5903775" y="5702933"/>
            <a:ext cx="1069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N/log N</a:t>
            </a:r>
            <a:endParaRPr lang="en-US" sz="22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FD323FB-8AD9-254D-AB85-891ACB551CDD}"/>
              </a:ext>
            </a:extLst>
          </p:cNvPr>
          <p:cNvSpPr/>
          <p:nvPr/>
        </p:nvSpPr>
        <p:spPr>
          <a:xfrm>
            <a:off x="6531863" y="5666555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aseline="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l-GR" sz="2000" b="1" baseline="300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3D67879-381A-D44C-818E-270286AF62B6}"/>
              </a:ext>
            </a:extLst>
          </p:cNvPr>
          <p:cNvCxnSpPr>
            <a:cxnSpLocks/>
          </p:cNvCxnSpPr>
          <p:nvPr/>
        </p:nvCxnSpPr>
        <p:spPr>
          <a:xfrm>
            <a:off x="6457573" y="3967082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3667E73-E121-FF42-9101-7FA5869515B0}"/>
              </a:ext>
            </a:extLst>
          </p:cNvPr>
          <p:cNvCxnSpPr>
            <a:cxnSpLocks/>
          </p:cNvCxnSpPr>
          <p:nvPr/>
        </p:nvCxnSpPr>
        <p:spPr>
          <a:xfrm>
            <a:off x="8643197" y="3967081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6230A16-D416-3141-A70D-57A00C9E2250}"/>
              </a:ext>
            </a:extLst>
          </p:cNvPr>
          <p:cNvSpPr txBox="1"/>
          <p:nvPr/>
        </p:nvSpPr>
        <p:spPr>
          <a:xfrm>
            <a:off x="1126635" y="2824562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234B0D-9782-B444-A1D5-E954083E2613}"/>
              </a:ext>
            </a:extLst>
          </p:cNvPr>
          <p:cNvCxnSpPr>
            <a:cxnSpLocks/>
          </p:cNvCxnSpPr>
          <p:nvPr/>
        </p:nvCxnSpPr>
        <p:spPr>
          <a:xfrm>
            <a:off x="2112570" y="3020838"/>
            <a:ext cx="83474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025574-3BFE-8242-9DFE-3FB2EA455F12}"/>
              </a:ext>
            </a:extLst>
          </p:cNvPr>
          <p:cNvCxnSpPr>
            <a:cxnSpLocks/>
          </p:cNvCxnSpPr>
          <p:nvPr/>
        </p:nvCxnSpPr>
        <p:spPr>
          <a:xfrm>
            <a:off x="10458919" y="2902088"/>
            <a:ext cx="0" cy="279938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52EBE3F-6438-4C4C-865A-8AE6978B0E0A}"/>
              </a:ext>
            </a:extLst>
          </p:cNvPr>
          <p:cNvSpPr/>
          <p:nvPr/>
        </p:nvSpPr>
        <p:spPr>
          <a:xfrm>
            <a:off x="1138621" y="2739136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53FB8E8-523D-7142-9655-C0D2890F73C0}"/>
              </a:ext>
            </a:extLst>
          </p:cNvPr>
          <p:cNvSpPr/>
          <p:nvPr/>
        </p:nvSpPr>
        <p:spPr>
          <a:xfrm>
            <a:off x="773520" y="465596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0A8B75E-248A-6742-9ED7-64102972C7F1}"/>
              </a:ext>
            </a:extLst>
          </p:cNvPr>
          <p:cNvSpPr/>
          <p:nvPr/>
        </p:nvSpPr>
        <p:spPr>
          <a:xfrm>
            <a:off x="2313915" y="2643936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[ANS+16]-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OneChoiceAlloc</a:t>
            </a:r>
            <a:endParaRPr lang="en-US" sz="1400" dirty="0"/>
          </a:p>
        </p:txBody>
      </p:sp>
      <p:sp>
        <p:nvSpPr>
          <p:cNvPr id="71" name="63 - Έλλειψη">
            <a:extLst>
              <a:ext uri="{FF2B5EF4-FFF2-40B4-BE49-F238E27FC236}">
                <a16:creationId xmlns:a16="http://schemas.microsoft.com/office/drawing/2014/main" id="{BC3D48F6-7CA4-9247-93EB-8E7F75CF5500}"/>
              </a:ext>
            </a:extLst>
          </p:cNvPr>
          <p:cNvSpPr/>
          <p:nvPr/>
        </p:nvSpPr>
        <p:spPr>
          <a:xfrm>
            <a:off x="10331870" y="2881817"/>
            <a:ext cx="275112" cy="275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5BC5567-A538-C942-9077-7ED92E4C1FC3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8E7AB47-2F0F-5E4E-8155-E2F72C4E5EF2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3D99560-C3FC-624E-905D-C88E7F0012D3}"/>
              </a:ext>
            </a:extLst>
          </p:cNvPr>
          <p:cNvCxnSpPr>
            <a:cxnSpLocks/>
          </p:cNvCxnSpPr>
          <p:nvPr/>
        </p:nvCxnSpPr>
        <p:spPr>
          <a:xfrm flipV="1">
            <a:off x="2114661" y="3980361"/>
            <a:ext cx="8344258" cy="18061"/>
          </a:xfrm>
          <a:prstGeom prst="line">
            <a:avLst/>
          </a:prstGeom>
          <a:ln w="69850">
            <a:solidFill>
              <a:schemeClr val="tx2"/>
            </a:solidFill>
            <a:prstDash val="solid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Cloud 93">
            <a:extLst>
              <a:ext uri="{FF2B5EF4-FFF2-40B4-BE49-F238E27FC236}">
                <a16:creationId xmlns:a16="http://schemas.microsoft.com/office/drawing/2014/main" id="{1C1DEE94-DB67-C244-B685-ECFEBE3B2E9C}"/>
              </a:ext>
            </a:extLst>
          </p:cNvPr>
          <p:cNvSpPr/>
          <p:nvPr/>
        </p:nvSpPr>
        <p:spPr>
          <a:xfrm>
            <a:off x="-140055" y="1894445"/>
            <a:ext cx="2616827" cy="953040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Closer to the lower bound</a:t>
            </a:r>
          </a:p>
        </p:txBody>
      </p:sp>
      <p:sp>
        <p:nvSpPr>
          <p:cNvPr id="95" name="Cloud 94">
            <a:extLst>
              <a:ext uri="{FF2B5EF4-FFF2-40B4-BE49-F238E27FC236}">
                <a16:creationId xmlns:a16="http://schemas.microsoft.com/office/drawing/2014/main" id="{32BFE224-3640-5646-82FC-2DA6B7785AF3}"/>
              </a:ext>
            </a:extLst>
          </p:cNvPr>
          <p:cNvSpPr/>
          <p:nvPr/>
        </p:nvSpPr>
        <p:spPr>
          <a:xfrm>
            <a:off x="863513" y="2941115"/>
            <a:ext cx="318741" cy="226768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96" name="Cloud 95">
            <a:extLst>
              <a:ext uri="{FF2B5EF4-FFF2-40B4-BE49-F238E27FC236}">
                <a16:creationId xmlns:a16="http://schemas.microsoft.com/office/drawing/2014/main" id="{5BAB25CA-683C-4B40-9755-A454B51EEB9A}"/>
              </a:ext>
            </a:extLst>
          </p:cNvPr>
          <p:cNvSpPr/>
          <p:nvPr/>
        </p:nvSpPr>
        <p:spPr>
          <a:xfrm>
            <a:off x="1072663" y="3268692"/>
            <a:ext cx="191392" cy="148665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97" name="Cloud 96">
            <a:extLst>
              <a:ext uri="{FF2B5EF4-FFF2-40B4-BE49-F238E27FC236}">
                <a16:creationId xmlns:a16="http://schemas.microsoft.com/office/drawing/2014/main" id="{8B184372-3DCA-834A-AA9B-4A3212BF3CD9}"/>
              </a:ext>
            </a:extLst>
          </p:cNvPr>
          <p:cNvSpPr/>
          <p:nvPr/>
        </p:nvSpPr>
        <p:spPr>
          <a:xfrm>
            <a:off x="1221735" y="3543143"/>
            <a:ext cx="127276" cy="90846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98" name="Cloud 97">
            <a:extLst>
              <a:ext uri="{FF2B5EF4-FFF2-40B4-BE49-F238E27FC236}">
                <a16:creationId xmlns:a16="http://schemas.microsoft.com/office/drawing/2014/main" id="{4BF9B6C6-1D56-B043-9404-A57303F0076C}"/>
              </a:ext>
            </a:extLst>
          </p:cNvPr>
          <p:cNvSpPr/>
          <p:nvPr/>
        </p:nvSpPr>
        <p:spPr>
          <a:xfrm>
            <a:off x="4576187" y="2072941"/>
            <a:ext cx="3966112" cy="871198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lvl="0" algn="ctr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New ORAM: </a:t>
            </a:r>
            <a:r>
              <a:rPr lang="el-GR" b="1" kern="0" dirty="0">
                <a:solidFill>
                  <a:schemeClr val="bg1"/>
                </a:solidFill>
                <a:ea typeface="宋体" pitchFamily="2" charset="-122"/>
              </a:rPr>
              <a:t>Ο</a:t>
            </a:r>
            <a:r>
              <a:rPr lang="en-US" b="1" kern="0" dirty="0">
                <a:solidFill>
                  <a:schemeClr val="bg1"/>
                </a:solidFill>
                <a:ea typeface="宋体" pitchFamily="2" charset="-122"/>
              </a:rPr>
              <a:t>(n</a:t>
            </a:r>
            <a:r>
              <a:rPr lang="en-US" b="1" kern="0" baseline="30000" dirty="0">
                <a:solidFill>
                  <a:schemeClr val="bg1"/>
                </a:solidFill>
                <a:ea typeface="宋体" pitchFamily="2" charset="-122"/>
              </a:rPr>
              <a:t>1/3</a:t>
            </a:r>
            <a:r>
              <a:rPr lang="en-US" b="1" kern="0" dirty="0">
                <a:solidFill>
                  <a:schemeClr val="bg1"/>
                </a:solidFill>
                <a:ea typeface="宋体" pitchFamily="2" charset="-122"/>
              </a:rPr>
              <a:t>log</a:t>
            </a:r>
            <a:r>
              <a:rPr lang="en-US" b="1" kern="0" baseline="30000" dirty="0">
                <a:solidFill>
                  <a:schemeClr val="bg1"/>
                </a:solidFill>
                <a:ea typeface="宋体" pitchFamily="2" charset="-122"/>
              </a:rPr>
              <a:t>2</a:t>
            </a:r>
            <a:r>
              <a:rPr lang="en-US" b="1" kern="0" dirty="0">
                <a:solidFill>
                  <a:schemeClr val="bg1"/>
                </a:solidFill>
                <a:ea typeface="宋体" pitchFamily="2" charset="-122"/>
              </a:rPr>
              <a:t>n</a:t>
            </a:r>
            <a:r>
              <a:rPr lang="el-GR" b="1" kern="0" dirty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kern="0" dirty="0">
                <a:solidFill>
                  <a:schemeClr val="bg1"/>
                </a:solidFill>
                <a:ea typeface="宋体" pitchFamily="2" charset="-122"/>
              </a:rPr>
              <a:t>) bandwidth, O(1) locality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02" name="Cloud 101">
            <a:extLst>
              <a:ext uri="{FF2B5EF4-FFF2-40B4-BE49-F238E27FC236}">
                <a16:creationId xmlns:a16="http://schemas.microsoft.com/office/drawing/2014/main" id="{3BBF456E-3DDF-9344-B602-388AC0D27E8E}"/>
              </a:ext>
            </a:extLst>
          </p:cNvPr>
          <p:cNvSpPr/>
          <p:nvPr/>
        </p:nvSpPr>
        <p:spPr>
          <a:xfrm>
            <a:off x="4519738" y="4015902"/>
            <a:ext cx="1817018" cy="734275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OTA-based approach</a:t>
            </a:r>
          </a:p>
        </p:txBody>
      </p:sp>
      <p:sp>
        <p:nvSpPr>
          <p:cNvPr id="103" name="Cloud 102">
            <a:extLst>
              <a:ext uri="{FF2B5EF4-FFF2-40B4-BE49-F238E27FC236}">
                <a16:creationId xmlns:a16="http://schemas.microsoft.com/office/drawing/2014/main" id="{7818AACE-1C57-134D-8B80-C5E918C9B6EC}"/>
              </a:ext>
            </a:extLst>
          </p:cNvPr>
          <p:cNvSpPr/>
          <p:nvPr/>
        </p:nvSpPr>
        <p:spPr>
          <a:xfrm>
            <a:off x="4088054" y="4852252"/>
            <a:ext cx="2616827" cy="800185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New probability bounds for OTA </a:t>
            </a:r>
          </a:p>
        </p:txBody>
      </p:sp>
      <p:sp>
        <p:nvSpPr>
          <p:cNvPr id="104" name="Cloud 103">
            <a:extLst>
              <a:ext uri="{FF2B5EF4-FFF2-40B4-BE49-F238E27FC236}">
                <a16:creationId xmlns:a16="http://schemas.microsoft.com/office/drawing/2014/main" id="{3A2BC217-2CE2-3944-A8CB-3EE5AE68DEA1}"/>
              </a:ext>
            </a:extLst>
          </p:cNvPr>
          <p:cNvSpPr/>
          <p:nvPr/>
        </p:nvSpPr>
        <p:spPr>
          <a:xfrm>
            <a:off x="6396578" y="4146801"/>
            <a:ext cx="2405685" cy="1020462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Multi-level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keyword-size compression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08" name="Cloud 107">
            <a:extLst>
              <a:ext uri="{FF2B5EF4-FFF2-40B4-BE49-F238E27FC236}">
                <a16:creationId xmlns:a16="http://schemas.microsoft.com/office/drawing/2014/main" id="{6A14CEC3-426B-034B-A808-57931B9C7458}"/>
              </a:ext>
            </a:extLst>
          </p:cNvPr>
          <p:cNvSpPr/>
          <p:nvPr/>
        </p:nvSpPr>
        <p:spPr>
          <a:xfrm>
            <a:off x="8841342" y="1936125"/>
            <a:ext cx="3426858" cy="953040"/>
          </a:xfrm>
          <a:prstGeom prst="cloud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Open Question: Closer to the lower bound?</a:t>
            </a:r>
          </a:p>
        </p:txBody>
      </p:sp>
      <p:sp>
        <p:nvSpPr>
          <p:cNvPr id="109" name="Cloud 108">
            <a:extLst>
              <a:ext uri="{FF2B5EF4-FFF2-40B4-BE49-F238E27FC236}">
                <a16:creationId xmlns:a16="http://schemas.microsoft.com/office/drawing/2014/main" id="{61DD9DA6-0A10-3F4C-9EBE-6B1E0F5F8CA1}"/>
              </a:ext>
            </a:extLst>
          </p:cNvPr>
          <p:cNvSpPr/>
          <p:nvPr/>
        </p:nvSpPr>
        <p:spPr>
          <a:xfrm>
            <a:off x="10843910" y="3227766"/>
            <a:ext cx="318741" cy="226768"/>
          </a:xfrm>
          <a:prstGeom prst="cloud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10" name="Cloud 109">
            <a:extLst>
              <a:ext uri="{FF2B5EF4-FFF2-40B4-BE49-F238E27FC236}">
                <a16:creationId xmlns:a16="http://schemas.microsoft.com/office/drawing/2014/main" id="{0EB475A6-FA07-6141-A75C-353624EEEE43}"/>
              </a:ext>
            </a:extLst>
          </p:cNvPr>
          <p:cNvSpPr/>
          <p:nvPr/>
        </p:nvSpPr>
        <p:spPr>
          <a:xfrm>
            <a:off x="10752226" y="3576396"/>
            <a:ext cx="191392" cy="148665"/>
          </a:xfrm>
          <a:prstGeom prst="cloud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11" name="Cloud 110">
            <a:extLst>
              <a:ext uri="{FF2B5EF4-FFF2-40B4-BE49-F238E27FC236}">
                <a16:creationId xmlns:a16="http://schemas.microsoft.com/office/drawing/2014/main" id="{FB774F3B-B602-D043-93B7-BF1D3833E7DA}"/>
              </a:ext>
            </a:extLst>
          </p:cNvPr>
          <p:cNvSpPr/>
          <p:nvPr/>
        </p:nvSpPr>
        <p:spPr>
          <a:xfrm>
            <a:off x="10597371" y="3850314"/>
            <a:ext cx="127276" cy="90846"/>
          </a:xfrm>
          <a:prstGeom prst="cloud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12" name="Cloud 111">
            <a:extLst>
              <a:ext uri="{FF2B5EF4-FFF2-40B4-BE49-F238E27FC236}">
                <a16:creationId xmlns:a16="http://schemas.microsoft.com/office/drawing/2014/main" id="{C483BE8A-2D69-C54D-A6F7-6AC5BCA13A05}"/>
              </a:ext>
            </a:extLst>
          </p:cNvPr>
          <p:cNvSpPr/>
          <p:nvPr/>
        </p:nvSpPr>
        <p:spPr>
          <a:xfrm>
            <a:off x="11002414" y="2847485"/>
            <a:ext cx="469150" cy="309444"/>
          </a:xfrm>
          <a:prstGeom prst="cloud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21" name="Curved Left Arrow 20">
            <a:extLst>
              <a:ext uri="{FF2B5EF4-FFF2-40B4-BE49-F238E27FC236}">
                <a16:creationId xmlns:a16="http://schemas.microsoft.com/office/drawing/2014/main" id="{CABC60AE-4197-5E43-932C-22C7B2A5404A}"/>
              </a:ext>
            </a:extLst>
          </p:cNvPr>
          <p:cNvSpPr/>
          <p:nvPr/>
        </p:nvSpPr>
        <p:spPr>
          <a:xfrm>
            <a:off x="10583851" y="3980361"/>
            <a:ext cx="459061" cy="790550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E6E0AEAF-C11B-B040-BE13-17F442F23286}"/>
              </a:ext>
            </a:extLst>
          </p:cNvPr>
          <p:cNvSpPr txBox="1"/>
          <p:nvPr/>
        </p:nvSpPr>
        <p:spPr>
          <a:xfrm>
            <a:off x="2877698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01828A8-E411-7F47-B932-918A08111A19}"/>
              </a:ext>
            </a:extLst>
          </p:cNvPr>
          <p:cNvCxnSpPr>
            <a:cxnSpLocks/>
          </p:cNvCxnSpPr>
          <p:nvPr/>
        </p:nvCxnSpPr>
        <p:spPr>
          <a:xfrm>
            <a:off x="3560256" y="3801987"/>
            <a:ext cx="73152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B36D6E5-06C7-DB40-97B8-3EEC7C385C73}"/>
              </a:ext>
            </a:extLst>
          </p:cNvPr>
          <p:cNvCxnSpPr>
            <a:cxnSpLocks/>
          </p:cNvCxnSpPr>
          <p:nvPr/>
        </p:nvCxnSpPr>
        <p:spPr>
          <a:xfrm flipH="1">
            <a:off x="2096189" y="3801460"/>
            <a:ext cx="731520" cy="1055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1">
            <a:extLst>
              <a:ext uri="{FF2B5EF4-FFF2-40B4-BE49-F238E27FC236}">
                <a16:creationId xmlns:a16="http://schemas.microsoft.com/office/drawing/2014/main" id="{13D101AB-4DF4-DF4B-A9C0-105651D20531}"/>
              </a:ext>
            </a:extLst>
          </p:cNvPr>
          <p:cNvSpPr txBox="1"/>
          <p:nvPr/>
        </p:nvSpPr>
        <p:spPr>
          <a:xfrm>
            <a:off x="4914338" y="3614323"/>
            <a:ext cx="144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Medium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87D259-0ED2-E249-93BF-3B6759D190A6}"/>
              </a:ext>
            </a:extLst>
          </p:cNvPr>
          <p:cNvCxnSpPr>
            <a:cxnSpLocks/>
          </p:cNvCxnSpPr>
          <p:nvPr/>
        </p:nvCxnSpPr>
        <p:spPr>
          <a:xfrm>
            <a:off x="5827908" y="3801987"/>
            <a:ext cx="64008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882F444-C8DE-F44F-82B1-2C021C46FD77}"/>
              </a:ext>
            </a:extLst>
          </p:cNvPr>
          <p:cNvCxnSpPr>
            <a:cxnSpLocks/>
          </p:cNvCxnSpPr>
          <p:nvPr/>
        </p:nvCxnSpPr>
        <p:spPr>
          <a:xfrm flipH="1">
            <a:off x="4288653" y="3801987"/>
            <a:ext cx="64008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1">
            <a:extLst>
              <a:ext uri="{FF2B5EF4-FFF2-40B4-BE49-F238E27FC236}">
                <a16:creationId xmlns:a16="http://schemas.microsoft.com/office/drawing/2014/main" id="{EE254D48-295C-EB4B-BB05-CC8642C6814D}"/>
              </a:ext>
            </a:extLst>
          </p:cNvPr>
          <p:cNvSpPr txBox="1"/>
          <p:nvPr/>
        </p:nvSpPr>
        <p:spPr>
          <a:xfrm>
            <a:off x="7216422" y="3600210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4139B14-50D5-4C45-BE9C-05BB48283FBE}"/>
              </a:ext>
            </a:extLst>
          </p:cNvPr>
          <p:cNvCxnSpPr>
            <a:cxnSpLocks/>
          </p:cNvCxnSpPr>
          <p:nvPr/>
        </p:nvCxnSpPr>
        <p:spPr>
          <a:xfrm flipV="1">
            <a:off x="7904424" y="3800086"/>
            <a:ext cx="731520" cy="190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ADC3983-F7E8-B14F-97C5-93042A241CB4}"/>
              </a:ext>
            </a:extLst>
          </p:cNvPr>
          <p:cNvCxnSpPr>
            <a:cxnSpLocks/>
          </p:cNvCxnSpPr>
          <p:nvPr/>
        </p:nvCxnSpPr>
        <p:spPr>
          <a:xfrm flipH="1" flipV="1">
            <a:off x="6463402" y="3800086"/>
            <a:ext cx="731520" cy="1374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1">
            <a:extLst>
              <a:ext uri="{FF2B5EF4-FFF2-40B4-BE49-F238E27FC236}">
                <a16:creationId xmlns:a16="http://schemas.microsoft.com/office/drawing/2014/main" id="{0E801D22-A068-EF46-819A-FDC7D99828B3}"/>
              </a:ext>
            </a:extLst>
          </p:cNvPr>
          <p:cNvSpPr txBox="1"/>
          <p:nvPr/>
        </p:nvSpPr>
        <p:spPr>
          <a:xfrm>
            <a:off x="9219606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Huge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5F65D67-328B-0548-9A10-1686276C972B}"/>
              </a:ext>
            </a:extLst>
          </p:cNvPr>
          <p:cNvCxnSpPr>
            <a:cxnSpLocks/>
          </p:cNvCxnSpPr>
          <p:nvPr/>
        </p:nvCxnSpPr>
        <p:spPr>
          <a:xfrm>
            <a:off x="9865624" y="3811112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77EDE56-9BF7-904C-93C3-4D5E73A2B996}"/>
              </a:ext>
            </a:extLst>
          </p:cNvPr>
          <p:cNvCxnSpPr>
            <a:cxnSpLocks/>
          </p:cNvCxnSpPr>
          <p:nvPr/>
        </p:nvCxnSpPr>
        <p:spPr>
          <a:xfrm flipH="1">
            <a:off x="8634470" y="3801987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F2AFEB6-419F-B041-8367-09A51410C743}"/>
              </a:ext>
            </a:extLst>
          </p:cNvPr>
          <p:cNvCxnSpPr>
            <a:cxnSpLocks/>
          </p:cNvCxnSpPr>
          <p:nvPr/>
        </p:nvCxnSpPr>
        <p:spPr>
          <a:xfrm flipH="1">
            <a:off x="5635570" y="3003514"/>
            <a:ext cx="145002" cy="610809"/>
          </a:xfrm>
          <a:prstGeom prst="straightConnector1">
            <a:avLst/>
          </a:prstGeom>
          <a:noFill/>
          <a:ln w="508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FEEA8C4-364A-C74A-BCA8-16223201FB24}"/>
              </a:ext>
            </a:extLst>
          </p:cNvPr>
          <p:cNvCxnSpPr>
            <a:cxnSpLocks/>
          </p:cNvCxnSpPr>
          <p:nvPr/>
        </p:nvCxnSpPr>
        <p:spPr>
          <a:xfrm>
            <a:off x="7014152" y="2968317"/>
            <a:ext cx="287370" cy="693310"/>
          </a:xfrm>
          <a:prstGeom prst="straightConnector1">
            <a:avLst/>
          </a:prstGeom>
          <a:noFill/>
          <a:ln w="508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4" name="Cloud 83">
            <a:extLst>
              <a:ext uri="{FF2B5EF4-FFF2-40B4-BE49-F238E27FC236}">
                <a16:creationId xmlns:a16="http://schemas.microsoft.com/office/drawing/2014/main" id="{AF486A41-A03E-F945-87E6-B6E9D51B06DF}"/>
              </a:ext>
            </a:extLst>
          </p:cNvPr>
          <p:cNvSpPr/>
          <p:nvPr/>
        </p:nvSpPr>
        <p:spPr>
          <a:xfrm>
            <a:off x="8692363" y="813584"/>
            <a:ext cx="3426858" cy="953040"/>
          </a:xfrm>
          <a:prstGeom prst="cloud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Locality-aware Dynamic SE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B49FE73-0996-EB42-98A1-7D7582C0A9F0}"/>
              </a:ext>
            </a:extLst>
          </p:cNvPr>
          <p:cNvCxnSpPr>
            <a:cxnSpLocks/>
          </p:cNvCxnSpPr>
          <p:nvPr/>
        </p:nvCxnSpPr>
        <p:spPr>
          <a:xfrm>
            <a:off x="2975672" y="763588"/>
            <a:ext cx="2461065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" name="Title 4">
            <a:extLst>
              <a:ext uri="{FF2B5EF4-FFF2-40B4-BE49-F238E27FC236}">
                <a16:creationId xmlns:a16="http://schemas.microsoft.com/office/drawing/2014/main" id="{57A7A374-08CA-4743-AD23-1DF8FE8AB416}"/>
              </a:ext>
            </a:extLst>
          </p:cNvPr>
          <p:cNvSpPr txBox="1">
            <a:spLocks/>
          </p:cNvSpPr>
          <p:nvPr/>
        </p:nvSpPr>
        <p:spPr bwMode="auto">
          <a:xfrm>
            <a:off x="5345254" y="272253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sz="4800" dirty="0">
                <a:solidFill>
                  <a:srgbClr val="C00000"/>
                </a:solidFill>
                <a:ea typeface="宋体" pitchFamily="2" charset="-122"/>
              </a:rPr>
              <a:t>?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3" grpId="0"/>
      <p:bldP spid="89" grpId="0"/>
      <p:bldP spid="90" grpId="0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21" grpId="0" animBg="1"/>
      <p:bldP spid="53" grpId="0"/>
      <p:bldP spid="59" grpId="0"/>
      <p:bldP spid="62" grpId="0"/>
      <p:bldP spid="78" grpId="0"/>
      <p:bldP spid="84" grpId="0" animBg="1"/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5F78B592-C3A7-D740-B3E5-6225E5D98C75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Thank You!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4B6151E-AE48-E841-97B6-C80F1F21D5CF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A584940-AEAB-8042-8C5F-31298C722109}"/>
              </a:ext>
            </a:extLst>
          </p:cNvPr>
          <p:cNvCxnSpPr>
            <a:cxnSpLocks/>
          </p:cNvCxnSpPr>
          <p:nvPr/>
        </p:nvCxnSpPr>
        <p:spPr>
          <a:xfrm>
            <a:off x="-91170" y="29971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8">
            <a:extLst>
              <a:ext uri="{FF2B5EF4-FFF2-40B4-BE49-F238E27FC236}">
                <a16:creationId xmlns:a16="http://schemas.microsoft.com/office/drawing/2014/main" id="{6BCEBFC9-294B-5848-B626-46345FBF4612}"/>
              </a:ext>
            </a:extLst>
          </p:cNvPr>
          <p:cNvCxnSpPr/>
          <p:nvPr/>
        </p:nvCxnSpPr>
        <p:spPr>
          <a:xfrm flipV="1">
            <a:off x="2112570" y="2010222"/>
            <a:ext cx="0" cy="37091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6" name="Straight Arrow Connector 9">
            <a:extLst>
              <a:ext uri="{FF2B5EF4-FFF2-40B4-BE49-F238E27FC236}">
                <a16:creationId xmlns:a16="http://schemas.microsoft.com/office/drawing/2014/main" id="{F9D0F24C-57B9-6F4A-A8D2-00C962293E4D}"/>
              </a:ext>
            </a:extLst>
          </p:cNvPr>
          <p:cNvCxnSpPr>
            <a:cxnSpLocks/>
          </p:cNvCxnSpPr>
          <p:nvPr/>
        </p:nvCxnSpPr>
        <p:spPr>
          <a:xfrm flipV="1">
            <a:off x="2112570" y="5701468"/>
            <a:ext cx="8901719" cy="803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97" name="TextBox 11">
            <a:extLst>
              <a:ext uri="{FF2B5EF4-FFF2-40B4-BE49-F238E27FC236}">
                <a16:creationId xmlns:a16="http://schemas.microsoft.com/office/drawing/2014/main" id="{68FAA697-41EE-D044-BF6E-64D476FC1093}"/>
              </a:ext>
            </a:extLst>
          </p:cNvPr>
          <p:cNvSpPr txBox="1"/>
          <p:nvPr/>
        </p:nvSpPr>
        <p:spPr>
          <a:xfrm>
            <a:off x="10285722" y="5702933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8DC8CA-CA58-CE42-AD4E-C5BB0F96C546}"/>
              </a:ext>
            </a:extLst>
          </p:cNvPr>
          <p:cNvCxnSpPr>
            <a:cxnSpLocks/>
          </p:cNvCxnSpPr>
          <p:nvPr/>
        </p:nvCxnSpPr>
        <p:spPr>
          <a:xfrm>
            <a:off x="2112570" y="5020903"/>
            <a:ext cx="741605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87558C5-8B9D-0047-B23E-D6EB0C5AE5C8}"/>
              </a:ext>
            </a:extLst>
          </p:cNvPr>
          <p:cNvCxnSpPr>
            <a:cxnSpLocks/>
          </p:cNvCxnSpPr>
          <p:nvPr/>
        </p:nvCxnSpPr>
        <p:spPr>
          <a:xfrm flipH="1">
            <a:off x="2854175" y="5050740"/>
            <a:ext cx="2475" cy="66224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6A8397D4-8173-EC45-BACB-F024A335BD93}"/>
              </a:ext>
            </a:extLst>
          </p:cNvPr>
          <p:cNvSpPr/>
          <p:nvPr/>
        </p:nvSpPr>
        <p:spPr>
          <a:xfrm>
            <a:off x="2183575" y="5702933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2200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endParaRPr lang="en-US" sz="22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A86C301-81F4-BD49-8447-2F2479DFF47F}"/>
              </a:ext>
            </a:extLst>
          </p:cNvPr>
          <p:cNvSpPr/>
          <p:nvPr/>
        </p:nvSpPr>
        <p:spPr>
          <a:xfrm>
            <a:off x="745300" y="4753317"/>
            <a:ext cx="148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O(</a:t>
            </a:r>
            <a:r>
              <a:rPr lang="en-US" sz="22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) </a:t>
            </a:r>
            <a:endParaRPr lang="en-US" sz="22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8372922-697D-6246-BAEE-A745F67A935C}"/>
              </a:ext>
            </a:extLst>
          </p:cNvPr>
          <p:cNvGrpSpPr/>
          <p:nvPr/>
        </p:nvGrpSpPr>
        <p:grpSpPr>
          <a:xfrm>
            <a:off x="3646943" y="5655921"/>
            <a:ext cx="1319592" cy="477899"/>
            <a:chOff x="3646943" y="5655921"/>
            <a:chExt cx="1319592" cy="47789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7B6ADF8-C6B5-8A4E-9AD3-DBFB2D45871A}"/>
                </a:ext>
              </a:extLst>
            </p:cNvPr>
            <p:cNvSpPr/>
            <p:nvPr/>
          </p:nvSpPr>
          <p:spPr>
            <a:xfrm>
              <a:off x="3646943" y="5702933"/>
              <a:ext cx="131959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200" dirty="0">
                  <a:solidFill>
                    <a:prstClr val="black"/>
                  </a:solidFill>
                  <a:ea typeface="ＭＳ Ｐゴシック" charset="0"/>
                </a:rPr>
                <a:t>N</a:t>
              </a:r>
              <a:r>
                <a:rPr lang="en-US" sz="2200" baseline="30000" dirty="0">
                  <a:solidFill>
                    <a:prstClr val="black"/>
                  </a:solidFill>
                  <a:ea typeface="ＭＳ Ｐゴシック" charset="0"/>
                </a:rPr>
                <a:t>1-1/log </a:t>
              </a:r>
              <a:r>
                <a:rPr lang="el-GR" sz="2200" baseline="30000" dirty="0">
                  <a:solidFill>
                    <a:prstClr val="black"/>
                  </a:solidFill>
                  <a:ea typeface="ＭＳ Ｐゴシック" charset="0"/>
                </a:rPr>
                <a:t>    </a:t>
              </a:r>
              <a:r>
                <a:rPr lang="en-US" sz="2200" baseline="30000" dirty="0">
                  <a:solidFill>
                    <a:prstClr val="black"/>
                  </a:solidFill>
                  <a:ea typeface="ＭＳ Ｐゴシック" charset="0"/>
                </a:rPr>
                <a:t>N</a:t>
              </a:r>
              <a:r>
                <a:rPr lang="en-US" sz="2200" dirty="0">
                  <a:solidFill>
                    <a:prstClr val="black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CFFF52A-9B74-3945-96E8-B4691DB7B7D8}"/>
                </a:ext>
              </a:extLst>
            </p:cNvPr>
            <p:cNvSpPr/>
            <p:nvPr/>
          </p:nvSpPr>
          <p:spPr>
            <a:xfrm>
              <a:off x="4355964" y="5655921"/>
              <a:ext cx="5457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l-GR" sz="2000" baseline="30000" dirty="0">
                  <a:solidFill>
                    <a:srgbClr val="000000"/>
                  </a:solidFill>
                  <a:ea typeface="ＭＳ Ｐゴシック" charset="0"/>
                </a:rPr>
                <a:t>1-γ</a:t>
              </a:r>
              <a:r>
                <a:rPr lang="el-GR" sz="2000" b="1" baseline="30000" dirty="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 sz="20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67DB4A3-2223-354C-8E62-89484AF62CF4}"/>
              </a:ext>
            </a:extLst>
          </p:cNvPr>
          <p:cNvSpPr txBox="1"/>
          <p:nvPr/>
        </p:nvSpPr>
        <p:spPr>
          <a:xfrm>
            <a:off x="695886" y="3677391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800" b="1" dirty="0">
                <a:solidFill>
                  <a:schemeClr val="tx2"/>
                </a:solidFill>
                <a:ea typeface="ＭＳ Ｐゴシック" charset="0"/>
              </a:rPr>
              <a:t>Ο(</a:t>
            </a:r>
            <a:r>
              <a:rPr lang="en-US" sz="2800" b="1" dirty="0">
                <a:solidFill>
                  <a:schemeClr val="tx2"/>
                </a:solidFill>
                <a:ea typeface="ＭＳ Ｐゴシック" charset="0"/>
              </a:rPr>
              <a:t>log</a:t>
            </a:r>
            <a:r>
              <a:rPr lang="el-GR" sz="2800" b="1" baseline="30000" dirty="0">
                <a:solidFill>
                  <a:schemeClr val="tx2"/>
                </a:solidFill>
                <a:ea typeface="ＭＳ Ｐゴシック" charset="0"/>
              </a:rPr>
              <a:t>γ</a:t>
            </a:r>
            <a:r>
              <a:rPr lang="el-GR" sz="2800" b="1" dirty="0">
                <a:solidFill>
                  <a:schemeClr val="tx2"/>
                </a:solidFill>
                <a:ea typeface="ＭＳ Ｐゴシック" charset="0"/>
              </a:rPr>
              <a:t>Ν)</a:t>
            </a:r>
            <a:endParaRPr lang="en-US" sz="2800" b="1" dirty="0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106" name="TextBox 11">
            <a:extLst>
              <a:ext uri="{FF2B5EF4-FFF2-40B4-BE49-F238E27FC236}">
                <a16:creationId xmlns:a16="http://schemas.microsoft.com/office/drawing/2014/main" id="{55C9336A-08F2-2148-A2E5-1A660C6BC14F}"/>
              </a:ext>
            </a:extLst>
          </p:cNvPr>
          <p:cNvSpPr txBox="1"/>
          <p:nvPr/>
        </p:nvSpPr>
        <p:spPr>
          <a:xfrm>
            <a:off x="461132" y="1541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Efficiency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BD8D825-7167-314E-80B6-CA25021AFF2A}"/>
              </a:ext>
            </a:extLst>
          </p:cNvPr>
          <p:cNvCxnSpPr>
            <a:cxnSpLocks/>
          </p:cNvCxnSpPr>
          <p:nvPr/>
        </p:nvCxnSpPr>
        <p:spPr>
          <a:xfrm>
            <a:off x="4279305" y="3965028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8936D81-E6DA-CF40-ADFC-6CFCB34143D3}"/>
              </a:ext>
            </a:extLst>
          </p:cNvPr>
          <p:cNvSpPr/>
          <p:nvPr/>
        </p:nvSpPr>
        <p:spPr>
          <a:xfrm>
            <a:off x="2408421" y="4267297"/>
            <a:ext cx="1663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TwoChoiceAlloc</a:t>
            </a:r>
            <a:endParaRPr lang="en-US" sz="14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624E496-94B6-C748-8B54-6EDB1E57ACDA}"/>
              </a:ext>
            </a:extLst>
          </p:cNvPr>
          <p:cNvGrpSpPr/>
          <p:nvPr/>
        </p:nvGrpSpPr>
        <p:grpSpPr>
          <a:xfrm>
            <a:off x="8100013" y="5683397"/>
            <a:ext cx="1174097" cy="450423"/>
            <a:chOff x="8100013" y="5683397"/>
            <a:chExt cx="1174097" cy="450423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13F500C-4340-8F43-B98D-1EC0374171ED}"/>
                </a:ext>
              </a:extLst>
            </p:cNvPr>
            <p:cNvSpPr/>
            <p:nvPr/>
          </p:nvSpPr>
          <p:spPr>
            <a:xfrm>
              <a:off x="8100013" y="5702933"/>
              <a:ext cx="10695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ea typeface="ＭＳ Ｐゴシック" charset="0"/>
                </a:rPr>
                <a:t>N/log N</a:t>
              </a:r>
              <a:endParaRPr lang="en-US" sz="2200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374FE9-BB37-6444-836E-190EA35F17C6}"/>
                </a:ext>
              </a:extLst>
            </p:cNvPr>
            <p:cNvSpPr/>
            <p:nvPr/>
          </p:nvSpPr>
          <p:spPr>
            <a:xfrm>
              <a:off x="8728332" y="5683397"/>
              <a:ext cx="5457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l-GR" sz="2000" baseline="30000" dirty="0">
                  <a:solidFill>
                    <a:srgbClr val="000000"/>
                  </a:solidFill>
                  <a:ea typeface="ＭＳ Ｐゴシック" charset="0"/>
                </a:rPr>
                <a:t>γ</a:t>
              </a:r>
              <a:r>
                <a:rPr lang="el-GR" sz="2000" baseline="30000" dirty="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 sz="20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6AAFBAE-B7E7-6647-B04B-12857D004D63}"/>
              </a:ext>
            </a:extLst>
          </p:cNvPr>
          <p:cNvSpPr/>
          <p:nvPr/>
        </p:nvSpPr>
        <p:spPr>
          <a:xfrm>
            <a:off x="8996473" y="4264207"/>
            <a:ext cx="1178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Sequential</a:t>
            </a:r>
          </a:p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Scan</a:t>
            </a:r>
            <a:endParaRPr lang="en-US" sz="14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0BD019C-FD37-A949-A459-9CCCFD03D02F}"/>
              </a:ext>
            </a:extLst>
          </p:cNvPr>
          <p:cNvSpPr/>
          <p:nvPr/>
        </p:nvSpPr>
        <p:spPr>
          <a:xfrm>
            <a:off x="5903775" y="5702933"/>
            <a:ext cx="1069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N/log N</a:t>
            </a:r>
            <a:endParaRPr lang="en-US" sz="22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066DD5-A1CF-744D-95E7-A7370EEC27EE}"/>
              </a:ext>
            </a:extLst>
          </p:cNvPr>
          <p:cNvSpPr/>
          <p:nvPr/>
        </p:nvSpPr>
        <p:spPr>
          <a:xfrm>
            <a:off x="6531863" y="5666555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aseline="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l-GR" sz="2000" b="1" baseline="300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52AD1D3-3BB6-B74D-9B2D-03E1739E867E}"/>
              </a:ext>
            </a:extLst>
          </p:cNvPr>
          <p:cNvCxnSpPr>
            <a:cxnSpLocks/>
          </p:cNvCxnSpPr>
          <p:nvPr/>
        </p:nvCxnSpPr>
        <p:spPr>
          <a:xfrm>
            <a:off x="6457573" y="3967082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08A1858-7692-CC43-A305-15CEE159530D}"/>
              </a:ext>
            </a:extLst>
          </p:cNvPr>
          <p:cNvCxnSpPr>
            <a:cxnSpLocks/>
          </p:cNvCxnSpPr>
          <p:nvPr/>
        </p:nvCxnSpPr>
        <p:spPr>
          <a:xfrm>
            <a:off x="8643197" y="3967081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0CA31B6-C0B6-434C-940F-7FDBB3ACAA20}"/>
              </a:ext>
            </a:extLst>
          </p:cNvPr>
          <p:cNvSpPr txBox="1"/>
          <p:nvPr/>
        </p:nvSpPr>
        <p:spPr>
          <a:xfrm>
            <a:off x="1126635" y="2824562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5129736-995F-404C-A824-0C967A7AA087}"/>
              </a:ext>
            </a:extLst>
          </p:cNvPr>
          <p:cNvCxnSpPr>
            <a:cxnSpLocks/>
          </p:cNvCxnSpPr>
          <p:nvPr/>
        </p:nvCxnSpPr>
        <p:spPr>
          <a:xfrm>
            <a:off x="2112570" y="3020838"/>
            <a:ext cx="83474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0A69790-264A-1944-ABD1-3D9479908F91}"/>
              </a:ext>
            </a:extLst>
          </p:cNvPr>
          <p:cNvCxnSpPr>
            <a:cxnSpLocks/>
          </p:cNvCxnSpPr>
          <p:nvPr/>
        </p:nvCxnSpPr>
        <p:spPr>
          <a:xfrm>
            <a:off x="10458919" y="2902088"/>
            <a:ext cx="0" cy="279938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2CCB62B-75D7-B94F-9798-2C736EB89292}"/>
              </a:ext>
            </a:extLst>
          </p:cNvPr>
          <p:cNvSpPr/>
          <p:nvPr/>
        </p:nvSpPr>
        <p:spPr>
          <a:xfrm>
            <a:off x="1138621" y="2739136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EEE76A4-62B5-924B-8364-9C0E3D917D3E}"/>
              </a:ext>
            </a:extLst>
          </p:cNvPr>
          <p:cNvSpPr/>
          <p:nvPr/>
        </p:nvSpPr>
        <p:spPr>
          <a:xfrm>
            <a:off x="773520" y="465596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62DAA1C-B2B6-1A45-BDA9-7545F291C709}"/>
              </a:ext>
            </a:extLst>
          </p:cNvPr>
          <p:cNvSpPr/>
          <p:nvPr/>
        </p:nvSpPr>
        <p:spPr>
          <a:xfrm>
            <a:off x="2313915" y="2643936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[ANS+16]-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OneChoiceAlloc</a:t>
            </a:r>
            <a:endParaRPr lang="en-US" sz="1400" dirty="0"/>
          </a:p>
        </p:txBody>
      </p:sp>
      <p:sp>
        <p:nvSpPr>
          <p:cNvPr id="123" name="63 - Έλλειψη">
            <a:extLst>
              <a:ext uri="{FF2B5EF4-FFF2-40B4-BE49-F238E27FC236}">
                <a16:creationId xmlns:a16="http://schemas.microsoft.com/office/drawing/2014/main" id="{5DC53950-9B55-9F45-A7B9-1E9850C845DA}"/>
              </a:ext>
            </a:extLst>
          </p:cNvPr>
          <p:cNvSpPr/>
          <p:nvPr/>
        </p:nvSpPr>
        <p:spPr>
          <a:xfrm>
            <a:off x="10331870" y="2881817"/>
            <a:ext cx="275112" cy="275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DBE9DD3-0389-454F-9B50-A2AC755F8E4C}"/>
              </a:ext>
            </a:extLst>
          </p:cNvPr>
          <p:cNvCxnSpPr>
            <a:cxnSpLocks/>
          </p:cNvCxnSpPr>
          <p:nvPr/>
        </p:nvCxnSpPr>
        <p:spPr>
          <a:xfrm flipV="1">
            <a:off x="2114661" y="3980361"/>
            <a:ext cx="8344258" cy="18061"/>
          </a:xfrm>
          <a:prstGeom prst="line">
            <a:avLst/>
          </a:prstGeom>
          <a:ln w="69850">
            <a:solidFill>
              <a:schemeClr val="tx2"/>
            </a:solidFill>
            <a:prstDash val="solid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" name="Cloud 124">
            <a:extLst>
              <a:ext uri="{FF2B5EF4-FFF2-40B4-BE49-F238E27FC236}">
                <a16:creationId xmlns:a16="http://schemas.microsoft.com/office/drawing/2014/main" id="{BDB9949C-2D55-7145-BCC2-32A67EEEFFDB}"/>
              </a:ext>
            </a:extLst>
          </p:cNvPr>
          <p:cNvSpPr/>
          <p:nvPr/>
        </p:nvSpPr>
        <p:spPr>
          <a:xfrm>
            <a:off x="-140055" y="1894445"/>
            <a:ext cx="2616827" cy="953040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Closer to the lower bound</a:t>
            </a:r>
          </a:p>
        </p:txBody>
      </p:sp>
      <p:sp>
        <p:nvSpPr>
          <p:cNvPr id="129" name="Cloud 128">
            <a:extLst>
              <a:ext uri="{FF2B5EF4-FFF2-40B4-BE49-F238E27FC236}">
                <a16:creationId xmlns:a16="http://schemas.microsoft.com/office/drawing/2014/main" id="{1A3156C7-1A7D-EF4C-87BC-E984965FAAD1}"/>
              </a:ext>
            </a:extLst>
          </p:cNvPr>
          <p:cNvSpPr/>
          <p:nvPr/>
        </p:nvSpPr>
        <p:spPr>
          <a:xfrm>
            <a:off x="4576187" y="2072941"/>
            <a:ext cx="3966112" cy="871198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lvl="0" algn="ctr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New ORAM: </a:t>
            </a:r>
            <a:r>
              <a:rPr lang="el-GR" b="1" kern="0" dirty="0">
                <a:solidFill>
                  <a:schemeClr val="bg1"/>
                </a:solidFill>
                <a:ea typeface="宋体" pitchFamily="2" charset="-122"/>
              </a:rPr>
              <a:t>Ο</a:t>
            </a:r>
            <a:r>
              <a:rPr lang="en-US" b="1" kern="0" dirty="0">
                <a:solidFill>
                  <a:schemeClr val="bg1"/>
                </a:solidFill>
                <a:ea typeface="宋体" pitchFamily="2" charset="-122"/>
              </a:rPr>
              <a:t>(n</a:t>
            </a:r>
            <a:r>
              <a:rPr lang="en-US" b="1" kern="0" baseline="30000" dirty="0">
                <a:solidFill>
                  <a:schemeClr val="bg1"/>
                </a:solidFill>
                <a:ea typeface="宋体" pitchFamily="2" charset="-122"/>
              </a:rPr>
              <a:t>1/3</a:t>
            </a:r>
            <a:r>
              <a:rPr lang="en-US" b="1" kern="0" dirty="0">
                <a:solidFill>
                  <a:schemeClr val="bg1"/>
                </a:solidFill>
                <a:ea typeface="宋体" pitchFamily="2" charset="-122"/>
              </a:rPr>
              <a:t>log</a:t>
            </a:r>
            <a:r>
              <a:rPr lang="en-US" b="1" kern="0" baseline="30000" dirty="0">
                <a:solidFill>
                  <a:schemeClr val="bg1"/>
                </a:solidFill>
                <a:ea typeface="宋体" pitchFamily="2" charset="-122"/>
              </a:rPr>
              <a:t>2</a:t>
            </a:r>
            <a:r>
              <a:rPr lang="en-US" b="1" kern="0" dirty="0">
                <a:solidFill>
                  <a:schemeClr val="bg1"/>
                </a:solidFill>
                <a:ea typeface="宋体" pitchFamily="2" charset="-122"/>
              </a:rPr>
              <a:t>n</a:t>
            </a:r>
            <a:r>
              <a:rPr lang="el-GR" b="1" kern="0" dirty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kern="0" dirty="0">
                <a:solidFill>
                  <a:schemeClr val="bg1"/>
                </a:solidFill>
                <a:ea typeface="宋体" pitchFamily="2" charset="-122"/>
              </a:rPr>
              <a:t>) bandwidth, O(1) locality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30" name="Cloud 129">
            <a:extLst>
              <a:ext uri="{FF2B5EF4-FFF2-40B4-BE49-F238E27FC236}">
                <a16:creationId xmlns:a16="http://schemas.microsoft.com/office/drawing/2014/main" id="{584C2B85-FDF1-694F-8CC8-84A75C460B82}"/>
              </a:ext>
            </a:extLst>
          </p:cNvPr>
          <p:cNvSpPr/>
          <p:nvPr/>
        </p:nvSpPr>
        <p:spPr>
          <a:xfrm>
            <a:off x="4519738" y="4015902"/>
            <a:ext cx="1817018" cy="734275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OTA-based approach</a:t>
            </a:r>
          </a:p>
        </p:txBody>
      </p:sp>
      <p:sp>
        <p:nvSpPr>
          <p:cNvPr id="131" name="Cloud 130">
            <a:extLst>
              <a:ext uri="{FF2B5EF4-FFF2-40B4-BE49-F238E27FC236}">
                <a16:creationId xmlns:a16="http://schemas.microsoft.com/office/drawing/2014/main" id="{805C8E2D-CACA-0C46-8226-8BDA9FDB3D5C}"/>
              </a:ext>
            </a:extLst>
          </p:cNvPr>
          <p:cNvSpPr/>
          <p:nvPr/>
        </p:nvSpPr>
        <p:spPr>
          <a:xfrm>
            <a:off x="4088054" y="4852252"/>
            <a:ext cx="2616827" cy="800185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New </a:t>
            </a:r>
            <a:r>
              <a:rPr lang="en-US" b="1" kern="0" dirty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p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robability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bounds for OTA </a:t>
            </a:r>
          </a:p>
        </p:txBody>
      </p:sp>
      <p:sp>
        <p:nvSpPr>
          <p:cNvPr id="132" name="Cloud 131">
            <a:extLst>
              <a:ext uri="{FF2B5EF4-FFF2-40B4-BE49-F238E27FC236}">
                <a16:creationId xmlns:a16="http://schemas.microsoft.com/office/drawing/2014/main" id="{37F3E25C-37BE-454F-A491-5AA6616F9505}"/>
              </a:ext>
            </a:extLst>
          </p:cNvPr>
          <p:cNvSpPr/>
          <p:nvPr/>
        </p:nvSpPr>
        <p:spPr>
          <a:xfrm>
            <a:off x="6396578" y="4146801"/>
            <a:ext cx="2405685" cy="1020462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Multi-level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keyword-size compression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46" name="TextBox 11">
            <a:extLst>
              <a:ext uri="{FF2B5EF4-FFF2-40B4-BE49-F238E27FC236}">
                <a16:creationId xmlns:a16="http://schemas.microsoft.com/office/drawing/2014/main" id="{09DF6764-98C4-AC41-91CC-03A830B24F21}"/>
              </a:ext>
            </a:extLst>
          </p:cNvPr>
          <p:cNvSpPr txBox="1"/>
          <p:nvPr/>
        </p:nvSpPr>
        <p:spPr>
          <a:xfrm>
            <a:off x="2877698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76D9F9-5828-1143-85E8-622FD37A2B07}"/>
              </a:ext>
            </a:extLst>
          </p:cNvPr>
          <p:cNvCxnSpPr>
            <a:cxnSpLocks/>
          </p:cNvCxnSpPr>
          <p:nvPr/>
        </p:nvCxnSpPr>
        <p:spPr>
          <a:xfrm>
            <a:off x="3560256" y="3801987"/>
            <a:ext cx="73152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37F553-377C-A942-816D-BF39810DC994}"/>
              </a:ext>
            </a:extLst>
          </p:cNvPr>
          <p:cNvCxnSpPr>
            <a:cxnSpLocks/>
          </p:cNvCxnSpPr>
          <p:nvPr/>
        </p:nvCxnSpPr>
        <p:spPr>
          <a:xfrm flipH="1">
            <a:off x="2096189" y="3801460"/>
            <a:ext cx="731520" cy="1055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1">
            <a:extLst>
              <a:ext uri="{FF2B5EF4-FFF2-40B4-BE49-F238E27FC236}">
                <a16:creationId xmlns:a16="http://schemas.microsoft.com/office/drawing/2014/main" id="{AC957EFD-E64B-1840-B052-0C53FBAE7F6C}"/>
              </a:ext>
            </a:extLst>
          </p:cNvPr>
          <p:cNvSpPr txBox="1"/>
          <p:nvPr/>
        </p:nvSpPr>
        <p:spPr>
          <a:xfrm>
            <a:off x="4914338" y="3614323"/>
            <a:ext cx="144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Medium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E9BB065-04BD-C941-B5D9-A4C444A2AFC9}"/>
              </a:ext>
            </a:extLst>
          </p:cNvPr>
          <p:cNvCxnSpPr>
            <a:cxnSpLocks/>
          </p:cNvCxnSpPr>
          <p:nvPr/>
        </p:nvCxnSpPr>
        <p:spPr>
          <a:xfrm>
            <a:off x="5827908" y="3801987"/>
            <a:ext cx="64008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40A7D4-A041-0E46-A3A4-89F7D57ABE1A}"/>
              </a:ext>
            </a:extLst>
          </p:cNvPr>
          <p:cNvCxnSpPr>
            <a:cxnSpLocks/>
          </p:cNvCxnSpPr>
          <p:nvPr/>
        </p:nvCxnSpPr>
        <p:spPr>
          <a:xfrm flipH="1">
            <a:off x="4288653" y="3801987"/>
            <a:ext cx="64008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1">
            <a:extLst>
              <a:ext uri="{FF2B5EF4-FFF2-40B4-BE49-F238E27FC236}">
                <a16:creationId xmlns:a16="http://schemas.microsoft.com/office/drawing/2014/main" id="{3DFE501A-A610-C24C-9419-DB17FF8CC2D7}"/>
              </a:ext>
            </a:extLst>
          </p:cNvPr>
          <p:cNvSpPr txBox="1"/>
          <p:nvPr/>
        </p:nvSpPr>
        <p:spPr>
          <a:xfrm>
            <a:off x="7216422" y="3600210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210853A-A02D-1B4F-BB19-CA597393BA38}"/>
              </a:ext>
            </a:extLst>
          </p:cNvPr>
          <p:cNvCxnSpPr>
            <a:cxnSpLocks/>
          </p:cNvCxnSpPr>
          <p:nvPr/>
        </p:nvCxnSpPr>
        <p:spPr>
          <a:xfrm flipV="1">
            <a:off x="7904424" y="3800086"/>
            <a:ext cx="731520" cy="190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C053A14-22E3-9549-9A48-EE6BDDEC243C}"/>
              </a:ext>
            </a:extLst>
          </p:cNvPr>
          <p:cNvCxnSpPr>
            <a:cxnSpLocks/>
          </p:cNvCxnSpPr>
          <p:nvPr/>
        </p:nvCxnSpPr>
        <p:spPr>
          <a:xfrm flipH="1" flipV="1">
            <a:off x="6463402" y="3800086"/>
            <a:ext cx="731520" cy="1374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1">
            <a:extLst>
              <a:ext uri="{FF2B5EF4-FFF2-40B4-BE49-F238E27FC236}">
                <a16:creationId xmlns:a16="http://schemas.microsoft.com/office/drawing/2014/main" id="{8D5EDDB1-7A22-9F42-81A3-AA3BCA0245D5}"/>
              </a:ext>
            </a:extLst>
          </p:cNvPr>
          <p:cNvSpPr txBox="1"/>
          <p:nvPr/>
        </p:nvSpPr>
        <p:spPr>
          <a:xfrm>
            <a:off x="9219606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Huge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CE5174B-CA8F-104B-BF57-39F41B8EE980}"/>
              </a:ext>
            </a:extLst>
          </p:cNvPr>
          <p:cNvCxnSpPr>
            <a:cxnSpLocks/>
          </p:cNvCxnSpPr>
          <p:nvPr/>
        </p:nvCxnSpPr>
        <p:spPr>
          <a:xfrm>
            <a:off x="9865624" y="3811112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EDD2F8-90B7-B74B-A6C7-C208EFF16DB6}"/>
              </a:ext>
            </a:extLst>
          </p:cNvPr>
          <p:cNvCxnSpPr>
            <a:cxnSpLocks/>
          </p:cNvCxnSpPr>
          <p:nvPr/>
        </p:nvCxnSpPr>
        <p:spPr>
          <a:xfrm flipH="1">
            <a:off x="8634470" y="3801987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1">
            <a:extLst>
              <a:ext uri="{FF2B5EF4-FFF2-40B4-BE49-F238E27FC236}">
                <a16:creationId xmlns:a16="http://schemas.microsoft.com/office/drawing/2014/main" id="{122EDFF5-7619-2C49-8DA5-975E515011B7}"/>
              </a:ext>
            </a:extLst>
          </p:cNvPr>
          <p:cNvSpPr txBox="1"/>
          <p:nvPr/>
        </p:nvSpPr>
        <p:spPr>
          <a:xfrm>
            <a:off x="5224623" y="6215044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Keyword-list size</a:t>
            </a:r>
          </a:p>
        </p:txBody>
      </p:sp>
      <p:sp>
        <p:nvSpPr>
          <p:cNvPr id="74" name="Cloud 73">
            <a:extLst>
              <a:ext uri="{FF2B5EF4-FFF2-40B4-BE49-F238E27FC236}">
                <a16:creationId xmlns:a16="http://schemas.microsoft.com/office/drawing/2014/main" id="{4C298A92-AC6D-9F45-9B89-73A859F841BA}"/>
              </a:ext>
            </a:extLst>
          </p:cNvPr>
          <p:cNvSpPr/>
          <p:nvPr/>
        </p:nvSpPr>
        <p:spPr>
          <a:xfrm>
            <a:off x="863513" y="2941115"/>
            <a:ext cx="318741" cy="226768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76" name="Cloud 75">
            <a:extLst>
              <a:ext uri="{FF2B5EF4-FFF2-40B4-BE49-F238E27FC236}">
                <a16:creationId xmlns:a16="http://schemas.microsoft.com/office/drawing/2014/main" id="{311ED9C2-8EDF-1042-84F1-B7244C8F98E0}"/>
              </a:ext>
            </a:extLst>
          </p:cNvPr>
          <p:cNvSpPr/>
          <p:nvPr/>
        </p:nvSpPr>
        <p:spPr>
          <a:xfrm>
            <a:off x="1072663" y="3268692"/>
            <a:ext cx="191392" cy="148665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77" name="Cloud 76">
            <a:extLst>
              <a:ext uri="{FF2B5EF4-FFF2-40B4-BE49-F238E27FC236}">
                <a16:creationId xmlns:a16="http://schemas.microsoft.com/office/drawing/2014/main" id="{C951AAB1-DF25-D04C-B1A3-EE07DD6B61C6}"/>
              </a:ext>
            </a:extLst>
          </p:cNvPr>
          <p:cNvSpPr/>
          <p:nvPr/>
        </p:nvSpPr>
        <p:spPr>
          <a:xfrm>
            <a:off x="1221735" y="3543143"/>
            <a:ext cx="127276" cy="90846"/>
          </a:xfrm>
          <a:prstGeom prst="cloud">
            <a:avLst/>
          </a:prstGeom>
          <a:solidFill>
            <a:schemeClr val="accent5">
              <a:lumMod val="75000"/>
              <a:alpha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32CFB1E-F6AD-1F41-94C5-4BD386BB5CD9}"/>
              </a:ext>
            </a:extLst>
          </p:cNvPr>
          <p:cNvCxnSpPr>
            <a:cxnSpLocks/>
          </p:cNvCxnSpPr>
          <p:nvPr/>
        </p:nvCxnSpPr>
        <p:spPr>
          <a:xfrm flipH="1">
            <a:off x="5635570" y="3003514"/>
            <a:ext cx="145002" cy="610809"/>
          </a:xfrm>
          <a:prstGeom prst="straightConnector1">
            <a:avLst/>
          </a:prstGeom>
          <a:noFill/>
          <a:ln w="508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212AA3B-C0C9-BD4C-BD60-96400D025D1E}"/>
              </a:ext>
            </a:extLst>
          </p:cNvPr>
          <p:cNvCxnSpPr>
            <a:cxnSpLocks/>
          </p:cNvCxnSpPr>
          <p:nvPr/>
        </p:nvCxnSpPr>
        <p:spPr>
          <a:xfrm>
            <a:off x="7014152" y="2968317"/>
            <a:ext cx="287370" cy="693310"/>
          </a:xfrm>
          <a:prstGeom prst="straightConnector1">
            <a:avLst/>
          </a:prstGeom>
          <a:noFill/>
          <a:ln w="50800" cap="flat" cmpd="sng" algn="ctr">
            <a:solidFill>
              <a:schemeClr val="accent5">
                <a:lumMod val="50000"/>
              </a:scheme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4E28F8B-B9C1-7D4D-90EA-A7D020B7EB9F}"/>
              </a:ext>
            </a:extLst>
          </p:cNvPr>
          <p:cNvSpPr/>
          <p:nvPr/>
        </p:nvSpPr>
        <p:spPr>
          <a:xfrm>
            <a:off x="6273502" y="563420"/>
            <a:ext cx="434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hlinkClick r:id="rId3"/>
              </a:rPr>
              <a:t>https://eprint.iacr.org/2017/749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4410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4B6151E-AE48-E841-97B6-C80F1F21D5CF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8">
            <a:extLst>
              <a:ext uri="{FF2B5EF4-FFF2-40B4-BE49-F238E27FC236}">
                <a16:creationId xmlns:a16="http://schemas.microsoft.com/office/drawing/2014/main" id="{6BCEBFC9-294B-5848-B626-46345FBF4612}"/>
              </a:ext>
            </a:extLst>
          </p:cNvPr>
          <p:cNvCxnSpPr/>
          <p:nvPr/>
        </p:nvCxnSpPr>
        <p:spPr>
          <a:xfrm flipV="1">
            <a:off x="2112570" y="2010222"/>
            <a:ext cx="0" cy="370919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6" name="Straight Arrow Connector 9">
            <a:extLst>
              <a:ext uri="{FF2B5EF4-FFF2-40B4-BE49-F238E27FC236}">
                <a16:creationId xmlns:a16="http://schemas.microsoft.com/office/drawing/2014/main" id="{F9D0F24C-57B9-6F4A-A8D2-00C962293E4D}"/>
              </a:ext>
            </a:extLst>
          </p:cNvPr>
          <p:cNvCxnSpPr>
            <a:cxnSpLocks/>
          </p:cNvCxnSpPr>
          <p:nvPr/>
        </p:nvCxnSpPr>
        <p:spPr>
          <a:xfrm flipV="1">
            <a:off x="2112570" y="5701468"/>
            <a:ext cx="8901719" cy="803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97" name="TextBox 11">
            <a:extLst>
              <a:ext uri="{FF2B5EF4-FFF2-40B4-BE49-F238E27FC236}">
                <a16:creationId xmlns:a16="http://schemas.microsoft.com/office/drawing/2014/main" id="{68FAA697-41EE-D044-BF6E-64D476FC1093}"/>
              </a:ext>
            </a:extLst>
          </p:cNvPr>
          <p:cNvSpPr txBox="1"/>
          <p:nvPr/>
        </p:nvSpPr>
        <p:spPr>
          <a:xfrm>
            <a:off x="10285722" y="5702933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8DC8CA-CA58-CE42-AD4E-C5BB0F96C546}"/>
              </a:ext>
            </a:extLst>
          </p:cNvPr>
          <p:cNvCxnSpPr>
            <a:cxnSpLocks/>
          </p:cNvCxnSpPr>
          <p:nvPr/>
        </p:nvCxnSpPr>
        <p:spPr>
          <a:xfrm>
            <a:off x="2112570" y="5020903"/>
            <a:ext cx="741605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87558C5-8B9D-0047-B23E-D6EB0C5AE5C8}"/>
              </a:ext>
            </a:extLst>
          </p:cNvPr>
          <p:cNvCxnSpPr>
            <a:cxnSpLocks/>
          </p:cNvCxnSpPr>
          <p:nvPr/>
        </p:nvCxnSpPr>
        <p:spPr>
          <a:xfrm flipH="1">
            <a:off x="2854175" y="5050740"/>
            <a:ext cx="2475" cy="66224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6A8397D4-8173-EC45-BACB-F024A335BD93}"/>
              </a:ext>
            </a:extLst>
          </p:cNvPr>
          <p:cNvSpPr/>
          <p:nvPr/>
        </p:nvSpPr>
        <p:spPr>
          <a:xfrm>
            <a:off x="2183575" y="5702933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200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2200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endParaRPr lang="en-US" sz="22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A86C301-81F4-BD49-8447-2F2479DFF47F}"/>
              </a:ext>
            </a:extLst>
          </p:cNvPr>
          <p:cNvSpPr/>
          <p:nvPr/>
        </p:nvSpPr>
        <p:spPr>
          <a:xfrm>
            <a:off x="745300" y="4753317"/>
            <a:ext cx="148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O(</a:t>
            </a:r>
            <a:r>
              <a:rPr lang="en-US" sz="22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) </a:t>
            </a:r>
            <a:endParaRPr lang="en-US" sz="22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8372922-697D-6246-BAEE-A745F67A935C}"/>
              </a:ext>
            </a:extLst>
          </p:cNvPr>
          <p:cNvGrpSpPr/>
          <p:nvPr/>
        </p:nvGrpSpPr>
        <p:grpSpPr>
          <a:xfrm>
            <a:off x="3646943" y="5655921"/>
            <a:ext cx="1319592" cy="477899"/>
            <a:chOff x="3646943" y="5655921"/>
            <a:chExt cx="1319592" cy="47789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7B6ADF8-C6B5-8A4E-9AD3-DBFB2D45871A}"/>
                </a:ext>
              </a:extLst>
            </p:cNvPr>
            <p:cNvSpPr/>
            <p:nvPr/>
          </p:nvSpPr>
          <p:spPr>
            <a:xfrm>
              <a:off x="3646943" y="5702933"/>
              <a:ext cx="131959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2200" dirty="0">
                  <a:solidFill>
                    <a:prstClr val="black"/>
                  </a:solidFill>
                  <a:ea typeface="ＭＳ Ｐゴシック" charset="0"/>
                </a:rPr>
                <a:t>N</a:t>
              </a:r>
              <a:r>
                <a:rPr lang="en-US" sz="2200" baseline="30000" dirty="0">
                  <a:solidFill>
                    <a:prstClr val="black"/>
                  </a:solidFill>
                  <a:ea typeface="ＭＳ Ｐゴシック" charset="0"/>
                </a:rPr>
                <a:t>1-1/log </a:t>
              </a:r>
              <a:r>
                <a:rPr lang="el-GR" sz="2200" baseline="30000" dirty="0">
                  <a:solidFill>
                    <a:prstClr val="black"/>
                  </a:solidFill>
                  <a:ea typeface="ＭＳ Ｐゴシック" charset="0"/>
                </a:rPr>
                <a:t>    </a:t>
              </a:r>
              <a:r>
                <a:rPr lang="en-US" sz="2200" baseline="30000" dirty="0">
                  <a:solidFill>
                    <a:prstClr val="black"/>
                  </a:solidFill>
                  <a:ea typeface="ＭＳ Ｐゴシック" charset="0"/>
                </a:rPr>
                <a:t>N</a:t>
              </a:r>
              <a:r>
                <a:rPr lang="en-US" sz="2200" dirty="0">
                  <a:solidFill>
                    <a:prstClr val="black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CFFF52A-9B74-3945-96E8-B4691DB7B7D8}"/>
                </a:ext>
              </a:extLst>
            </p:cNvPr>
            <p:cNvSpPr/>
            <p:nvPr/>
          </p:nvSpPr>
          <p:spPr>
            <a:xfrm>
              <a:off x="4355964" y="5655921"/>
              <a:ext cx="5457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l-GR" sz="2000" baseline="30000" dirty="0">
                  <a:solidFill>
                    <a:srgbClr val="000000"/>
                  </a:solidFill>
                  <a:ea typeface="ＭＳ Ｐゴシック" charset="0"/>
                </a:rPr>
                <a:t>1-γ</a:t>
              </a:r>
              <a:r>
                <a:rPr lang="el-GR" sz="2000" b="1" baseline="30000" dirty="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 sz="20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67DB4A3-2223-354C-8E62-89484AF62CF4}"/>
              </a:ext>
            </a:extLst>
          </p:cNvPr>
          <p:cNvSpPr txBox="1"/>
          <p:nvPr/>
        </p:nvSpPr>
        <p:spPr>
          <a:xfrm>
            <a:off x="695886" y="3677391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800" b="1" dirty="0">
                <a:solidFill>
                  <a:schemeClr val="tx2"/>
                </a:solidFill>
                <a:ea typeface="ＭＳ Ｐゴシック" charset="0"/>
              </a:rPr>
              <a:t>Ο(</a:t>
            </a:r>
            <a:r>
              <a:rPr lang="en-US" sz="2800" b="1" dirty="0">
                <a:solidFill>
                  <a:schemeClr val="tx2"/>
                </a:solidFill>
                <a:ea typeface="ＭＳ Ｐゴシック" charset="0"/>
              </a:rPr>
              <a:t>log</a:t>
            </a:r>
            <a:r>
              <a:rPr lang="el-GR" sz="2800" b="1" baseline="30000" dirty="0">
                <a:solidFill>
                  <a:schemeClr val="tx2"/>
                </a:solidFill>
                <a:ea typeface="ＭＳ Ｐゴシック" charset="0"/>
              </a:rPr>
              <a:t>γ</a:t>
            </a:r>
            <a:r>
              <a:rPr lang="el-GR" sz="2800" b="1" dirty="0">
                <a:solidFill>
                  <a:schemeClr val="tx2"/>
                </a:solidFill>
                <a:ea typeface="ＭＳ Ｐゴシック" charset="0"/>
              </a:rPr>
              <a:t>Ν)</a:t>
            </a:r>
            <a:endParaRPr lang="en-US" sz="2800" b="1" dirty="0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106" name="TextBox 11">
            <a:extLst>
              <a:ext uri="{FF2B5EF4-FFF2-40B4-BE49-F238E27FC236}">
                <a16:creationId xmlns:a16="http://schemas.microsoft.com/office/drawing/2014/main" id="{55C9336A-08F2-2148-A2E5-1A660C6BC14F}"/>
              </a:ext>
            </a:extLst>
          </p:cNvPr>
          <p:cNvSpPr txBox="1"/>
          <p:nvPr/>
        </p:nvSpPr>
        <p:spPr>
          <a:xfrm>
            <a:off x="461132" y="1541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Efficiency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BD8D825-7167-314E-80B6-CA25021AFF2A}"/>
              </a:ext>
            </a:extLst>
          </p:cNvPr>
          <p:cNvCxnSpPr>
            <a:cxnSpLocks/>
          </p:cNvCxnSpPr>
          <p:nvPr/>
        </p:nvCxnSpPr>
        <p:spPr>
          <a:xfrm>
            <a:off x="4279305" y="3965028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8936D81-E6DA-CF40-ADFC-6CFCB34143D3}"/>
              </a:ext>
            </a:extLst>
          </p:cNvPr>
          <p:cNvSpPr/>
          <p:nvPr/>
        </p:nvSpPr>
        <p:spPr>
          <a:xfrm>
            <a:off x="2408421" y="4267297"/>
            <a:ext cx="1663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TwoChoiceAlloc</a:t>
            </a:r>
            <a:endParaRPr lang="en-US" sz="14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624E496-94B6-C748-8B54-6EDB1E57ACDA}"/>
              </a:ext>
            </a:extLst>
          </p:cNvPr>
          <p:cNvGrpSpPr/>
          <p:nvPr/>
        </p:nvGrpSpPr>
        <p:grpSpPr>
          <a:xfrm>
            <a:off x="8100013" y="5683397"/>
            <a:ext cx="1174097" cy="450423"/>
            <a:chOff x="8100013" y="5683397"/>
            <a:chExt cx="1174097" cy="450423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13F500C-4340-8F43-B98D-1EC0374171ED}"/>
                </a:ext>
              </a:extLst>
            </p:cNvPr>
            <p:cNvSpPr/>
            <p:nvPr/>
          </p:nvSpPr>
          <p:spPr>
            <a:xfrm>
              <a:off x="8100013" y="5702933"/>
              <a:ext cx="10695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ea typeface="ＭＳ Ｐゴシック" charset="0"/>
                </a:rPr>
                <a:t>N/log N</a:t>
              </a:r>
              <a:endParaRPr lang="en-US" sz="2200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374FE9-BB37-6444-836E-190EA35F17C6}"/>
                </a:ext>
              </a:extLst>
            </p:cNvPr>
            <p:cNvSpPr/>
            <p:nvPr/>
          </p:nvSpPr>
          <p:spPr>
            <a:xfrm>
              <a:off x="8728332" y="5683397"/>
              <a:ext cx="5457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l-GR" sz="2000" baseline="30000" dirty="0">
                  <a:solidFill>
                    <a:srgbClr val="000000"/>
                  </a:solidFill>
                  <a:ea typeface="ＭＳ Ｐゴシック" charset="0"/>
                </a:rPr>
                <a:t>γ</a:t>
              </a:r>
              <a:r>
                <a:rPr lang="el-GR" sz="2000" baseline="30000" dirty="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 sz="20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0BD019C-FD37-A949-A459-9CCCFD03D02F}"/>
              </a:ext>
            </a:extLst>
          </p:cNvPr>
          <p:cNvSpPr/>
          <p:nvPr/>
        </p:nvSpPr>
        <p:spPr>
          <a:xfrm>
            <a:off x="5903775" y="5702933"/>
            <a:ext cx="1069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N/log N</a:t>
            </a:r>
            <a:endParaRPr lang="en-US" sz="22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066DD5-A1CF-744D-95E7-A7370EEC27EE}"/>
              </a:ext>
            </a:extLst>
          </p:cNvPr>
          <p:cNvSpPr/>
          <p:nvPr/>
        </p:nvSpPr>
        <p:spPr>
          <a:xfrm>
            <a:off x="6531863" y="5666555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aseline="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l-GR" sz="2000" b="1" baseline="30000" dirty="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52AD1D3-3BB6-B74D-9B2D-03E1739E867E}"/>
              </a:ext>
            </a:extLst>
          </p:cNvPr>
          <p:cNvCxnSpPr>
            <a:cxnSpLocks/>
          </p:cNvCxnSpPr>
          <p:nvPr/>
        </p:nvCxnSpPr>
        <p:spPr>
          <a:xfrm>
            <a:off x="6457573" y="3967082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08A1858-7692-CC43-A305-15CEE159530D}"/>
              </a:ext>
            </a:extLst>
          </p:cNvPr>
          <p:cNvCxnSpPr>
            <a:cxnSpLocks/>
          </p:cNvCxnSpPr>
          <p:nvPr/>
        </p:nvCxnSpPr>
        <p:spPr>
          <a:xfrm>
            <a:off x="8643197" y="3967081"/>
            <a:ext cx="0" cy="174268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0CA31B6-C0B6-434C-940F-7FDBB3ACAA20}"/>
              </a:ext>
            </a:extLst>
          </p:cNvPr>
          <p:cNvSpPr txBox="1"/>
          <p:nvPr/>
        </p:nvSpPr>
        <p:spPr>
          <a:xfrm>
            <a:off x="1126635" y="2824562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log</a:t>
            </a:r>
            <a:r>
              <a:rPr lang="el-GR" sz="2200" dirty="0">
                <a:solidFill>
                  <a:prstClr val="black"/>
                </a:solidFill>
                <a:ea typeface="ＭＳ Ｐゴシック" charset="0"/>
              </a:rPr>
              <a:t>Ν)</a:t>
            </a:r>
            <a:endParaRPr lang="en-US" sz="2200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5129736-995F-404C-A824-0C967A7AA087}"/>
              </a:ext>
            </a:extLst>
          </p:cNvPr>
          <p:cNvCxnSpPr>
            <a:cxnSpLocks/>
          </p:cNvCxnSpPr>
          <p:nvPr/>
        </p:nvCxnSpPr>
        <p:spPr>
          <a:xfrm>
            <a:off x="2112570" y="3020838"/>
            <a:ext cx="834741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0A69790-264A-1944-ABD1-3D9479908F91}"/>
              </a:ext>
            </a:extLst>
          </p:cNvPr>
          <p:cNvCxnSpPr>
            <a:cxnSpLocks/>
          </p:cNvCxnSpPr>
          <p:nvPr/>
        </p:nvCxnSpPr>
        <p:spPr>
          <a:xfrm>
            <a:off x="10458919" y="2902088"/>
            <a:ext cx="0" cy="279938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EEE76A4-62B5-924B-8364-9C0E3D917D3E}"/>
              </a:ext>
            </a:extLst>
          </p:cNvPr>
          <p:cNvSpPr/>
          <p:nvPr/>
        </p:nvSpPr>
        <p:spPr>
          <a:xfrm>
            <a:off x="773520" y="465596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ea typeface="ＭＳ Ｐゴシック" charset="0"/>
              </a:rPr>
              <a:t>~</a:t>
            </a:r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62DAA1C-B2B6-1A45-BDA9-7545F291C709}"/>
              </a:ext>
            </a:extLst>
          </p:cNvPr>
          <p:cNvSpPr/>
          <p:nvPr/>
        </p:nvSpPr>
        <p:spPr>
          <a:xfrm>
            <a:off x="2313915" y="2643936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[ANS+16]-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</a:rPr>
              <a:t>OneChoiceAlloc</a:t>
            </a:r>
            <a:endParaRPr lang="en-US" sz="1400" dirty="0"/>
          </a:p>
        </p:txBody>
      </p:sp>
      <p:sp>
        <p:nvSpPr>
          <p:cNvPr id="123" name="63 - Έλλειψη">
            <a:extLst>
              <a:ext uri="{FF2B5EF4-FFF2-40B4-BE49-F238E27FC236}">
                <a16:creationId xmlns:a16="http://schemas.microsoft.com/office/drawing/2014/main" id="{5DC53950-9B55-9F45-A7B9-1E9850C845DA}"/>
              </a:ext>
            </a:extLst>
          </p:cNvPr>
          <p:cNvSpPr/>
          <p:nvPr/>
        </p:nvSpPr>
        <p:spPr>
          <a:xfrm>
            <a:off x="10331870" y="2881817"/>
            <a:ext cx="275112" cy="2751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DBE9DD3-0389-454F-9B50-A2AC755F8E4C}"/>
              </a:ext>
            </a:extLst>
          </p:cNvPr>
          <p:cNvCxnSpPr>
            <a:cxnSpLocks/>
          </p:cNvCxnSpPr>
          <p:nvPr/>
        </p:nvCxnSpPr>
        <p:spPr>
          <a:xfrm flipV="1">
            <a:off x="2114661" y="3980361"/>
            <a:ext cx="8344258" cy="18061"/>
          </a:xfrm>
          <a:prstGeom prst="line">
            <a:avLst/>
          </a:prstGeom>
          <a:ln w="69850">
            <a:solidFill>
              <a:schemeClr val="tx2"/>
            </a:solidFill>
            <a:prstDash val="solid"/>
            <a:headEnd type="diamond"/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11">
            <a:extLst>
              <a:ext uri="{FF2B5EF4-FFF2-40B4-BE49-F238E27FC236}">
                <a16:creationId xmlns:a16="http://schemas.microsoft.com/office/drawing/2014/main" id="{09DF6764-98C4-AC41-91CC-03A830B24F21}"/>
              </a:ext>
            </a:extLst>
          </p:cNvPr>
          <p:cNvSpPr txBox="1"/>
          <p:nvPr/>
        </p:nvSpPr>
        <p:spPr>
          <a:xfrm>
            <a:off x="2877698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76D9F9-5828-1143-85E8-622FD37A2B07}"/>
              </a:ext>
            </a:extLst>
          </p:cNvPr>
          <p:cNvCxnSpPr>
            <a:cxnSpLocks/>
          </p:cNvCxnSpPr>
          <p:nvPr/>
        </p:nvCxnSpPr>
        <p:spPr>
          <a:xfrm>
            <a:off x="3560256" y="3801987"/>
            <a:ext cx="73152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37F553-377C-A942-816D-BF39810DC994}"/>
              </a:ext>
            </a:extLst>
          </p:cNvPr>
          <p:cNvCxnSpPr>
            <a:cxnSpLocks/>
          </p:cNvCxnSpPr>
          <p:nvPr/>
        </p:nvCxnSpPr>
        <p:spPr>
          <a:xfrm flipH="1">
            <a:off x="2096189" y="3801460"/>
            <a:ext cx="731520" cy="1055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1">
            <a:extLst>
              <a:ext uri="{FF2B5EF4-FFF2-40B4-BE49-F238E27FC236}">
                <a16:creationId xmlns:a16="http://schemas.microsoft.com/office/drawing/2014/main" id="{AC957EFD-E64B-1840-B052-0C53FBAE7F6C}"/>
              </a:ext>
            </a:extLst>
          </p:cNvPr>
          <p:cNvSpPr txBox="1"/>
          <p:nvPr/>
        </p:nvSpPr>
        <p:spPr>
          <a:xfrm>
            <a:off x="4914338" y="3614323"/>
            <a:ext cx="144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Medium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E9BB065-04BD-C941-B5D9-A4C444A2AFC9}"/>
              </a:ext>
            </a:extLst>
          </p:cNvPr>
          <p:cNvCxnSpPr>
            <a:cxnSpLocks/>
          </p:cNvCxnSpPr>
          <p:nvPr/>
        </p:nvCxnSpPr>
        <p:spPr>
          <a:xfrm>
            <a:off x="5827908" y="3801987"/>
            <a:ext cx="64008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40A7D4-A041-0E46-A3A4-89F7D57ABE1A}"/>
              </a:ext>
            </a:extLst>
          </p:cNvPr>
          <p:cNvCxnSpPr>
            <a:cxnSpLocks/>
          </p:cNvCxnSpPr>
          <p:nvPr/>
        </p:nvCxnSpPr>
        <p:spPr>
          <a:xfrm flipH="1">
            <a:off x="4288653" y="3801987"/>
            <a:ext cx="64008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1">
            <a:extLst>
              <a:ext uri="{FF2B5EF4-FFF2-40B4-BE49-F238E27FC236}">
                <a16:creationId xmlns:a16="http://schemas.microsoft.com/office/drawing/2014/main" id="{3DFE501A-A610-C24C-9419-DB17FF8CC2D7}"/>
              </a:ext>
            </a:extLst>
          </p:cNvPr>
          <p:cNvSpPr txBox="1"/>
          <p:nvPr/>
        </p:nvSpPr>
        <p:spPr>
          <a:xfrm>
            <a:off x="7216422" y="3600210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210853A-A02D-1B4F-BB19-CA597393BA38}"/>
              </a:ext>
            </a:extLst>
          </p:cNvPr>
          <p:cNvCxnSpPr>
            <a:cxnSpLocks/>
          </p:cNvCxnSpPr>
          <p:nvPr/>
        </p:nvCxnSpPr>
        <p:spPr>
          <a:xfrm flipV="1">
            <a:off x="7904424" y="3800086"/>
            <a:ext cx="731520" cy="190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C053A14-22E3-9549-9A48-EE6BDDEC243C}"/>
              </a:ext>
            </a:extLst>
          </p:cNvPr>
          <p:cNvCxnSpPr>
            <a:cxnSpLocks/>
          </p:cNvCxnSpPr>
          <p:nvPr/>
        </p:nvCxnSpPr>
        <p:spPr>
          <a:xfrm flipH="1" flipV="1">
            <a:off x="6463402" y="3800086"/>
            <a:ext cx="731520" cy="1374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1">
            <a:extLst>
              <a:ext uri="{FF2B5EF4-FFF2-40B4-BE49-F238E27FC236}">
                <a16:creationId xmlns:a16="http://schemas.microsoft.com/office/drawing/2014/main" id="{8D5EDDB1-7A22-9F42-81A3-AA3BCA0245D5}"/>
              </a:ext>
            </a:extLst>
          </p:cNvPr>
          <p:cNvSpPr txBox="1"/>
          <p:nvPr/>
        </p:nvSpPr>
        <p:spPr>
          <a:xfrm>
            <a:off x="9219606" y="3611029"/>
            <a:ext cx="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Huge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CE5174B-CA8F-104B-BF57-39F41B8EE980}"/>
              </a:ext>
            </a:extLst>
          </p:cNvPr>
          <p:cNvCxnSpPr>
            <a:cxnSpLocks/>
          </p:cNvCxnSpPr>
          <p:nvPr/>
        </p:nvCxnSpPr>
        <p:spPr>
          <a:xfrm>
            <a:off x="9865624" y="3811112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EDD2F8-90B7-B74B-A6C7-C208EFF16DB6}"/>
              </a:ext>
            </a:extLst>
          </p:cNvPr>
          <p:cNvCxnSpPr>
            <a:cxnSpLocks/>
          </p:cNvCxnSpPr>
          <p:nvPr/>
        </p:nvCxnSpPr>
        <p:spPr>
          <a:xfrm flipH="1">
            <a:off x="8634470" y="3801987"/>
            <a:ext cx="594360" cy="0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1">
            <a:extLst>
              <a:ext uri="{FF2B5EF4-FFF2-40B4-BE49-F238E27FC236}">
                <a16:creationId xmlns:a16="http://schemas.microsoft.com/office/drawing/2014/main" id="{122EDFF5-7619-2C49-8DA5-975E515011B7}"/>
              </a:ext>
            </a:extLst>
          </p:cNvPr>
          <p:cNvSpPr txBox="1"/>
          <p:nvPr/>
        </p:nvSpPr>
        <p:spPr>
          <a:xfrm>
            <a:off x="5224623" y="6215044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Keyword-list size</a:t>
            </a:r>
          </a:p>
        </p:txBody>
      </p:sp>
      <p:sp>
        <p:nvSpPr>
          <p:cNvPr id="59" name="Title 4">
            <a:extLst>
              <a:ext uri="{FF2B5EF4-FFF2-40B4-BE49-F238E27FC236}">
                <a16:creationId xmlns:a16="http://schemas.microsoft.com/office/drawing/2014/main" id="{0F3A6A22-7049-254B-AD1C-C31B0B6139A8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ea typeface="宋体" pitchFamily="2" charset="-122"/>
              </a:rPr>
              <a:t>[ASS18] in CRYPTO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E87FE1A-D06F-9246-9708-BE1425AA1B1D}"/>
              </a:ext>
            </a:extLst>
          </p:cNvPr>
          <p:cNvSpPr txBox="1">
            <a:spLocks/>
          </p:cNvSpPr>
          <p:nvPr/>
        </p:nvSpPr>
        <p:spPr>
          <a:xfrm>
            <a:off x="500855" y="875008"/>
            <a:ext cx="12104802" cy="4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3pPr>
            <a:lvl4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4pPr>
            <a:lvl5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DC130"/>
              </a:buClr>
              <a:defRPr/>
            </a:pPr>
            <a:r>
              <a:rPr lang="en-US" dirty="0">
                <a:solidFill>
                  <a:srgbClr val="7F7F7F"/>
                </a:solidFill>
                <a:ea typeface="宋体" pitchFamily="2" charset="-122"/>
              </a:rPr>
              <a:t>O(N) space, O(1) locality and </a:t>
            </a:r>
            <a:r>
              <a:rPr lang="el-GR" dirty="0">
                <a:solidFill>
                  <a:srgbClr val="7F7F7F"/>
                </a:solidFill>
              </a:rPr>
              <a:t>ω(1)⋅ϵ(</a:t>
            </a:r>
            <a:r>
              <a:rPr lang="en-US" dirty="0">
                <a:solidFill>
                  <a:srgbClr val="7F7F7F"/>
                </a:solidFill>
              </a:rPr>
              <a:t>n)</a:t>
            </a:r>
            <a:r>
              <a:rPr lang="en-US" baseline="30000" dirty="0">
                <a:solidFill>
                  <a:srgbClr val="7F7F7F"/>
                </a:solidFill>
              </a:rPr>
              <a:t>−1</a:t>
            </a:r>
            <a:r>
              <a:rPr lang="en-US" dirty="0">
                <a:solidFill>
                  <a:srgbClr val="7F7F7F"/>
                </a:solidFill>
              </a:rPr>
              <a:t>+O(</a:t>
            </a:r>
            <a:r>
              <a:rPr lang="en-US" dirty="0" err="1">
                <a:solidFill>
                  <a:srgbClr val="7F7F7F"/>
                </a:solidFill>
              </a:rPr>
              <a:t>logloglogN</a:t>
            </a:r>
            <a:r>
              <a:rPr lang="en-US" dirty="0">
                <a:solidFill>
                  <a:srgbClr val="7F7F7F"/>
                </a:solidFill>
              </a:rPr>
              <a:t>) read efficiency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0755B96-62A5-B84E-8274-CD1020A2B7F7}"/>
              </a:ext>
            </a:extLst>
          </p:cNvPr>
          <p:cNvSpPr txBox="1">
            <a:spLocks/>
          </p:cNvSpPr>
          <p:nvPr/>
        </p:nvSpPr>
        <p:spPr>
          <a:xfrm>
            <a:off x="506295" y="1223352"/>
            <a:ext cx="12104802" cy="45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3pPr>
            <a:lvl4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 smtClean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4pPr>
            <a:lvl5pPr mar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lang="en-US" sz="2800" b="1" i="0" kern="1200" dirty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DC130"/>
              </a:buClr>
              <a:defRPr/>
            </a:pPr>
            <a:r>
              <a:rPr lang="en-US" dirty="0">
                <a:solidFill>
                  <a:srgbClr val="7F7F7F"/>
                </a:solidFill>
                <a:ea typeface="宋体" pitchFamily="2" charset="-122"/>
              </a:rPr>
              <a:t>where n = N</a:t>
            </a:r>
            <a:r>
              <a:rPr lang="en-US" baseline="30000" dirty="0">
                <a:solidFill>
                  <a:srgbClr val="7F7F7F"/>
                </a:solidFill>
                <a:ea typeface="宋体" pitchFamily="2" charset="-122"/>
              </a:rPr>
              <a:t>1-</a:t>
            </a:r>
            <a:r>
              <a:rPr lang="el-GR" baseline="30000" dirty="0">
                <a:solidFill>
                  <a:srgbClr val="7F7F7F"/>
                </a:solidFill>
              </a:rPr>
              <a:t>ϵ(</a:t>
            </a:r>
            <a:r>
              <a:rPr lang="en-US" baseline="30000" dirty="0">
                <a:solidFill>
                  <a:srgbClr val="7F7F7F"/>
                </a:solidFill>
              </a:rPr>
              <a:t>n)</a:t>
            </a:r>
            <a:r>
              <a:rPr lang="en-US" dirty="0">
                <a:solidFill>
                  <a:srgbClr val="7F7F7F"/>
                </a:solidFill>
                <a:ea typeface="宋体" pitchFamily="2" charset="-122"/>
              </a:rPr>
              <a:t> 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1E14491-E7A9-B14A-8929-ABF802D3E227}"/>
              </a:ext>
            </a:extLst>
          </p:cNvPr>
          <p:cNvSpPr/>
          <p:nvPr/>
        </p:nvSpPr>
        <p:spPr>
          <a:xfrm>
            <a:off x="4815204" y="5692046"/>
            <a:ext cx="1069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ea typeface="ＭＳ Ｐゴシック" charset="0"/>
              </a:rPr>
              <a:t>N/log N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A7FC182-BEC7-674A-AF05-C52FE60CB38E}"/>
              </a:ext>
            </a:extLst>
          </p:cNvPr>
          <p:cNvSpPr/>
          <p:nvPr/>
        </p:nvSpPr>
        <p:spPr>
          <a:xfrm>
            <a:off x="406356" y="5149693"/>
            <a:ext cx="18277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ea typeface="ＭＳ Ｐゴシック" charset="0"/>
              </a:rPr>
              <a:t>O(</a:t>
            </a:r>
            <a:r>
              <a:rPr lang="en-US" sz="2200" dirty="0" err="1">
                <a:solidFill>
                  <a:srgbClr val="C00000"/>
                </a:solidFill>
                <a:ea typeface="ＭＳ Ｐゴシック" charset="0"/>
              </a:rPr>
              <a:t>logloglogN</a:t>
            </a:r>
            <a:r>
              <a:rPr lang="en-US" sz="2200" dirty="0">
                <a:solidFill>
                  <a:srgbClr val="C00000"/>
                </a:solidFill>
                <a:ea typeface="ＭＳ Ｐゴシック" charset="0"/>
              </a:rPr>
              <a:t>) </a:t>
            </a:r>
            <a:endParaRPr lang="en-US" sz="2200" dirty="0">
              <a:solidFill>
                <a:srgbClr val="C0000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D76DCB-66B8-1A41-9908-A804B33073AC}"/>
              </a:ext>
            </a:extLst>
          </p:cNvPr>
          <p:cNvCxnSpPr>
            <a:cxnSpLocks/>
          </p:cNvCxnSpPr>
          <p:nvPr/>
        </p:nvCxnSpPr>
        <p:spPr>
          <a:xfrm>
            <a:off x="2128952" y="5365535"/>
            <a:ext cx="451671" cy="0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A2D4FF-522E-CF46-9DCD-0B4D95BB1A50}"/>
              </a:ext>
            </a:extLst>
          </p:cNvPr>
          <p:cNvCxnSpPr>
            <a:cxnSpLocks/>
          </p:cNvCxnSpPr>
          <p:nvPr/>
        </p:nvCxnSpPr>
        <p:spPr>
          <a:xfrm>
            <a:off x="5402999" y="3251528"/>
            <a:ext cx="7763" cy="2440518"/>
          </a:xfrm>
          <a:prstGeom prst="line">
            <a:avLst/>
          </a:prstGeom>
          <a:ln w="412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99969A0-3F60-D946-A358-4B9F0507F198}"/>
              </a:ext>
            </a:extLst>
          </p:cNvPr>
          <p:cNvCxnSpPr>
            <a:cxnSpLocks/>
          </p:cNvCxnSpPr>
          <p:nvPr/>
        </p:nvCxnSpPr>
        <p:spPr>
          <a:xfrm flipV="1">
            <a:off x="2564294" y="3170023"/>
            <a:ext cx="2822376" cy="2195512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6987158-25EF-6E43-9B4F-0EF1C194ECE8}"/>
              </a:ext>
            </a:extLst>
          </p:cNvPr>
          <p:cNvCxnSpPr>
            <a:cxnSpLocks/>
          </p:cNvCxnSpPr>
          <p:nvPr/>
        </p:nvCxnSpPr>
        <p:spPr>
          <a:xfrm>
            <a:off x="2082276" y="3202541"/>
            <a:ext cx="3328486" cy="1"/>
          </a:xfrm>
          <a:prstGeom prst="line">
            <a:avLst/>
          </a:prstGeom>
          <a:ln w="412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580D830-0A86-F443-A386-BB2139A2FA5B}"/>
              </a:ext>
            </a:extLst>
          </p:cNvPr>
          <p:cNvSpPr txBox="1"/>
          <p:nvPr/>
        </p:nvSpPr>
        <p:spPr>
          <a:xfrm>
            <a:off x="146801" y="3043674"/>
            <a:ext cx="2055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l-GR" sz="2200" dirty="0">
                <a:solidFill>
                  <a:srgbClr val="C00000"/>
                </a:solidFill>
                <a:ea typeface="ＭＳ Ｐゴシック" charset="0"/>
              </a:rPr>
              <a:t>Ο(</a:t>
            </a:r>
            <a:r>
              <a:rPr lang="en-US" sz="2200" dirty="0">
                <a:solidFill>
                  <a:srgbClr val="C00000"/>
                </a:solidFill>
                <a:ea typeface="ＭＳ Ｐゴシック" charset="0"/>
              </a:rPr>
              <a:t>log</a:t>
            </a:r>
            <a:r>
              <a:rPr lang="el-GR" sz="2200" dirty="0">
                <a:solidFill>
                  <a:srgbClr val="C00000"/>
                </a:solidFill>
                <a:ea typeface="ＭＳ Ｐゴシック" charset="0"/>
              </a:rPr>
              <a:t>Ν</a:t>
            </a:r>
            <a:r>
              <a:rPr lang="en-US" sz="2200" dirty="0">
                <a:solidFill>
                  <a:srgbClr val="C00000"/>
                </a:solidFill>
                <a:ea typeface="ＭＳ Ｐゴシック" charset="0"/>
              </a:rPr>
              <a:t>/</a:t>
            </a:r>
            <a:r>
              <a:rPr lang="en-US" sz="2200" dirty="0" err="1">
                <a:solidFill>
                  <a:srgbClr val="C00000"/>
                </a:solidFill>
                <a:ea typeface="ＭＳ Ｐゴシック" charset="0"/>
              </a:rPr>
              <a:t>loglogN</a:t>
            </a:r>
            <a:r>
              <a:rPr lang="el-GR" sz="2200" dirty="0">
                <a:solidFill>
                  <a:srgbClr val="C00000"/>
                </a:solidFill>
                <a:ea typeface="ＭＳ Ｐゴシック" charset="0"/>
              </a:rPr>
              <a:t>)</a:t>
            </a:r>
            <a:endParaRPr lang="en-US" sz="2200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8832857-91FE-2047-8308-1891298DD91F}"/>
              </a:ext>
            </a:extLst>
          </p:cNvPr>
          <p:cNvSpPr/>
          <p:nvPr/>
        </p:nvSpPr>
        <p:spPr>
          <a:xfrm>
            <a:off x="5443292" y="5655668"/>
            <a:ext cx="545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="1" baseline="30000" dirty="0">
                <a:solidFill>
                  <a:srgbClr val="C00000"/>
                </a:solidFill>
                <a:ea typeface="ＭＳ Ｐゴシック" charset="0"/>
              </a:rPr>
              <a:t>3</a:t>
            </a:r>
            <a:r>
              <a:rPr lang="el-GR" sz="2000" b="1" baseline="30000" dirty="0">
                <a:solidFill>
                  <a:srgbClr val="C00000"/>
                </a:solidFill>
                <a:ea typeface="ＭＳ Ｐゴシック" charset="0"/>
              </a:rPr>
              <a:t> </a:t>
            </a:r>
            <a:endParaRPr lang="en-US" sz="2000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71" name="63 - Έλλειψη">
            <a:extLst>
              <a:ext uri="{FF2B5EF4-FFF2-40B4-BE49-F238E27FC236}">
                <a16:creationId xmlns:a16="http://schemas.microsoft.com/office/drawing/2014/main" id="{995C0163-1ED9-2845-97D5-649EF818B7D9}"/>
              </a:ext>
            </a:extLst>
          </p:cNvPr>
          <p:cNvSpPr/>
          <p:nvPr/>
        </p:nvSpPr>
        <p:spPr>
          <a:xfrm>
            <a:off x="5261975" y="3055420"/>
            <a:ext cx="275112" cy="275112"/>
          </a:xfrm>
          <a:prstGeom prst="ellipse">
            <a:avLst/>
          </a:prstGeom>
          <a:solidFill>
            <a:srgbClr val="8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33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9602AF86-E8CA-0F48-8BEA-9597D98502B6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1071456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Studying locality for HDD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C7CC56-5CCC-1C4E-96C3-106897A0E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55" y="1251498"/>
            <a:ext cx="4756294" cy="3439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3D685E-FE8B-8A4E-BC5E-DE6DB23B96FA}"/>
              </a:ext>
            </a:extLst>
          </p:cNvPr>
          <p:cNvSpPr txBox="1"/>
          <p:nvPr/>
        </p:nvSpPr>
        <p:spPr>
          <a:xfrm>
            <a:off x="780730" y="4728612"/>
            <a:ext cx="1042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Access Cost = (seek time) + (rotational delay) + (transfer time)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64622C3-9E07-ED46-AB4D-A422F5ACBE51}"/>
              </a:ext>
            </a:extLst>
          </p:cNvPr>
          <p:cNvSpPr/>
          <p:nvPr/>
        </p:nvSpPr>
        <p:spPr>
          <a:xfrm rot="16200000">
            <a:off x="5561579" y="2924761"/>
            <a:ext cx="253681" cy="499730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4B9B217-7DD3-A34E-AE94-743CE5E1B35F}"/>
              </a:ext>
            </a:extLst>
          </p:cNvPr>
          <p:cNvSpPr/>
          <p:nvPr/>
        </p:nvSpPr>
        <p:spPr>
          <a:xfrm rot="16200000">
            <a:off x="9663757" y="4287719"/>
            <a:ext cx="257662" cy="227536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33AB9-F323-2F45-AEF6-4104F36CF6B2}"/>
              </a:ext>
            </a:extLst>
          </p:cNvPr>
          <p:cNvSpPr txBox="1"/>
          <p:nvPr/>
        </p:nvSpPr>
        <p:spPr>
          <a:xfrm>
            <a:off x="4175055" y="5581383"/>
            <a:ext cx="303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Random I/O Cost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147D78-DA02-E049-B145-DA96FDBBB7FE}"/>
              </a:ext>
            </a:extLst>
          </p:cNvPr>
          <p:cNvSpPr txBox="1"/>
          <p:nvPr/>
        </p:nvSpPr>
        <p:spPr>
          <a:xfrm>
            <a:off x="8107731" y="5581382"/>
            <a:ext cx="340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Sequential I/O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DDF47-A8C9-814C-9662-F67849B43356}"/>
              </a:ext>
            </a:extLst>
          </p:cNvPr>
          <p:cNvSpPr txBox="1"/>
          <p:nvPr/>
        </p:nvSpPr>
        <p:spPr>
          <a:xfrm>
            <a:off x="5174562" y="612640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~4-12 </a:t>
            </a:r>
            <a:r>
              <a:rPr lang="en-US" sz="2800" b="1" dirty="0" err="1">
                <a:solidFill>
                  <a:srgbClr val="FF0000"/>
                </a:solidFill>
              </a:rPr>
              <a:t>ms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E71A67-D4D6-7946-A04B-A68292FA971F}"/>
              </a:ext>
            </a:extLst>
          </p:cNvPr>
          <p:cNvSpPr txBox="1"/>
          <p:nvPr/>
        </p:nvSpPr>
        <p:spPr>
          <a:xfrm>
            <a:off x="8430253" y="6122193"/>
            <a:ext cx="267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~10 </a:t>
            </a:r>
            <a:r>
              <a:rPr lang="el-GR" sz="2800" b="1" dirty="0">
                <a:solidFill>
                  <a:srgbClr val="FF0000"/>
                </a:solidFill>
              </a:rPr>
              <a:t>μ</a:t>
            </a:r>
            <a:r>
              <a:rPr lang="en-US" sz="2800" b="1" dirty="0">
                <a:solidFill>
                  <a:srgbClr val="FF0000"/>
                </a:solidFill>
              </a:rPr>
              <a:t>s for 1 byte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39CCFC-0FA6-9C41-9573-02976263091F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219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03"/>
    </mc:Choice>
    <mc:Fallback xmlns="">
      <p:transition spd="slow" advTm="66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53EA70A-FA3C-7945-BC50-32A31600B3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32447" y="2291923"/>
          <a:ext cx="1879438" cy="30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438">
                  <a:extLst>
                    <a:ext uri="{9D8B030D-6E8A-4147-A177-3AD203B41FA5}">
                      <a16:colId xmlns:a16="http://schemas.microsoft.com/office/drawing/2014/main" val="3455452605"/>
                    </a:ext>
                  </a:extLst>
                </a:gridCol>
              </a:tblGrid>
              <a:tr h="5122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Locality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59849"/>
                  </a:ext>
                </a:extLst>
              </a:tr>
              <a:tr h="249307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13588"/>
                  </a:ext>
                </a:extLst>
              </a:tr>
            </a:tbl>
          </a:graphicData>
        </a:graphic>
      </p:graphicFrame>
      <p:sp>
        <p:nvSpPr>
          <p:cNvPr id="31" name="Title 4">
            <a:extLst>
              <a:ext uri="{FF2B5EF4-FFF2-40B4-BE49-F238E27FC236}">
                <a16:creationId xmlns:a16="http://schemas.microsoft.com/office/drawing/2014/main" id="{9602AF86-E8CA-0F48-8BEA-9597D98502B6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Studying locality for SDD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337748-EF91-7B4A-A295-AA5D281F0C62}"/>
              </a:ext>
            </a:extLst>
          </p:cNvPr>
          <p:cNvSpPr/>
          <p:nvPr/>
        </p:nvSpPr>
        <p:spPr>
          <a:xfrm>
            <a:off x="512616" y="6120436"/>
            <a:ext cx="10687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More detailed analysis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 </a:t>
            </a:r>
            <a:r>
              <a:rPr lang="en-US" sz="2000" u="sng" dirty="0">
                <a:hlinkClick r:id="rId4"/>
              </a:rPr>
              <a:t>http://www.storagereview.com/samsung_960_pro_m2_nvme_ssd_review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20AC1-AC09-0646-8EBE-46DC40107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684" y="970527"/>
            <a:ext cx="2699747" cy="90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536692-30FC-3D49-9987-6FF140F93803}"/>
              </a:ext>
            </a:extLst>
          </p:cNvPr>
          <p:cNvSpPr txBox="1"/>
          <p:nvPr/>
        </p:nvSpPr>
        <p:spPr>
          <a:xfrm>
            <a:off x="1659321" y="1077098"/>
            <a:ext cx="805565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40000"/>
              </a:lnSpc>
            </a:pPr>
            <a:r>
              <a:rPr lang="en-US" sz="2800" b="1" dirty="0">
                <a:solidFill>
                  <a:prstClr val="black"/>
                </a:solidFill>
                <a:ea typeface="ＭＳ Ｐゴシック" charset="0"/>
              </a:rPr>
              <a:t>Samsung 960 Pro M.2 </a:t>
            </a:r>
            <a:r>
              <a:rPr lang="en-US" sz="2800" b="1" dirty="0" err="1">
                <a:solidFill>
                  <a:prstClr val="black"/>
                </a:solidFill>
                <a:ea typeface="ＭＳ Ｐゴシック" charset="0"/>
              </a:rPr>
              <a:t>NVMe</a:t>
            </a:r>
            <a:r>
              <a:rPr lang="en-US" sz="2800" b="1" dirty="0">
                <a:solidFill>
                  <a:prstClr val="black"/>
                </a:solidFill>
                <a:ea typeface="ＭＳ Ｐゴシック" charset="0"/>
              </a:rPr>
              <a:t> SSD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9C65CE2-9E6D-C649-931D-14BA8FBC0C31}"/>
              </a:ext>
            </a:extLst>
          </p:cNvPr>
          <p:cNvSpPr txBox="1"/>
          <p:nvPr/>
        </p:nvSpPr>
        <p:spPr>
          <a:xfrm>
            <a:off x="8741059" y="279534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E883A62-AE96-0C4B-A841-C8A196074FAC}"/>
              </a:ext>
            </a:extLst>
          </p:cNvPr>
          <p:cNvSpPr txBox="1"/>
          <p:nvPr/>
        </p:nvSpPr>
        <p:spPr>
          <a:xfrm>
            <a:off x="8769112" y="4912838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F96D629-5354-654F-AFD2-88B01CF47A20}"/>
              </a:ext>
            </a:extLst>
          </p:cNvPr>
          <p:cNvSpPr/>
          <p:nvPr/>
        </p:nvSpPr>
        <p:spPr>
          <a:xfrm>
            <a:off x="8872868" y="3288879"/>
            <a:ext cx="504069" cy="1651045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89940EF-0C3A-D14E-A60A-A88754A71A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6551" y="3637728"/>
          <a:ext cx="62012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0">
                  <a:extLst>
                    <a:ext uri="{9D8B030D-6E8A-4147-A177-3AD203B41FA5}">
                      <a16:colId xmlns:a16="http://schemas.microsoft.com/office/drawing/2014/main" val="3406808957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val="3299234888"/>
                    </a:ext>
                  </a:extLst>
                </a:gridCol>
                <a:gridCol w="1879438">
                  <a:extLst>
                    <a:ext uri="{9D8B030D-6E8A-4147-A177-3AD203B41FA5}">
                      <a16:colId xmlns:a16="http://schemas.microsoft.com/office/drawing/2014/main" val="1296614224"/>
                    </a:ext>
                  </a:extLst>
                </a:gridCol>
              </a:tblGrid>
              <a:tr h="77222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Random Transfer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Page size = 2MB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1339.76 MB/sec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1237.57 MB/sec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7553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A4349F0-DC1D-4D4D-BC5F-5D0F633B28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6551" y="4464601"/>
          <a:ext cx="6201252" cy="83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0">
                  <a:extLst>
                    <a:ext uri="{9D8B030D-6E8A-4147-A177-3AD203B41FA5}">
                      <a16:colId xmlns:a16="http://schemas.microsoft.com/office/drawing/2014/main" val="1455748873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val="3711907559"/>
                    </a:ext>
                  </a:extLst>
                </a:gridCol>
                <a:gridCol w="1879438">
                  <a:extLst>
                    <a:ext uri="{9D8B030D-6E8A-4147-A177-3AD203B41FA5}">
                      <a16:colId xmlns:a16="http://schemas.microsoft.com/office/drawing/2014/main" val="1941318735"/>
                    </a:ext>
                  </a:extLst>
                </a:gridCol>
              </a:tblGrid>
              <a:tr h="8326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Random Transfer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Page size = 2KB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34.30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MB/sec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150.83 MB/sec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13594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389612-AE92-534D-B6A7-7684043096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5655" y="2291923"/>
          <a:ext cx="6201252" cy="132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0">
                  <a:extLst>
                    <a:ext uri="{9D8B030D-6E8A-4147-A177-3AD203B41FA5}">
                      <a16:colId xmlns:a16="http://schemas.microsoft.com/office/drawing/2014/main" val="1083584068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val="2643071863"/>
                    </a:ext>
                  </a:extLst>
                </a:gridCol>
                <a:gridCol w="1879438">
                  <a:extLst>
                    <a:ext uri="{9D8B030D-6E8A-4147-A177-3AD203B41FA5}">
                      <a16:colId xmlns:a16="http://schemas.microsoft.com/office/drawing/2014/main" val="2758859825"/>
                    </a:ext>
                  </a:extLst>
                </a:gridCol>
              </a:tblGrid>
              <a:tr h="503627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Read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Write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30601"/>
                  </a:ext>
                </a:extLst>
              </a:tr>
              <a:tr h="7722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Sequential Transfer </a:t>
                      </a:r>
                    </a:p>
                    <a:p>
                      <a:pPr algn="ctr"/>
                      <a:r>
                        <a:rPr lang="en-US" sz="2000" dirty="0"/>
                        <a:t> Page size = 2MB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2222.93 MB/sec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1786.72 MB/sec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57463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421045-9001-9D45-9B98-BD7240C8EAF6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44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26"/>
    </mc:Choice>
    <mc:Fallback xmlns="">
      <p:transition spd="slow" advTm="54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9602AF86-E8CA-0F48-8BEA-9597D98502B6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1071456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Studying locality for RAM</a:t>
            </a:r>
            <a:endParaRPr lang="en-US" sz="6000" dirty="0">
              <a:solidFill>
                <a:srgbClr val="000000"/>
              </a:solidFill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53D9F1D-1C1B-8B4D-BF2B-A9A6C7D052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3180" y="4050661"/>
          <a:ext cx="5506687" cy="533400"/>
        </p:xfrm>
        <a:graphic>
          <a:graphicData uri="http://schemas.openxmlformats.org/drawingml/2006/table">
            <a:tbl>
              <a:tblPr firstRow="1" bandRow="1"/>
              <a:tblGrid>
                <a:gridCol w="59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7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88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A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77D27DC9-6177-1D4D-A5DA-187AA17517F4}"/>
              </a:ext>
            </a:extLst>
          </p:cNvPr>
          <p:cNvCxnSpPr/>
          <p:nvPr/>
        </p:nvCxnSpPr>
        <p:spPr>
          <a:xfrm rot="16200000" flipH="1">
            <a:off x="7321492" y="3647095"/>
            <a:ext cx="457200" cy="304800"/>
          </a:xfrm>
          <a:prstGeom prst="curvedConnector3">
            <a:avLst>
              <a:gd name="adj1" fmla="val 30710"/>
            </a:avLst>
          </a:prstGeom>
          <a:noFill/>
          <a:ln w="38100" cap="flat" cmpd="sng" algn="ctr">
            <a:solidFill>
              <a:srgbClr val="FF0000">
                <a:alpha val="66000"/>
              </a:srgb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8" name="U-Turn Arrow 37">
            <a:extLst>
              <a:ext uri="{FF2B5EF4-FFF2-40B4-BE49-F238E27FC236}">
                <a16:creationId xmlns:a16="http://schemas.microsoft.com/office/drawing/2014/main" id="{DA6D2060-439C-DA44-95D6-75351E0EA504}"/>
              </a:ext>
            </a:extLst>
          </p:cNvPr>
          <p:cNvSpPr/>
          <p:nvPr/>
        </p:nvSpPr>
        <p:spPr>
          <a:xfrm>
            <a:off x="7854892" y="3570895"/>
            <a:ext cx="3124200" cy="457200"/>
          </a:xfrm>
          <a:prstGeom prst="uturnArrow">
            <a:avLst>
              <a:gd name="adj1" fmla="val 6944"/>
              <a:gd name="adj2" fmla="val 25000"/>
              <a:gd name="adj3" fmla="val 21693"/>
              <a:gd name="adj4" fmla="val 64419"/>
              <a:gd name="adj5" fmla="val 100000"/>
            </a:avLst>
          </a:prstGeom>
          <a:solidFill>
            <a:srgbClr val="FF0000">
              <a:alpha val="83000"/>
            </a:srgbClr>
          </a:solidFill>
          <a:ln w="762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9" name="U-Turn Arrow 38">
            <a:extLst>
              <a:ext uri="{FF2B5EF4-FFF2-40B4-BE49-F238E27FC236}">
                <a16:creationId xmlns:a16="http://schemas.microsoft.com/office/drawing/2014/main" id="{D87EFC3F-6D51-3A42-AE3C-012970D9E6E2}"/>
              </a:ext>
            </a:extLst>
          </p:cNvPr>
          <p:cNvSpPr/>
          <p:nvPr/>
        </p:nvSpPr>
        <p:spPr>
          <a:xfrm flipH="1">
            <a:off x="9378892" y="3723295"/>
            <a:ext cx="1371600" cy="304800"/>
          </a:xfrm>
          <a:prstGeom prst="uturnArrow">
            <a:avLst>
              <a:gd name="adj1" fmla="val 6945"/>
              <a:gd name="adj2" fmla="val 25000"/>
              <a:gd name="adj3" fmla="val 21693"/>
              <a:gd name="adj4" fmla="val 78307"/>
              <a:gd name="adj5" fmla="val 100000"/>
            </a:avLst>
          </a:prstGeom>
          <a:solidFill>
            <a:srgbClr val="FF0000">
              <a:alpha val="83000"/>
            </a:srgbClr>
          </a:solidFill>
          <a:ln w="762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EE651E1-A9C2-074A-A5B3-B0A9C4E050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14467" y="3010282"/>
          <a:ext cx="616527" cy="533400"/>
        </p:xfrm>
        <a:graphic>
          <a:graphicData uri="http://schemas.openxmlformats.org/drawingml/2006/table">
            <a:tbl>
              <a:tblPr firstRow="1" bandRow="1"/>
              <a:tblGrid>
                <a:gridCol w="61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DA157C5-80CE-F94A-80C2-2D4F0C136F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73942" y="3010282"/>
          <a:ext cx="623454" cy="533400"/>
        </p:xfrm>
        <a:graphic>
          <a:graphicData uri="http://schemas.openxmlformats.org/drawingml/2006/table">
            <a:tbl>
              <a:tblPr firstRow="1" bandRow="1"/>
              <a:tblGrid>
                <a:gridCol w="623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B1C89871-9D5F-4846-9212-EC873DE1FD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00067" y="3010282"/>
          <a:ext cx="581891" cy="533400"/>
        </p:xfrm>
        <a:graphic>
          <a:graphicData uri="http://schemas.openxmlformats.org/drawingml/2006/table">
            <a:tbl>
              <a:tblPr firstRow="1" bandRow="1"/>
              <a:tblGrid>
                <a:gridCol w="58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ight Arrow 48">
            <a:extLst>
              <a:ext uri="{FF2B5EF4-FFF2-40B4-BE49-F238E27FC236}">
                <a16:creationId xmlns:a16="http://schemas.microsoft.com/office/drawing/2014/main" id="{E6B96B49-0477-0D4C-AFA8-29EF2EA56F1B}"/>
              </a:ext>
            </a:extLst>
          </p:cNvPr>
          <p:cNvSpPr/>
          <p:nvPr/>
        </p:nvSpPr>
        <p:spPr>
          <a:xfrm>
            <a:off x="2853001" y="3319565"/>
            <a:ext cx="2755708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rgbClr val="00B0F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04B8F2-72C6-2E4A-88EB-4B93D89C3A0B}"/>
              </a:ext>
            </a:extLst>
          </p:cNvPr>
          <p:cNvSpPr txBox="1"/>
          <p:nvPr/>
        </p:nvSpPr>
        <p:spPr>
          <a:xfrm>
            <a:off x="2610928" y="2768535"/>
            <a:ext cx="211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search query: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4C4285-F807-954A-BCC3-83BE07142832}"/>
              </a:ext>
            </a:extLst>
          </p:cNvPr>
          <p:cNvSpPr/>
          <p:nvPr/>
        </p:nvSpPr>
        <p:spPr>
          <a:xfrm>
            <a:off x="4523681" y="2893647"/>
            <a:ext cx="1388688" cy="353019"/>
          </a:xfrm>
          <a:prstGeom prst="rect">
            <a:avLst/>
          </a:prstGeom>
          <a:solidFill>
            <a:srgbClr val="800000">
              <a:alpha val="48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black"/>
                </a:solidFill>
                <a:ea typeface="ＭＳ Ｐゴシック" charset="0"/>
              </a:rPr>
              <a:t>     keyword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42039AE-6B4B-1B45-B9EB-6CF3EC7C8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715" y="2891117"/>
            <a:ext cx="351763" cy="351763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E298D91-A77A-7247-9A3B-9B2B7A1D712A}"/>
              </a:ext>
            </a:extLst>
          </p:cNvPr>
          <p:cNvSpPr/>
          <p:nvPr/>
        </p:nvSpPr>
        <p:spPr>
          <a:xfrm>
            <a:off x="684190" y="2889861"/>
            <a:ext cx="1388688" cy="353019"/>
          </a:xfrm>
          <a:prstGeom prst="rect">
            <a:avLst/>
          </a:prstGeom>
          <a:solidFill>
            <a:srgbClr val="800000">
              <a:alpha val="48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black"/>
                </a:solidFill>
                <a:ea typeface="ＭＳ Ｐゴシック" charset="0"/>
              </a:rPr>
              <a:t>     keyword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BF76AB4-D3D5-9243-BE49-563B3A6AD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4" y="2887331"/>
            <a:ext cx="351763" cy="35176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C98E95B-DFBA-0D47-932A-D5DD400ED778}"/>
              </a:ext>
            </a:extLst>
          </p:cNvPr>
          <p:cNvSpPr txBox="1"/>
          <p:nvPr/>
        </p:nvSpPr>
        <p:spPr>
          <a:xfrm>
            <a:off x="5052127" y="2416417"/>
            <a:ext cx="69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Tw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CE1F48A-4C60-3B4D-8B48-76B48011F2DF}"/>
              </a:ext>
            </a:extLst>
          </p:cNvPr>
          <p:cNvSpPr txBox="1"/>
          <p:nvPr/>
        </p:nvSpPr>
        <p:spPr>
          <a:xfrm>
            <a:off x="7473036" y="2564542"/>
            <a:ext cx="106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Tw</a:t>
            </a:r>
            <a:r>
              <a:rPr lang="en-US" sz="2400" baseline="-25000" dirty="0">
                <a:solidFill>
                  <a:prstClr val="black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1403B8-4F3C-0B4C-BAA5-409E02F9B771}"/>
              </a:ext>
            </a:extLst>
          </p:cNvPr>
          <p:cNvSpPr txBox="1"/>
          <p:nvPr/>
        </p:nvSpPr>
        <p:spPr>
          <a:xfrm>
            <a:off x="9355509" y="2550928"/>
            <a:ext cx="106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Tw</a:t>
            </a:r>
            <a:r>
              <a:rPr lang="en-US" sz="2400" baseline="-25000" dirty="0">
                <a:solidFill>
                  <a:prstClr val="black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99883C-0060-4C4E-B657-22CB26DF9ACF}"/>
              </a:ext>
            </a:extLst>
          </p:cNvPr>
          <p:cNvSpPr txBox="1"/>
          <p:nvPr/>
        </p:nvSpPr>
        <p:spPr>
          <a:xfrm>
            <a:off x="10524964" y="2552970"/>
            <a:ext cx="106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Tw</a:t>
            </a:r>
            <a:r>
              <a:rPr lang="en-US" sz="2400" baseline="-25000" dirty="0">
                <a:solidFill>
                  <a:prstClr val="black"/>
                </a:solidFill>
                <a:ea typeface="ＭＳ Ｐゴシック" charset="0"/>
              </a:rPr>
              <a:t>3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77FBDDB-EC3E-4445-A392-9A0C41122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865" y="1721176"/>
            <a:ext cx="346016" cy="553223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2AECCF7-FCB5-E344-B44C-581224846538}"/>
              </a:ext>
            </a:extLst>
          </p:cNvPr>
          <p:cNvSpPr txBox="1"/>
          <p:nvPr/>
        </p:nvSpPr>
        <p:spPr>
          <a:xfrm>
            <a:off x="1209838" y="1310499"/>
            <a:ext cx="210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Client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779DAE6-1D38-224A-A0B6-DC0D2FD81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729" y="1378817"/>
            <a:ext cx="1464203" cy="128265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29F8454-B17C-AC4D-B547-73D94BBAD37F}"/>
              </a:ext>
            </a:extLst>
          </p:cNvPr>
          <p:cNvSpPr txBox="1"/>
          <p:nvPr/>
        </p:nvSpPr>
        <p:spPr>
          <a:xfrm>
            <a:off x="9817277" y="800725"/>
            <a:ext cx="1609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Untrusted</a:t>
            </a:r>
          </a:p>
          <a:p>
            <a:pPr algn="ctr"/>
            <a:r>
              <a:rPr lang="en-US" sz="2000" b="1" dirty="0"/>
              <a:t>Cloud</a:t>
            </a:r>
          </a:p>
        </p:txBody>
      </p:sp>
      <p:pic>
        <p:nvPicPr>
          <p:cNvPr id="75" name="Picture 3" descr="D:\Personal Study\Research\paper_formats\research images\evil.png">
            <a:extLst>
              <a:ext uri="{FF2B5EF4-FFF2-40B4-BE49-F238E27FC236}">
                <a16:creationId xmlns:a16="http://schemas.microsoft.com/office/drawing/2014/main" id="{BEA8FEAC-63D6-274A-9115-EC03AAAA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156" y="1960684"/>
            <a:ext cx="602694" cy="60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9590E170-550E-844A-A56C-ACA120C4B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918612"/>
              </p:ext>
            </p:extLst>
          </p:nvPr>
        </p:nvGraphicFramePr>
        <p:xfrm>
          <a:off x="5696099" y="6013207"/>
          <a:ext cx="5506687" cy="533400"/>
        </p:xfrm>
        <a:graphic>
          <a:graphicData uri="http://schemas.openxmlformats.org/drawingml/2006/table">
            <a:tbl>
              <a:tblPr firstRow="1" bandRow="1"/>
              <a:tblGrid>
                <a:gridCol w="59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7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A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A4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88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88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88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38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38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38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C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" name="Right Arrow 94">
            <a:extLst>
              <a:ext uri="{FF2B5EF4-FFF2-40B4-BE49-F238E27FC236}">
                <a16:creationId xmlns:a16="http://schemas.microsoft.com/office/drawing/2014/main" id="{6473970F-DDB9-E844-8C22-B87EB0F1AEE9}"/>
              </a:ext>
            </a:extLst>
          </p:cNvPr>
          <p:cNvSpPr/>
          <p:nvPr/>
        </p:nvSpPr>
        <p:spPr>
          <a:xfrm>
            <a:off x="2940391" y="5561354"/>
            <a:ext cx="2755708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rgbClr val="00B0F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767195D-B1DD-474B-8C34-6A9EDF248FA4}"/>
              </a:ext>
            </a:extLst>
          </p:cNvPr>
          <p:cNvSpPr txBox="1"/>
          <p:nvPr/>
        </p:nvSpPr>
        <p:spPr>
          <a:xfrm>
            <a:off x="2610928" y="4978731"/>
            <a:ext cx="211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search query: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54C9765-692E-2848-ACB3-E6E3E4A38DC8}"/>
              </a:ext>
            </a:extLst>
          </p:cNvPr>
          <p:cNvSpPr/>
          <p:nvPr/>
        </p:nvSpPr>
        <p:spPr>
          <a:xfrm>
            <a:off x="4523681" y="5049470"/>
            <a:ext cx="1388688" cy="353019"/>
          </a:xfrm>
          <a:prstGeom prst="rect">
            <a:avLst/>
          </a:prstGeom>
          <a:solidFill>
            <a:srgbClr val="800000">
              <a:alpha val="48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black"/>
                </a:solidFill>
                <a:ea typeface="ＭＳ Ｐゴシック" charset="0"/>
              </a:rPr>
              <a:t>     keyword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04FDA4E0-6BDE-2644-86EB-AF4A7DAF1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715" y="5046940"/>
            <a:ext cx="351763" cy="351763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1EB9FD8C-0548-7F49-A74E-BA9AA2783FF4}"/>
              </a:ext>
            </a:extLst>
          </p:cNvPr>
          <p:cNvSpPr txBox="1"/>
          <p:nvPr/>
        </p:nvSpPr>
        <p:spPr>
          <a:xfrm>
            <a:off x="5052127" y="4572240"/>
            <a:ext cx="69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Tw</a:t>
            </a:r>
          </a:p>
        </p:txBody>
      </p: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98CF681C-E068-2348-B411-537E3C7B13DD}"/>
              </a:ext>
            </a:extLst>
          </p:cNvPr>
          <p:cNvCxnSpPr/>
          <p:nvPr/>
        </p:nvCxnSpPr>
        <p:spPr>
          <a:xfrm rot="16200000" flipH="1">
            <a:off x="6820749" y="5612396"/>
            <a:ext cx="457200" cy="304800"/>
          </a:xfrm>
          <a:prstGeom prst="curvedConnector3">
            <a:avLst>
              <a:gd name="adj1" fmla="val 30710"/>
            </a:avLst>
          </a:prstGeom>
          <a:noFill/>
          <a:ln w="38100" cap="flat" cmpd="sng" algn="ctr">
            <a:solidFill>
              <a:srgbClr val="FF0000">
                <a:alpha val="66000"/>
              </a:srgb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95D368-9E75-0743-96AE-225CD71C4B29}"/>
              </a:ext>
            </a:extLst>
          </p:cNvPr>
          <p:cNvCxnSpPr>
            <a:cxnSpLocks/>
          </p:cNvCxnSpPr>
          <p:nvPr/>
        </p:nvCxnSpPr>
        <p:spPr>
          <a:xfrm>
            <a:off x="7269147" y="5726869"/>
            <a:ext cx="1272330" cy="0"/>
          </a:xfrm>
          <a:prstGeom prst="straightConnector1">
            <a:avLst/>
          </a:prstGeom>
          <a:noFill/>
          <a:ln w="38100" cap="flat" cmpd="sng" algn="ctr">
            <a:solidFill>
              <a:srgbClr val="FF0000">
                <a:alpha val="54000"/>
              </a:srgbClr>
            </a:solidFill>
            <a:prstDash val="solid"/>
            <a:headEnd type="oval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16393E6-0DB4-3A4B-AC91-83EB250E45FC}"/>
              </a:ext>
            </a:extLst>
          </p:cNvPr>
          <p:cNvSpPr txBox="1"/>
          <p:nvPr/>
        </p:nvSpPr>
        <p:spPr>
          <a:xfrm>
            <a:off x="7550092" y="5132906"/>
            <a:ext cx="69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Tw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861E8F-6824-3843-9A7F-E44C77031CF7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0"/>
    </mc:Choice>
    <mc:Fallback xmlns="">
      <p:transition spd="slow" advTm="7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9" grpId="0" animBg="1"/>
      <p:bldP spid="60" grpId="0"/>
      <p:bldP spid="61" grpId="0" animBg="1"/>
      <p:bldP spid="63" grpId="0" animBg="1"/>
      <p:bldP spid="65" grpId="0"/>
      <p:bldP spid="68" grpId="0"/>
      <p:bldP spid="69" grpId="0"/>
      <p:bldP spid="70" grpId="0"/>
      <p:bldP spid="95" grpId="0" animBg="1"/>
      <p:bldP spid="96" grpId="0"/>
      <p:bldP spid="97" grpId="0" animBg="1"/>
      <p:bldP spid="101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4">
            <a:extLst>
              <a:ext uri="{FF2B5EF4-FFF2-40B4-BE49-F238E27FC236}">
                <a16:creationId xmlns:a16="http://schemas.microsoft.com/office/drawing/2014/main" id="{422DEC77-7D6A-B747-BD0D-F9AF72D6B324}"/>
              </a:ext>
            </a:extLst>
          </p:cNvPr>
          <p:cNvSpPr txBox="1">
            <a:spLocks/>
          </p:cNvSpPr>
          <p:nvPr/>
        </p:nvSpPr>
        <p:spPr bwMode="auto">
          <a:xfrm>
            <a:off x="371316" y="381000"/>
            <a:ext cx="10183899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Searchable Encryption </a:t>
            </a:r>
            <a:r>
              <a:rPr kumimoji="0" lang="mr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 Locality and Read Efficiency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6" name="Slide Number Placeholder 5">
            <a:extLst>
              <a:ext uri="{FF2B5EF4-FFF2-40B4-BE49-F238E27FC236}">
                <a16:creationId xmlns:a16="http://schemas.microsoft.com/office/drawing/2014/main" id="{F5C74478-1AB2-7247-89F2-60045AA94D05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E9895C2-BE27-0742-8485-5E91FC2172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4659" y="4573828"/>
          <a:ext cx="5506687" cy="533400"/>
        </p:xfrm>
        <a:graphic>
          <a:graphicData uri="http://schemas.openxmlformats.org/drawingml/2006/table">
            <a:tbl>
              <a:tblPr firstRow="1" bandRow="1"/>
              <a:tblGrid>
                <a:gridCol w="59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7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8" name="Curved Connector 97">
            <a:extLst>
              <a:ext uri="{FF2B5EF4-FFF2-40B4-BE49-F238E27FC236}">
                <a16:creationId xmlns:a16="http://schemas.microsoft.com/office/drawing/2014/main" id="{7CEAD8E4-123C-5548-BFA8-1E98AB90F480}"/>
              </a:ext>
            </a:extLst>
          </p:cNvPr>
          <p:cNvCxnSpPr/>
          <p:nvPr/>
        </p:nvCxnSpPr>
        <p:spPr>
          <a:xfrm rot="16200000" flipH="1">
            <a:off x="7322971" y="4170262"/>
            <a:ext cx="457200" cy="304800"/>
          </a:xfrm>
          <a:prstGeom prst="curvedConnector3">
            <a:avLst>
              <a:gd name="adj1" fmla="val 30710"/>
            </a:avLst>
          </a:prstGeom>
          <a:noFill/>
          <a:ln w="38100" cap="flat" cmpd="sng" algn="ctr">
            <a:solidFill>
              <a:srgbClr val="FF0000">
                <a:alpha val="66000"/>
              </a:srgb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9" name="U-Turn Arrow 98">
            <a:extLst>
              <a:ext uri="{FF2B5EF4-FFF2-40B4-BE49-F238E27FC236}">
                <a16:creationId xmlns:a16="http://schemas.microsoft.com/office/drawing/2014/main" id="{952BB72D-1C8A-CD4F-9535-4DA233F92ACE}"/>
              </a:ext>
            </a:extLst>
          </p:cNvPr>
          <p:cNvSpPr/>
          <p:nvPr/>
        </p:nvSpPr>
        <p:spPr>
          <a:xfrm>
            <a:off x="7856371" y="4094062"/>
            <a:ext cx="3124200" cy="457200"/>
          </a:xfrm>
          <a:prstGeom prst="uturnArrow">
            <a:avLst>
              <a:gd name="adj1" fmla="val 6944"/>
              <a:gd name="adj2" fmla="val 25000"/>
              <a:gd name="adj3" fmla="val 21693"/>
              <a:gd name="adj4" fmla="val 64419"/>
              <a:gd name="adj5" fmla="val 100000"/>
            </a:avLst>
          </a:prstGeom>
          <a:solidFill>
            <a:srgbClr val="FF0000">
              <a:alpha val="83000"/>
            </a:srgbClr>
          </a:solidFill>
          <a:ln w="762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00" name="U-Turn Arrow 99">
            <a:extLst>
              <a:ext uri="{FF2B5EF4-FFF2-40B4-BE49-F238E27FC236}">
                <a16:creationId xmlns:a16="http://schemas.microsoft.com/office/drawing/2014/main" id="{47AA58D0-0C49-044C-A302-394F451F5490}"/>
              </a:ext>
            </a:extLst>
          </p:cNvPr>
          <p:cNvSpPr/>
          <p:nvPr/>
        </p:nvSpPr>
        <p:spPr>
          <a:xfrm flipH="1">
            <a:off x="9380371" y="4246462"/>
            <a:ext cx="1371600" cy="304800"/>
          </a:xfrm>
          <a:prstGeom prst="uturnArrow">
            <a:avLst>
              <a:gd name="adj1" fmla="val 6945"/>
              <a:gd name="adj2" fmla="val 25000"/>
              <a:gd name="adj3" fmla="val 21693"/>
              <a:gd name="adj4" fmla="val 78307"/>
              <a:gd name="adj5" fmla="val 100000"/>
            </a:avLst>
          </a:prstGeom>
          <a:solidFill>
            <a:srgbClr val="FF0000">
              <a:alpha val="83000"/>
            </a:srgbClr>
          </a:solidFill>
          <a:ln w="762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762F7930-571E-BB4C-9070-2940CBB4C1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15946" y="3484462"/>
          <a:ext cx="616527" cy="533400"/>
        </p:xfrm>
        <a:graphic>
          <a:graphicData uri="http://schemas.openxmlformats.org/drawingml/2006/table">
            <a:tbl>
              <a:tblPr firstRow="1" bandRow="1"/>
              <a:tblGrid>
                <a:gridCol w="61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id="{D4A32859-E755-5346-8E7E-471531B7E2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75421" y="3484462"/>
          <a:ext cx="623454" cy="533400"/>
        </p:xfrm>
        <a:graphic>
          <a:graphicData uri="http://schemas.openxmlformats.org/drawingml/2006/table">
            <a:tbl>
              <a:tblPr firstRow="1" bandRow="1"/>
              <a:tblGrid>
                <a:gridCol w="623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2B428C47-45B3-4348-A04C-2A1DF35A13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01546" y="3484462"/>
          <a:ext cx="581891" cy="533400"/>
        </p:xfrm>
        <a:graphic>
          <a:graphicData uri="http://schemas.openxmlformats.org/drawingml/2006/table">
            <a:tbl>
              <a:tblPr firstRow="1" bandRow="1"/>
              <a:tblGrid>
                <a:gridCol w="58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id</a:t>
                      </a:r>
                      <a:r>
                        <a:rPr lang="en-US" sz="2800" b="0" baseline="1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" name="Rectangle 103">
            <a:extLst>
              <a:ext uri="{FF2B5EF4-FFF2-40B4-BE49-F238E27FC236}">
                <a16:creationId xmlns:a16="http://schemas.microsoft.com/office/drawing/2014/main" id="{5C9B9A8B-BBB5-BB4A-86A2-22B58F5BB2AD}"/>
              </a:ext>
            </a:extLst>
          </p:cNvPr>
          <p:cNvSpPr/>
          <p:nvPr/>
        </p:nvSpPr>
        <p:spPr>
          <a:xfrm>
            <a:off x="6484771" y="2951062"/>
            <a:ext cx="152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locality = 3</a:t>
            </a:r>
          </a:p>
        </p:txBody>
      </p:sp>
      <p:cxnSp>
        <p:nvCxnSpPr>
          <p:cNvPr id="105" name="Curved Connector 104">
            <a:extLst>
              <a:ext uri="{FF2B5EF4-FFF2-40B4-BE49-F238E27FC236}">
                <a16:creationId xmlns:a16="http://schemas.microsoft.com/office/drawing/2014/main" id="{C70ADC5C-6229-EC45-B6F5-69B6325E553F}"/>
              </a:ext>
            </a:extLst>
          </p:cNvPr>
          <p:cNvCxnSpPr/>
          <p:nvPr/>
        </p:nvCxnSpPr>
        <p:spPr>
          <a:xfrm rot="5400000" flipH="1" flipV="1">
            <a:off x="5812980" y="5129022"/>
            <a:ext cx="385465" cy="311150"/>
          </a:xfrm>
          <a:prstGeom prst="curvedConnector3">
            <a:avLst>
              <a:gd name="adj1" fmla="val 17052"/>
            </a:avLst>
          </a:prstGeom>
          <a:noFill/>
          <a:ln w="50800" cap="flat" cmpd="sng" algn="ctr">
            <a:solidFill>
              <a:srgbClr val="FF0000">
                <a:alpha val="54000"/>
              </a:srgb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8CB1177-B11B-8F4C-9017-1F263FB03096}"/>
              </a:ext>
            </a:extLst>
          </p:cNvPr>
          <p:cNvCxnSpPr/>
          <p:nvPr/>
        </p:nvCxnSpPr>
        <p:spPr>
          <a:xfrm>
            <a:off x="6235390" y="5393927"/>
            <a:ext cx="4745181" cy="0"/>
          </a:xfrm>
          <a:prstGeom prst="straightConnector1">
            <a:avLst/>
          </a:prstGeom>
          <a:noFill/>
          <a:ln w="50800" cap="flat" cmpd="sng" algn="ctr">
            <a:solidFill>
              <a:srgbClr val="FF0000">
                <a:alpha val="54000"/>
              </a:srgbClr>
            </a:solidFill>
            <a:prstDash val="solid"/>
            <a:headEnd type="oval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FD80EB1-2741-3845-B16A-53D3B80F063B}"/>
              </a:ext>
            </a:extLst>
          </p:cNvPr>
          <p:cNvSpPr/>
          <p:nvPr/>
        </p:nvSpPr>
        <p:spPr>
          <a:xfrm>
            <a:off x="5850137" y="5477330"/>
            <a:ext cx="152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locality = 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0835A2D-52D9-944F-A4DD-0C2B71650FB8}"/>
              </a:ext>
            </a:extLst>
          </p:cNvPr>
          <p:cNvSpPr/>
          <p:nvPr/>
        </p:nvSpPr>
        <p:spPr>
          <a:xfrm>
            <a:off x="5751122" y="4406784"/>
            <a:ext cx="53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FF0000"/>
                </a:solidFill>
                <a:ea typeface="ＭＳ Ｐゴシック" charset="0"/>
              </a:rPr>
              <a:t>X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517FE7A-F57B-D348-BC9E-8B231CE179C3}"/>
              </a:ext>
            </a:extLst>
          </p:cNvPr>
          <p:cNvSpPr/>
          <p:nvPr/>
        </p:nvSpPr>
        <p:spPr>
          <a:xfrm>
            <a:off x="2726815" y="4946897"/>
            <a:ext cx="53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FF0000"/>
                </a:solidFill>
                <a:ea typeface="ＭＳ Ｐゴシック" charset="0"/>
              </a:rPr>
              <a:t>X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9FF6CB1-5846-7142-9FFD-40A75F901B42}"/>
              </a:ext>
            </a:extLst>
          </p:cNvPr>
          <p:cNvSpPr txBox="1"/>
          <p:nvPr/>
        </p:nvSpPr>
        <p:spPr>
          <a:xfrm>
            <a:off x="3046751" y="16413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43EDB97-DD9A-8C41-9DEA-B8BE731BCC77}"/>
              </a:ext>
            </a:extLst>
          </p:cNvPr>
          <p:cNvSpPr txBox="1"/>
          <p:nvPr/>
        </p:nvSpPr>
        <p:spPr>
          <a:xfrm>
            <a:off x="2943034" y="1384379"/>
            <a:ext cx="7535613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40000"/>
              </a:lnSpc>
            </a:pPr>
            <a:r>
              <a:rPr lang="en-US" sz="2800" b="1" dirty="0">
                <a:solidFill>
                  <a:prstClr val="black"/>
                </a:solidFill>
                <a:ea typeface="ＭＳ Ｐゴシック" charset="0"/>
              </a:rPr>
              <a:t>Locality: #</a:t>
            </a: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non-continuous reads for each query</a:t>
            </a:r>
            <a:endParaRPr lang="en-US" sz="2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A61478D2-8AE0-A74C-9AFE-C041338E57B4}"/>
              </a:ext>
            </a:extLst>
          </p:cNvPr>
          <p:cNvSpPr/>
          <p:nvPr/>
        </p:nvSpPr>
        <p:spPr>
          <a:xfrm>
            <a:off x="2854480" y="3842732"/>
            <a:ext cx="2755708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rgbClr val="00B0F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latin typeface="Georgia" panose="02040502050405020303" pitchFamily="18" charset="0"/>
              <a:ea typeface="ＭＳ Ｐゴシック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2B0AF20-BFC8-514E-92F6-92B992392B6E}"/>
              </a:ext>
            </a:extLst>
          </p:cNvPr>
          <p:cNvSpPr/>
          <p:nvPr/>
        </p:nvSpPr>
        <p:spPr>
          <a:xfrm>
            <a:off x="7934896" y="2949535"/>
            <a:ext cx="273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&amp; read efficiency = 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BA39DB5-3FDE-FE4C-86FA-AAE1E150B036}"/>
              </a:ext>
            </a:extLst>
          </p:cNvPr>
          <p:cNvSpPr txBox="1"/>
          <p:nvPr/>
        </p:nvSpPr>
        <p:spPr>
          <a:xfrm>
            <a:off x="2943034" y="1909931"/>
            <a:ext cx="805565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40000"/>
              </a:lnSpc>
            </a:pPr>
            <a:r>
              <a:rPr lang="en-US" sz="2800" b="1" dirty="0">
                <a:solidFill>
                  <a:prstClr val="black"/>
                </a:solidFill>
                <a:ea typeface="ＭＳ Ｐゴシック" charset="0"/>
              </a:rPr>
              <a:t>Read Efficiency: #</a:t>
            </a: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memory locations per result item</a:t>
            </a:r>
            <a:endParaRPr lang="en-US" sz="28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711B5C7-926A-3647-B2F7-CBB9B43A6892}"/>
              </a:ext>
            </a:extLst>
          </p:cNvPr>
          <p:cNvSpPr/>
          <p:nvPr/>
        </p:nvSpPr>
        <p:spPr>
          <a:xfrm>
            <a:off x="6366034" y="4404926"/>
            <a:ext cx="53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FF0000"/>
                </a:solidFill>
                <a:ea typeface="ＭＳ Ｐゴシック" charset="0"/>
              </a:rPr>
              <a:t>X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2F21E0A-735F-4849-B04E-B4FFF0669C30}"/>
              </a:ext>
            </a:extLst>
          </p:cNvPr>
          <p:cNvSpPr/>
          <p:nvPr/>
        </p:nvSpPr>
        <p:spPr>
          <a:xfrm>
            <a:off x="6963086" y="4395835"/>
            <a:ext cx="53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FF0000"/>
                </a:solidFill>
                <a:ea typeface="ＭＳ Ｐゴシック" charset="0"/>
              </a:rPr>
              <a:t>X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8188BA-1E21-F34E-8B32-E05C8FAF634D}"/>
              </a:ext>
            </a:extLst>
          </p:cNvPr>
          <p:cNvSpPr/>
          <p:nvPr/>
        </p:nvSpPr>
        <p:spPr>
          <a:xfrm>
            <a:off x="8191303" y="4406784"/>
            <a:ext cx="53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FF0000"/>
                </a:solidFill>
                <a:ea typeface="ＭＳ Ｐゴシック" charset="0"/>
              </a:rPr>
              <a:t>X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79C7070-79E3-CB40-BE26-BC85A98D46AB}"/>
              </a:ext>
            </a:extLst>
          </p:cNvPr>
          <p:cNvSpPr/>
          <p:nvPr/>
        </p:nvSpPr>
        <p:spPr>
          <a:xfrm>
            <a:off x="8770771" y="4410989"/>
            <a:ext cx="53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FF0000"/>
                </a:solidFill>
                <a:ea typeface="ＭＳ Ｐゴシック" charset="0"/>
              </a:rPr>
              <a:t>X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78189D-8834-C84F-8886-80A63798BAF9}"/>
              </a:ext>
            </a:extLst>
          </p:cNvPr>
          <p:cNvSpPr/>
          <p:nvPr/>
        </p:nvSpPr>
        <p:spPr>
          <a:xfrm>
            <a:off x="10045906" y="4396119"/>
            <a:ext cx="53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FF0000"/>
                </a:solidFill>
                <a:ea typeface="ＭＳ Ｐゴシック" charset="0"/>
              </a:rPr>
              <a:t>X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A2708AA-7CD5-E641-83C1-F7D25D6C0BB2}"/>
              </a:ext>
            </a:extLst>
          </p:cNvPr>
          <p:cNvSpPr/>
          <p:nvPr/>
        </p:nvSpPr>
        <p:spPr>
          <a:xfrm>
            <a:off x="3140700" y="5163094"/>
            <a:ext cx="2090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: false positives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E12515A-6645-B949-B2FE-50F1D9B6CF19}"/>
              </a:ext>
            </a:extLst>
          </p:cNvPr>
          <p:cNvSpPr/>
          <p:nvPr/>
        </p:nvSpPr>
        <p:spPr>
          <a:xfrm>
            <a:off x="7322535" y="5477330"/>
            <a:ext cx="3171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&amp; read efficiency = O(N)</a:t>
            </a: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23EF9381-DD30-5C4A-A077-0FDFE8FA11A3}"/>
              </a:ext>
            </a:extLst>
          </p:cNvPr>
          <p:cNvSpPr/>
          <p:nvPr/>
        </p:nvSpPr>
        <p:spPr>
          <a:xfrm>
            <a:off x="2154838" y="1278038"/>
            <a:ext cx="9419423" cy="5031059"/>
          </a:xfrm>
          <a:prstGeom prst="bracketPair">
            <a:avLst>
              <a:gd name="adj" fmla="val 11631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71A344-420A-0842-B7A8-6FFFB6459552}"/>
              </a:ext>
            </a:extLst>
          </p:cNvPr>
          <p:cNvCxnSpPr>
            <a:cxnSpLocks/>
          </p:cNvCxnSpPr>
          <p:nvPr/>
        </p:nvCxnSpPr>
        <p:spPr>
          <a:xfrm>
            <a:off x="1652186" y="3717827"/>
            <a:ext cx="411054" cy="32322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8E75EB6-90D2-8E4F-A59C-0F72D05AD27C}"/>
              </a:ext>
            </a:extLst>
          </p:cNvPr>
          <p:cNvSpPr txBox="1"/>
          <p:nvPr/>
        </p:nvSpPr>
        <p:spPr>
          <a:xfrm>
            <a:off x="2406904" y="3308168"/>
            <a:ext cx="211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charset="0"/>
              </a:rPr>
              <a:t>search query: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3306B1-7ED0-4C47-BB72-2EB45EE48F60}"/>
              </a:ext>
            </a:extLst>
          </p:cNvPr>
          <p:cNvSpPr/>
          <p:nvPr/>
        </p:nvSpPr>
        <p:spPr>
          <a:xfrm>
            <a:off x="4525160" y="3416814"/>
            <a:ext cx="1388688" cy="353019"/>
          </a:xfrm>
          <a:prstGeom prst="rect">
            <a:avLst/>
          </a:prstGeom>
          <a:solidFill>
            <a:srgbClr val="800000">
              <a:alpha val="48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black"/>
                </a:solidFill>
                <a:ea typeface="ＭＳ Ｐゴシック" charset="0"/>
              </a:rPr>
              <a:t>     keyword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E67202B-3237-1F48-B6D9-F4EF3A493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194" y="3414284"/>
            <a:ext cx="351763" cy="351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5A0946-F818-9049-A493-BC6B86586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3319" y="2605506"/>
            <a:ext cx="1657290" cy="1283063"/>
          </a:xfrm>
          <a:prstGeom prst="rect">
            <a:avLst/>
          </a:prstGeom>
        </p:spPr>
      </p:pic>
      <p:sp>
        <p:nvSpPr>
          <p:cNvPr id="35" name="Triangle 34">
            <a:extLst>
              <a:ext uri="{FF2B5EF4-FFF2-40B4-BE49-F238E27FC236}">
                <a16:creationId xmlns:a16="http://schemas.microsoft.com/office/drawing/2014/main" id="{06C2F05D-0A95-BF4E-838D-6847B4DF1B0C}"/>
              </a:ext>
            </a:extLst>
          </p:cNvPr>
          <p:cNvSpPr/>
          <p:nvPr/>
        </p:nvSpPr>
        <p:spPr>
          <a:xfrm>
            <a:off x="1118622" y="3135703"/>
            <a:ext cx="745144" cy="550994"/>
          </a:xfrm>
          <a:prstGeom prst="triangle">
            <a:avLst/>
          </a:prstGeom>
          <a:solidFill>
            <a:srgbClr val="0070C0"/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algn="ctr"/>
            <a:r>
              <a:rPr lang="en-US" kern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5BEF4FD-AD8E-D64B-8ACD-B566257FF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367" y="3187238"/>
            <a:ext cx="351763" cy="35176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512510-46E9-F74F-BFC5-7152A2193D13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B6A6DA36-A96A-3B4A-BE9A-13A04256E0BA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31 - Ελλειψοειδής επεξήγηση">
            <a:extLst>
              <a:ext uri="{FF2B5EF4-FFF2-40B4-BE49-F238E27FC236}">
                <a16:creationId xmlns:a16="http://schemas.microsoft.com/office/drawing/2014/main" id="{55288E27-45C9-D741-9D3F-A18256E36AC4}"/>
              </a:ext>
            </a:extLst>
          </p:cNvPr>
          <p:cNvSpPr/>
          <p:nvPr/>
        </p:nvSpPr>
        <p:spPr>
          <a:xfrm>
            <a:off x="6864549" y="727406"/>
            <a:ext cx="5283418" cy="881143"/>
          </a:xfrm>
          <a:prstGeom prst="wedgeEllipseCallout">
            <a:avLst>
              <a:gd name="adj1" fmla="val -46351"/>
              <a:gd name="adj2" fmla="val 4120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Locality is an important efficiency dimension ([CJS+14],[DP17],…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31 - Ελλειψοειδής επεξήγηση">
            <a:extLst>
              <a:ext uri="{FF2B5EF4-FFF2-40B4-BE49-F238E27FC236}">
                <a16:creationId xmlns:a16="http://schemas.microsoft.com/office/drawing/2014/main" id="{16606A75-E1BF-A241-B7F3-EC60071C7FDF}"/>
              </a:ext>
            </a:extLst>
          </p:cNvPr>
          <p:cNvSpPr/>
          <p:nvPr/>
        </p:nvSpPr>
        <p:spPr>
          <a:xfrm>
            <a:off x="0" y="785991"/>
            <a:ext cx="3231417" cy="1209409"/>
          </a:xfrm>
          <a:prstGeom prst="wedgeEllipseCallout">
            <a:avLst>
              <a:gd name="adj1" fmla="val 38959"/>
              <a:gd name="adj2" fmla="val 54705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Scalable SE requires low locality and read efficiency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4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2"/>
    </mc:Choice>
    <mc:Fallback xmlns="">
      <p:transition spd="slow" advTm="11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4" grpId="0"/>
      <p:bldP spid="107" grpId="0"/>
      <p:bldP spid="108" grpId="0"/>
      <p:bldP spid="109" grpId="0"/>
      <p:bldP spid="111" grpId="0"/>
      <p:bldP spid="112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3" grpId="0" animBg="1"/>
      <p:bldP spid="45" grpId="0"/>
      <p:bldP spid="46" grpId="0" animBg="1"/>
      <p:bldP spid="35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86445CEE-3625-9045-B33D-63CA90DECDC9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Previous Works &amp; Our Result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6502DB-4B9F-0944-ADE5-6F3BB56858E2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31D9B2-CC2F-3B4E-8488-42D2771BD3DB}"/>
              </a:ext>
            </a:extLst>
          </p:cNvPr>
          <p:cNvCxnSpPr>
            <a:cxnSpLocks/>
          </p:cNvCxnSpPr>
          <p:nvPr/>
        </p:nvCxnSpPr>
        <p:spPr>
          <a:xfrm>
            <a:off x="6048017" y="2654300"/>
            <a:ext cx="0" cy="2600793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15CDEB7-BA39-0D48-802A-261E73877439}"/>
              </a:ext>
            </a:extLst>
          </p:cNvPr>
          <p:cNvSpPr txBox="1"/>
          <p:nvPr/>
        </p:nvSpPr>
        <p:spPr>
          <a:xfrm>
            <a:off x="1509639" y="1193833"/>
            <a:ext cx="9172722" cy="9694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spcBef>
                <a:spcPts val="600"/>
              </a:spcBef>
            </a:pP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“Cash and </a:t>
            </a:r>
            <a:r>
              <a:rPr lang="en-US" sz="2800" dirty="0" err="1">
                <a:solidFill>
                  <a:prstClr val="black"/>
                </a:solidFill>
                <a:ea typeface="ＭＳ Ｐゴシック" charset="0"/>
              </a:rPr>
              <a:t>Tessaro</a:t>
            </a: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ＭＳ Ｐゴシック" charset="0"/>
              </a:rPr>
              <a:t>Eurocrypt</a:t>
            </a: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 2014”</a:t>
            </a:r>
          </a:p>
          <a:p>
            <a:pPr algn="ctr" defTabSz="457200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Locality (L): 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O(1)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and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Read Efficiency (R): 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O(1)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requires   Space (S): </a:t>
            </a:r>
            <a:r>
              <a:rPr lang="el-GR" sz="2400" b="1" dirty="0">
                <a:solidFill>
                  <a:prstClr val="black"/>
                </a:solidFill>
                <a:ea typeface="ＭＳ Ｐゴシック" charset="0"/>
              </a:rPr>
              <a:t>ω(Ν)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 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912BCF-4386-2649-A27A-F681E9B5D164}"/>
              </a:ext>
            </a:extLst>
          </p:cNvPr>
          <p:cNvSpPr/>
          <p:nvPr/>
        </p:nvSpPr>
        <p:spPr>
          <a:xfrm>
            <a:off x="1919367" y="2327108"/>
            <a:ext cx="241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prstClr val="black"/>
                </a:solidFill>
                <a:ea typeface="ＭＳ Ｐゴシック" charset="0"/>
              </a:rPr>
              <a:t>General Schemes</a:t>
            </a:r>
            <a:endParaRPr lang="en-US" u="sng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7E7EAF-1FE5-6D4E-A13D-16A04CB215B4}"/>
              </a:ext>
            </a:extLst>
          </p:cNvPr>
          <p:cNvSpPr/>
          <p:nvPr/>
        </p:nvSpPr>
        <p:spPr>
          <a:xfrm>
            <a:off x="7173864" y="2246899"/>
            <a:ext cx="4129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 dirty="0">
                <a:solidFill>
                  <a:prstClr val="black"/>
                </a:solidFill>
                <a:ea typeface="ＭＳ Ｐゴシック" charset="0"/>
              </a:rPr>
              <a:t>Schemes with limitation on the </a:t>
            </a:r>
            <a:br>
              <a:rPr lang="en-US" sz="2400" u="sng" dirty="0">
                <a:solidFill>
                  <a:prstClr val="black"/>
                </a:solidFill>
                <a:ea typeface="ＭＳ Ｐゴシック" charset="0"/>
              </a:rPr>
            </a:br>
            <a:r>
              <a:rPr lang="en-US" sz="2400" u="sng" dirty="0">
                <a:solidFill>
                  <a:prstClr val="black"/>
                </a:solidFill>
                <a:ea typeface="ＭＳ Ｐゴシック" charset="0"/>
              </a:rPr>
              <a:t>maximum keyword-list size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C6ACED-0B80-244A-9836-08C0506DC75E}"/>
              </a:ext>
            </a:extLst>
          </p:cNvPr>
          <p:cNvSpPr/>
          <p:nvPr/>
        </p:nvSpPr>
        <p:spPr>
          <a:xfrm>
            <a:off x="1267746" y="2900195"/>
            <a:ext cx="3634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[ANS+16] – </a:t>
            </a:r>
            <a:r>
              <a:rPr lang="en-US" sz="2400" b="1" dirty="0" err="1">
                <a:solidFill>
                  <a:prstClr val="black"/>
                </a:solidFill>
                <a:ea typeface="ＭＳ Ｐゴシック" charset="0"/>
              </a:rPr>
              <a:t>NlogN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 scheme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L: 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O(1), 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R: 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O(1), 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S: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 O(</a:t>
            </a:r>
            <a:r>
              <a:rPr lang="en-US" sz="2000" dirty="0" err="1">
                <a:solidFill>
                  <a:prstClr val="black"/>
                </a:solidFill>
                <a:ea typeface="ＭＳ Ｐゴシック" charset="0"/>
              </a:rPr>
              <a:t>NlogN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)</a:t>
            </a:r>
            <a:endParaRPr lang="en-US" sz="16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70476E-AFC4-8448-A224-F0FA31DBA5EE}"/>
              </a:ext>
            </a:extLst>
          </p:cNvPr>
          <p:cNvSpPr/>
          <p:nvPr/>
        </p:nvSpPr>
        <p:spPr>
          <a:xfrm>
            <a:off x="1526603" y="3751168"/>
            <a:ext cx="2946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[DP17] – </a:t>
            </a:r>
            <a:r>
              <a:rPr lang="en-US" sz="2400" b="1" dirty="0" err="1">
                <a:solidFill>
                  <a:prstClr val="black"/>
                </a:solidFill>
                <a:ea typeface="ＭＳ Ｐゴシック" charset="0"/>
              </a:rPr>
              <a:t>ReadOpt</a:t>
            </a:r>
            <a:endParaRPr lang="en-US" sz="2400" b="1" dirty="0">
              <a:solidFill>
                <a:prstClr val="black"/>
              </a:solidFill>
              <a:ea typeface="ＭＳ Ｐゴシック" charset="0"/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L: 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O(N</a:t>
            </a:r>
            <a:r>
              <a:rPr lang="en-US" sz="2000" baseline="30000" dirty="0">
                <a:solidFill>
                  <a:prstClr val="black"/>
                </a:solidFill>
                <a:ea typeface="ＭＳ Ｐゴシック" charset="0"/>
              </a:rPr>
              <a:t>1/s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), 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R: 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O(1), 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S: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 O(</a:t>
            </a:r>
            <a:r>
              <a:rPr lang="en-US" sz="2000" dirty="0" err="1">
                <a:solidFill>
                  <a:prstClr val="black"/>
                </a:solidFill>
                <a:ea typeface="ＭＳ Ｐゴシック" charset="0"/>
              </a:rPr>
              <a:t>sN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)</a:t>
            </a:r>
            <a:endParaRPr lang="en-US" sz="16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B9359A-E877-DA44-A919-46C75CB6B113}"/>
              </a:ext>
            </a:extLst>
          </p:cNvPr>
          <p:cNvSpPr/>
          <p:nvPr/>
        </p:nvSpPr>
        <p:spPr>
          <a:xfrm>
            <a:off x="6608695" y="3869939"/>
            <a:ext cx="5335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l-GR" sz="1600" b="1" dirty="0">
                <a:solidFill>
                  <a:srgbClr val="FF0000"/>
                </a:solidFill>
                <a:ea typeface="ＭＳ Ｐゴシック" charset="0"/>
              </a:rPr>
              <a:t>*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keyword lists in the dataset have size less than 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2000" b="1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2000" b="1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 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F96540-3F22-0541-9825-314C1CCDFB33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8FF2400-A0DD-3245-89A8-7C370971A589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A3BB35-9596-624C-B7D0-949A9949F672}"/>
              </a:ext>
            </a:extLst>
          </p:cNvPr>
          <p:cNvGrpSpPr/>
          <p:nvPr/>
        </p:nvGrpSpPr>
        <p:grpSpPr>
          <a:xfrm>
            <a:off x="1267746" y="4616859"/>
            <a:ext cx="3794630" cy="769441"/>
            <a:chOff x="1267746" y="4616859"/>
            <a:chExt cx="3794630" cy="76944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F46FB0-4839-4040-BD48-2FB94548A8E0}"/>
                </a:ext>
              </a:extLst>
            </p:cNvPr>
            <p:cNvSpPr/>
            <p:nvPr/>
          </p:nvSpPr>
          <p:spPr>
            <a:xfrm>
              <a:off x="1267746" y="4616859"/>
              <a:ext cx="37946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ea typeface="ＭＳ Ｐゴシック" charset="0"/>
                </a:rPr>
                <a:t>[ANS+16] – </a:t>
              </a:r>
              <a:r>
                <a:rPr lang="en-US" sz="2400" b="1" dirty="0" err="1">
                  <a:solidFill>
                    <a:prstClr val="black"/>
                  </a:solidFill>
                  <a:ea typeface="ＭＳ Ｐゴシック" charset="0"/>
                </a:rPr>
                <a:t>OneChoiceAlloc</a:t>
              </a:r>
              <a:endParaRPr lang="en-US" sz="2400" b="1" dirty="0">
                <a:solidFill>
                  <a:prstClr val="black"/>
                </a:solidFill>
                <a:ea typeface="ＭＳ Ｐゴシック" charset="0"/>
              </a:endParaRP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  <a:ea typeface="ＭＳ Ｐゴシック" charset="0"/>
                </a:rPr>
                <a:t>L: </a:t>
              </a:r>
              <a:r>
                <a:rPr lang="en-US" sz="2000" dirty="0">
                  <a:solidFill>
                    <a:prstClr val="black"/>
                  </a:solidFill>
                  <a:ea typeface="ＭＳ Ｐゴシック" charset="0"/>
                </a:rPr>
                <a:t>O(1), </a:t>
              </a:r>
              <a:r>
                <a:rPr lang="en-US" sz="2000" b="1" dirty="0">
                  <a:solidFill>
                    <a:prstClr val="black"/>
                  </a:solidFill>
                  <a:ea typeface="ＭＳ Ｐゴシック" charset="0"/>
                </a:rPr>
                <a:t>R: </a:t>
              </a:r>
              <a:r>
                <a:rPr lang="en-US" sz="2000" dirty="0">
                  <a:solidFill>
                    <a:prstClr val="black"/>
                  </a:solidFill>
                  <a:ea typeface="ＭＳ Ｐゴシック" charset="0"/>
                </a:rPr>
                <a:t>O(</a:t>
              </a:r>
              <a:r>
                <a:rPr lang="en-US" sz="2000" dirty="0" err="1">
                  <a:solidFill>
                    <a:prstClr val="black"/>
                  </a:solidFill>
                  <a:ea typeface="ＭＳ Ｐゴシック" charset="0"/>
                </a:rPr>
                <a:t>logN</a:t>
              </a:r>
              <a:r>
                <a:rPr lang="en-US" sz="2000" dirty="0">
                  <a:solidFill>
                    <a:prstClr val="black"/>
                  </a:solidFill>
                  <a:ea typeface="ＭＳ Ｐゴシック" charset="0"/>
                </a:rPr>
                <a:t>), </a:t>
              </a:r>
              <a:r>
                <a:rPr lang="en-US" sz="2000" b="1" dirty="0">
                  <a:solidFill>
                    <a:prstClr val="black"/>
                  </a:solidFill>
                  <a:ea typeface="ＭＳ Ｐゴシック" charset="0"/>
                </a:rPr>
                <a:t>S:</a:t>
              </a:r>
              <a:r>
                <a:rPr lang="en-US" sz="2000" dirty="0">
                  <a:solidFill>
                    <a:prstClr val="black"/>
                  </a:solidFill>
                  <a:ea typeface="ＭＳ Ｐゴシック" charset="0"/>
                </a:rPr>
                <a:t> O(N)</a:t>
              </a:r>
              <a:endParaRPr lang="en-US" sz="16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9D376C-A481-A84B-8AF5-6037D2CBEE54}"/>
                </a:ext>
              </a:extLst>
            </p:cNvPr>
            <p:cNvSpPr txBox="1"/>
            <p:nvPr/>
          </p:nvSpPr>
          <p:spPr>
            <a:xfrm>
              <a:off x="2814324" y="4909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50326-DBE9-5841-B830-1FD3CFF3375F}"/>
              </a:ext>
            </a:extLst>
          </p:cNvPr>
          <p:cNvGrpSpPr/>
          <p:nvPr/>
        </p:nvGrpSpPr>
        <p:grpSpPr>
          <a:xfrm>
            <a:off x="7100354" y="3214298"/>
            <a:ext cx="3943707" cy="769441"/>
            <a:chOff x="7100354" y="3005752"/>
            <a:chExt cx="3943707" cy="76944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6B65CD-6EC9-1B40-811E-6429C64BB7C6}"/>
                </a:ext>
              </a:extLst>
            </p:cNvPr>
            <p:cNvSpPr/>
            <p:nvPr/>
          </p:nvSpPr>
          <p:spPr>
            <a:xfrm>
              <a:off x="7100354" y="3005752"/>
              <a:ext cx="394370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ea typeface="ＭＳ Ｐゴシック" charset="0"/>
                </a:rPr>
                <a:t>[ANS+16] – </a:t>
              </a:r>
              <a:r>
                <a:rPr lang="en-US" sz="2400" b="1" dirty="0" err="1">
                  <a:solidFill>
                    <a:prstClr val="black"/>
                  </a:solidFill>
                  <a:ea typeface="ＭＳ Ｐゴシック" charset="0"/>
                </a:rPr>
                <a:t>TwoChoiceAlloc</a:t>
              </a:r>
              <a:r>
                <a:rPr lang="el-GR" sz="2400" b="1" dirty="0">
                  <a:solidFill>
                    <a:srgbClr val="FF0000"/>
                  </a:solidFill>
                  <a:ea typeface="ＭＳ Ｐゴシック" charset="0"/>
                </a:rPr>
                <a:t> *</a:t>
              </a:r>
              <a:endParaRPr lang="en-US" sz="2400" b="1" dirty="0">
                <a:solidFill>
                  <a:prstClr val="black"/>
                </a:solidFill>
                <a:ea typeface="ＭＳ Ｐゴシック" charset="0"/>
              </a:endParaRP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  <a:ea typeface="ＭＳ Ｐゴシック" charset="0"/>
                </a:rPr>
                <a:t>L: </a:t>
              </a:r>
              <a:r>
                <a:rPr lang="en-US" sz="2000" dirty="0">
                  <a:solidFill>
                    <a:prstClr val="black"/>
                  </a:solidFill>
                  <a:ea typeface="ＭＳ Ｐゴシック" charset="0"/>
                </a:rPr>
                <a:t>O(1), </a:t>
              </a:r>
              <a:r>
                <a:rPr lang="en-US" sz="2000" b="1" dirty="0">
                  <a:solidFill>
                    <a:prstClr val="black"/>
                  </a:solidFill>
                  <a:ea typeface="ＭＳ Ｐゴシック" charset="0"/>
                </a:rPr>
                <a:t>R: </a:t>
              </a:r>
              <a:r>
                <a:rPr lang="en-US" sz="2000" dirty="0">
                  <a:solidFill>
                    <a:prstClr val="black"/>
                  </a:solidFill>
                  <a:ea typeface="ＭＳ Ｐゴシック" charset="0"/>
                </a:rPr>
                <a:t>O(</a:t>
              </a:r>
              <a:r>
                <a:rPr lang="en-US" sz="2000" dirty="0" err="1">
                  <a:solidFill>
                    <a:prstClr val="black"/>
                  </a:solidFill>
                  <a:ea typeface="ＭＳ Ｐゴシック" charset="0"/>
                </a:rPr>
                <a:t>loglogN</a:t>
              </a:r>
              <a:r>
                <a:rPr lang="en-US" sz="2000" dirty="0">
                  <a:solidFill>
                    <a:prstClr val="black"/>
                  </a:solidFill>
                  <a:ea typeface="ＭＳ Ｐゴシック" charset="0"/>
                </a:rPr>
                <a:t>), </a:t>
              </a:r>
              <a:r>
                <a:rPr lang="en-US" sz="2000" b="1" dirty="0">
                  <a:solidFill>
                    <a:prstClr val="black"/>
                  </a:solidFill>
                  <a:ea typeface="ＭＳ Ｐゴシック" charset="0"/>
                </a:rPr>
                <a:t>S:</a:t>
              </a:r>
              <a:r>
                <a:rPr lang="en-US" sz="2000" dirty="0">
                  <a:solidFill>
                    <a:prstClr val="black"/>
                  </a:solidFill>
                  <a:ea typeface="ＭＳ Ｐゴシック" charset="0"/>
                </a:rPr>
                <a:t> O(N)</a:t>
              </a:r>
              <a:endParaRPr lang="en-US" sz="1600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A8D6AC-E1EB-2849-81FC-6EC76B433DE0}"/>
                </a:ext>
              </a:extLst>
            </p:cNvPr>
            <p:cNvSpPr txBox="1"/>
            <p:nvPr/>
          </p:nvSpPr>
          <p:spPr>
            <a:xfrm>
              <a:off x="8551564" y="3300304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B24BA45-AF63-EA49-A61A-F97694D6BBD6}"/>
              </a:ext>
            </a:extLst>
          </p:cNvPr>
          <p:cNvSpPr/>
          <p:nvPr/>
        </p:nvSpPr>
        <p:spPr>
          <a:xfrm>
            <a:off x="6096000" y="4317134"/>
            <a:ext cx="62129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a typeface="ＭＳ Ｐゴシック" charset="0"/>
              </a:rPr>
              <a:t>[ASS18]</a:t>
            </a:r>
            <a:r>
              <a:rPr lang="en-US" sz="2400" b="1" dirty="0">
                <a:solidFill>
                  <a:srgbClr val="FF0000"/>
                </a:solidFill>
                <a:ea typeface="ＭＳ Ｐゴシック" charset="0"/>
              </a:rPr>
              <a:t>*</a:t>
            </a:r>
            <a:r>
              <a:rPr lang="el-GR" sz="2400" b="1" dirty="0">
                <a:solidFill>
                  <a:srgbClr val="FF0000"/>
                </a:solidFill>
                <a:ea typeface="ＭＳ Ｐゴシック" charset="0"/>
              </a:rPr>
              <a:t>*</a:t>
            </a:r>
            <a:endParaRPr lang="en-US" sz="2400" b="1" dirty="0">
              <a:solidFill>
                <a:prstClr val="black"/>
              </a:solidFill>
              <a:ea typeface="ＭＳ Ｐゴシック" charset="0"/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L: 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O(1), 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R: 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O(</a:t>
            </a:r>
            <a:r>
              <a:rPr lang="el-GR" dirty="0"/>
              <a:t>ω</a:t>
            </a:r>
            <a:r>
              <a:rPr lang="en-US" dirty="0"/>
              <a:t>(1)*</a:t>
            </a:r>
            <a:r>
              <a:rPr lang="el-GR" dirty="0"/>
              <a:t>ε</a:t>
            </a:r>
            <a:r>
              <a:rPr lang="en-US" baseline="30000" dirty="0"/>
              <a:t>-1</a:t>
            </a:r>
            <a:r>
              <a:rPr lang="en-US" dirty="0"/>
              <a:t>(n)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 + </a:t>
            </a:r>
            <a:r>
              <a:rPr lang="en-US" sz="2000" dirty="0" err="1">
                <a:solidFill>
                  <a:prstClr val="black"/>
                </a:solidFill>
                <a:ea typeface="ＭＳ Ｐゴシック" charset="0"/>
              </a:rPr>
              <a:t>logloglogN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) for n = N</a:t>
            </a:r>
            <a:r>
              <a:rPr lang="en-US" sz="2000" baseline="30000" dirty="0">
                <a:solidFill>
                  <a:prstClr val="black"/>
                </a:solidFill>
                <a:ea typeface="ＭＳ Ｐゴシック" charset="0"/>
              </a:rPr>
              <a:t>1-</a:t>
            </a:r>
            <a:r>
              <a:rPr lang="el-GR" baseline="30000" dirty="0"/>
              <a:t>ε</a:t>
            </a:r>
            <a:r>
              <a:rPr lang="en-US" baseline="30000" dirty="0"/>
              <a:t>(</a:t>
            </a:r>
            <a:r>
              <a:rPr lang="en-US" sz="2000" baseline="30000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baseline="30000" dirty="0"/>
              <a:t>)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S: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 O(N)</a:t>
            </a:r>
            <a:endParaRPr lang="en-US" sz="16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B9DA51-A5CF-6C45-9875-43919041BAA6}"/>
              </a:ext>
            </a:extLst>
          </p:cNvPr>
          <p:cNvSpPr/>
          <p:nvPr/>
        </p:nvSpPr>
        <p:spPr>
          <a:xfrm>
            <a:off x="6720713" y="4967277"/>
            <a:ext cx="5186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l-GR" sz="1600" b="1" dirty="0">
                <a:solidFill>
                  <a:srgbClr val="FF0000"/>
                </a:solidFill>
                <a:ea typeface="ＭＳ Ｐゴシック" charset="0"/>
              </a:rPr>
              <a:t>*</a:t>
            </a:r>
            <a:r>
              <a:rPr lang="en-US" sz="1600" b="1" dirty="0">
                <a:solidFill>
                  <a:srgbClr val="FF0000"/>
                </a:solidFill>
                <a:ea typeface="ＭＳ Ｐゴシック" charset="0"/>
              </a:rPr>
              <a:t>*</a:t>
            </a:r>
            <a:r>
              <a:rPr lang="el-GR" sz="16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keyword lists in the dataset have size less than 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N/log</a:t>
            </a:r>
            <a:r>
              <a:rPr lang="en-US" sz="2000" b="1" baseline="30000" dirty="0">
                <a:solidFill>
                  <a:prstClr val="black"/>
                </a:solidFill>
                <a:ea typeface="ＭＳ Ｐゴシック" charset="0"/>
              </a:rPr>
              <a:t>3</a:t>
            </a:r>
            <a:r>
              <a:rPr lang="en-US" sz="2000" b="1" dirty="0">
                <a:solidFill>
                  <a:prstClr val="black"/>
                </a:solidFill>
                <a:ea typeface="ＭＳ Ｐゴシック" charset="0"/>
              </a:rPr>
              <a:t>N</a:t>
            </a:r>
            <a:endParaRPr lang="en-US" sz="16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8D4E6355-8AE3-AE47-8A44-04973F89E83F}"/>
              </a:ext>
            </a:extLst>
          </p:cNvPr>
          <p:cNvSpPr/>
          <p:nvPr/>
        </p:nvSpPr>
        <p:spPr>
          <a:xfrm>
            <a:off x="1130531" y="5402203"/>
            <a:ext cx="9967053" cy="1327631"/>
          </a:xfrm>
          <a:prstGeom prst="cloud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Our Approach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L: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O(1),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R: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O(log</a:t>
            </a:r>
            <a:r>
              <a:rPr lang="el-GR" sz="3200" baseline="30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N),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S: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O(N),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宋体" pitchFamily="2" charset="-122"/>
                <a:cs typeface="Arial" charset="0"/>
              </a:rPr>
              <a:t>for 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&gt;2/3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CE18A-AB8D-A04B-9D5C-33E291BCC811}"/>
              </a:ext>
            </a:extLst>
          </p:cNvPr>
          <p:cNvSpPr/>
          <p:nvPr/>
        </p:nvSpPr>
        <p:spPr>
          <a:xfrm>
            <a:off x="8292665" y="169650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*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26BD69-4A8D-3744-9A21-46884E912D81}"/>
              </a:ext>
            </a:extLst>
          </p:cNvPr>
          <p:cNvSpPr/>
          <p:nvPr/>
        </p:nvSpPr>
        <p:spPr>
          <a:xfrm>
            <a:off x="8376515" y="-39612"/>
            <a:ext cx="4001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*under some assumptions for the SE scheme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2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"/>
    </mc:Choice>
    <mc:Fallback xmlns="">
      <p:transition spd="slow" advTm="1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3" grpId="0"/>
      <p:bldP spid="42" grpId="0"/>
      <p:bldP spid="29" grpId="0"/>
      <p:bldP spid="32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4">
            <a:extLst>
              <a:ext uri="{FF2B5EF4-FFF2-40B4-BE49-F238E27FC236}">
                <a16:creationId xmlns:a16="http://schemas.microsoft.com/office/drawing/2014/main" id="{422DEC77-7D6A-B747-BD0D-F9AF72D6B324}"/>
              </a:ext>
            </a:extLst>
          </p:cNvPr>
          <p:cNvSpPr txBox="1">
            <a:spLocks/>
          </p:cNvSpPr>
          <p:nvPr/>
        </p:nvSpPr>
        <p:spPr bwMode="auto">
          <a:xfrm>
            <a:off x="371316" y="381000"/>
            <a:ext cx="10183899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Searchable Encryption </a:t>
            </a:r>
            <a:r>
              <a:rPr lang="mr-IN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–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 Naïve Approach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6" name="Slide Number Placeholder 5">
            <a:extLst>
              <a:ext uri="{FF2B5EF4-FFF2-40B4-BE49-F238E27FC236}">
                <a16:creationId xmlns:a16="http://schemas.microsoft.com/office/drawing/2014/main" id="{F5C74478-1AB2-7247-89F2-60045AA94D05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3D5D5C-6C34-BA4A-8BDB-F92B55A8D8CC}"/>
              </a:ext>
            </a:extLst>
          </p:cNvPr>
          <p:cNvSpPr/>
          <p:nvPr/>
        </p:nvSpPr>
        <p:spPr>
          <a:xfrm>
            <a:off x="3498241" y="4542419"/>
            <a:ext cx="52181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locality = 1 &amp; read efficiency = 1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&amp;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b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optimal space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5B240096-22D1-C540-94C1-9F39914D4A47}"/>
              </a:ext>
            </a:extLst>
          </p:cNvPr>
          <p:cNvCxnSpPr/>
          <p:nvPr/>
        </p:nvCxnSpPr>
        <p:spPr>
          <a:xfrm rot="16200000" flipH="1">
            <a:off x="4794604" y="3527031"/>
            <a:ext cx="533400" cy="82550"/>
          </a:xfrm>
          <a:prstGeom prst="curvedConnector3">
            <a:avLst>
              <a:gd name="adj1" fmla="val 50000"/>
            </a:avLst>
          </a:prstGeom>
          <a:noFill/>
          <a:ln w="50800" cap="flat" cmpd="sng" algn="ctr">
            <a:solidFill>
              <a:srgbClr val="00206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A6C010-B4D6-714B-9A63-EF171A32B7B2}"/>
              </a:ext>
            </a:extLst>
          </p:cNvPr>
          <p:cNvCxnSpPr>
            <a:cxnSpLocks/>
          </p:cNvCxnSpPr>
          <p:nvPr/>
        </p:nvCxnSpPr>
        <p:spPr>
          <a:xfrm>
            <a:off x="5324829" y="3758707"/>
            <a:ext cx="3049197" cy="0"/>
          </a:xfrm>
          <a:prstGeom prst="straightConnector1">
            <a:avLst/>
          </a:prstGeom>
          <a:noFill/>
          <a:ln w="50800" cap="flat" cmpd="sng" algn="ctr">
            <a:solidFill>
              <a:srgbClr val="002060"/>
            </a:solidFill>
            <a:prstDash val="solid"/>
            <a:headEnd type="oval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F9462BD-AA1F-8A49-8B7F-6A2F62547769}"/>
              </a:ext>
            </a:extLst>
          </p:cNvPr>
          <p:cNvCxnSpPr>
            <a:cxnSpLocks/>
          </p:cNvCxnSpPr>
          <p:nvPr/>
        </p:nvCxnSpPr>
        <p:spPr>
          <a:xfrm>
            <a:off x="8899071" y="3776364"/>
            <a:ext cx="1855947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oval"/>
            <a:tailEnd type="oval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BA90BBA-04D9-BF4A-8CE8-31BD0D23ACCF}"/>
              </a:ext>
            </a:extLst>
          </p:cNvPr>
          <p:cNvSpPr/>
          <p:nvPr/>
        </p:nvSpPr>
        <p:spPr>
          <a:xfrm>
            <a:off x="9447002" y="3287607"/>
            <a:ext cx="982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&lt;=3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5CD742-45F7-E649-A490-36CFA8BFD0B1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9D8DF26-DE78-8F40-A23A-FF468E876C22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615A63-8DFB-804D-8319-3E64B3D611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3488" y="3935826"/>
          <a:ext cx="9341508" cy="52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459">
                  <a:extLst>
                    <a:ext uri="{9D8B030D-6E8A-4147-A177-3AD203B41FA5}">
                      <a16:colId xmlns:a16="http://schemas.microsoft.com/office/drawing/2014/main" val="104671188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3620962946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728943575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2420607056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2738882990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56229515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3963767274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3780520021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199064380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1785722755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1283506319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2094221186"/>
                    </a:ext>
                  </a:extLst>
                </a:gridCol>
              </a:tblGrid>
              <a:tr h="5221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859305"/>
                  </a:ext>
                </a:extLst>
              </a:tr>
            </a:tbl>
          </a:graphicData>
        </a:graphic>
      </p:graphicFrame>
      <p:sp>
        <p:nvSpPr>
          <p:cNvPr id="111" name="Connector 110">
            <a:extLst>
              <a:ext uri="{FF2B5EF4-FFF2-40B4-BE49-F238E27FC236}">
                <a16:creationId xmlns:a16="http://schemas.microsoft.com/office/drawing/2014/main" id="{FEE43180-1702-B142-AF1D-D6C2B4C1198F}"/>
              </a:ext>
            </a:extLst>
          </p:cNvPr>
          <p:cNvSpPr/>
          <p:nvPr/>
        </p:nvSpPr>
        <p:spPr>
          <a:xfrm>
            <a:off x="2557563" y="4001844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onnector 111">
            <a:extLst>
              <a:ext uri="{FF2B5EF4-FFF2-40B4-BE49-F238E27FC236}">
                <a16:creationId xmlns:a16="http://schemas.microsoft.com/office/drawing/2014/main" id="{BF208B27-2E1C-2440-B10D-4AD9C2F06BE4}"/>
              </a:ext>
            </a:extLst>
          </p:cNvPr>
          <p:cNvSpPr/>
          <p:nvPr/>
        </p:nvSpPr>
        <p:spPr>
          <a:xfrm>
            <a:off x="1770171" y="4001844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3" name="Connector 112">
            <a:extLst>
              <a:ext uri="{FF2B5EF4-FFF2-40B4-BE49-F238E27FC236}">
                <a16:creationId xmlns:a16="http://schemas.microsoft.com/office/drawing/2014/main" id="{67966136-599B-2849-92D3-C16BD8538A39}"/>
              </a:ext>
            </a:extLst>
          </p:cNvPr>
          <p:cNvSpPr/>
          <p:nvPr/>
        </p:nvSpPr>
        <p:spPr>
          <a:xfrm>
            <a:off x="3312307" y="4001844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onnector 113">
            <a:extLst>
              <a:ext uri="{FF2B5EF4-FFF2-40B4-BE49-F238E27FC236}">
                <a16:creationId xmlns:a16="http://schemas.microsoft.com/office/drawing/2014/main" id="{C391C31F-06E1-D544-BBA2-14EBD7186B15}"/>
              </a:ext>
            </a:extLst>
          </p:cNvPr>
          <p:cNvSpPr/>
          <p:nvPr/>
        </p:nvSpPr>
        <p:spPr>
          <a:xfrm>
            <a:off x="4071400" y="4001844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onnector 114">
            <a:extLst>
              <a:ext uri="{FF2B5EF4-FFF2-40B4-BE49-F238E27FC236}">
                <a16:creationId xmlns:a16="http://schemas.microsoft.com/office/drawing/2014/main" id="{9E2F5BA6-59F0-A147-9ABC-ED545FCFC010}"/>
              </a:ext>
            </a:extLst>
          </p:cNvPr>
          <p:cNvSpPr/>
          <p:nvPr/>
        </p:nvSpPr>
        <p:spPr>
          <a:xfrm>
            <a:off x="9584705" y="400184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onnector 115">
            <a:extLst>
              <a:ext uri="{FF2B5EF4-FFF2-40B4-BE49-F238E27FC236}">
                <a16:creationId xmlns:a16="http://schemas.microsoft.com/office/drawing/2014/main" id="{112DB98A-8819-A746-8C91-ACC0E5191939}"/>
              </a:ext>
            </a:extLst>
          </p:cNvPr>
          <p:cNvSpPr/>
          <p:nvPr/>
        </p:nvSpPr>
        <p:spPr>
          <a:xfrm>
            <a:off x="8778075" y="4001846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7" name="Connector 116">
            <a:extLst>
              <a:ext uri="{FF2B5EF4-FFF2-40B4-BE49-F238E27FC236}">
                <a16:creationId xmlns:a16="http://schemas.microsoft.com/office/drawing/2014/main" id="{41D47B7E-28CE-A543-BDBE-C9C9B45F8590}"/>
              </a:ext>
            </a:extLst>
          </p:cNvPr>
          <p:cNvSpPr/>
          <p:nvPr/>
        </p:nvSpPr>
        <p:spPr>
          <a:xfrm>
            <a:off x="10339449" y="4001844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onnector 117">
            <a:extLst>
              <a:ext uri="{FF2B5EF4-FFF2-40B4-BE49-F238E27FC236}">
                <a16:creationId xmlns:a16="http://schemas.microsoft.com/office/drawing/2014/main" id="{1B0E05E7-864C-9447-B3B7-A77E78FC4900}"/>
              </a:ext>
            </a:extLst>
          </p:cNvPr>
          <p:cNvSpPr/>
          <p:nvPr/>
        </p:nvSpPr>
        <p:spPr>
          <a:xfrm>
            <a:off x="5711926" y="3998648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onnector 118">
            <a:extLst>
              <a:ext uri="{FF2B5EF4-FFF2-40B4-BE49-F238E27FC236}">
                <a16:creationId xmlns:a16="http://schemas.microsoft.com/office/drawing/2014/main" id="{FB7B0481-B742-114A-B541-847379D798D5}"/>
              </a:ext>
            </a:extLst>
          </p:cNvPr>
          <p:cNvSpPr/>
          <p:nvPr/>
        </p:nvSpPr>
        <p:spPr>
          <a:xfrm>
            <a:off x="4966159" y="4000875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0" name="Connector 119">
            <a:extLst>
              <a:ext uri="{FF2B5EF4-FFF2-40B4-BE49-F238E27FC236}">
                <a16:creationId xmlns:a16="http://schemas.microsoft.com/office/drawing/2014/main" id="{8DC4A2D2-924C-F847-ACE1-DFD298B1AF81}"/>
              </a:ext>
            </a:extLst>
          </p:cNvPr>
          <p:cNvSpPr/>
          <p:nvPr/>
        </p:nvSpPr>
        <p:spPr>
          <a:xfrm>
            <a:off x="6483756" y="3998648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onnector 120">
            <a:extLst>
              <a:ext uri="{FF2B5EF4-FFF2-40B4-BE49-F238E27FC236}">
                <a16:creationId xmlns:a16="http://schemas.microsoft.com/office/drawing/2014/main" id="{683DF12F-8930-9D47-A2AE-8EDBC4730C27}"/>
              </a:ext>
            </a:extLst>
          </p:cNvPr>
          <p:cNvSpPr/>
          <p:nvPr/>
        </p:nvSpPr>
        <p:spPr>
          <a:xfrm>
            <a:off x="8038220" y="3998647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onnector 121">
            <a:extLst>
              <a:ext uri="{FF2B5EF4-FFF2-40B4-BE49-F238E27FC236}">
                <a16:creationId xmlns:a16="http://schemas.microsoft.com/office/drawing/2014/main" id="{C528D354-5583-D74C-98A0-669A50425EC9}"/>
              </a:ext>
            </a:extLst>
          </p:cNvPr>
          <p:cNvSpPr/>
          <p:nvPr/>
        </p:nvSpPr>
        <p:spPr>
          <a:xfrm>
            <a:off x="7264443" y="3998648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4B2E81D-F081-3345-B75E-583AE7CC666F}"/>
              </a:ext>
            </a:extLst>
          </p:cNvPr>
          <p:cNvCxnSpPr>
            <a:cxnSpLocks/>
          </p:cNvCxnSpPr>
          <p:nvPr/>
        </p:nvCxnSpPr>
        <p:spPr>
          <a:xfrm>
            <a:off x="1782398" y="3758707"/>
            <a:ext cx="2738845" cy="17657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headEnd type="oval"/>
            <a:tailEnd type="oval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7BF696C-77C3-0F47-A428-91B017608C9A}"/>
              </a:ext>
            </a:extLst>
          </p:cNvPr>
          <p:cNvSpPr/>
          <p:nvPr/>
        </p:nvSpPr>
        <p:spPr>
          <a:xfrm>
            <a:off x="2939268" y="3301506"/>
            <a:ext cx="982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&lt;=4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4AEFD1-D6FD-1C43-A8A1-641D6C7AC26E}"/>
              </a:ext>
            </a:extLst>
          </p:cNvPr>
          <p:cNvSpPr/>
          <p:nvPr/>
        </p:nvSpPr>
        <p:spPr>
          <a:xfrm>
            <a:off x="1995093" y="1512863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72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CN" sz="2400" dirty="0"/>
              <a:t>k</a:t>
            </a:r>
            <a:r>
              <a:rPr lang="en-US" altLang="zh-CN" sz="2400" baseline="1000" dirty="0"/>
              <a:t>1</a:t>
            </a:r>
            <a:r>
              <a:rPr lang="en-US" altLang="zh-CN" sz="2400" dirty="0"/>
              <a:t>= </a:t>
            </a:r>
          </a:p>
        </p:txBody>
      </p:sp>
      <p:sp>
        <p:nvSpPr>
          <p:cNvPr id="59" name="Connector 58">
            <a:extLst>
              <a:ext uri="{FF2B5EF4-FFF2-40B4-BE49-F238E27FC236}">
                <a16:creationId xmlns:a16="http://schemas.microsoft.com/office/drawing/2014/main" id="{25AC4F69-08CF-9F42-BB11-598229F76CFB}"/>
              </a:ext>
            </a:extLst>
          </p:cNvPr>
          <p:cNvSpPr/>
          <p:nvPr/>
        </p:nvSpPr>
        <p:spPr>
          <a:xfrm>
            <a:off x="3112684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nector 59">
            <a:extLst>
              <a:ext uri="{FF2B5EF4-FFF2-40B4-BE49-F238E27FC236}">
                <a16:creationId xmlns:a16="http://schemas.microsoft.com/office/drawing/2014/main" id="{2045772E-13E7-D547-9AF6-0F80781BCA2A}"/>
              </a:ext>
            </a:extLst>
          </p:cNvPr>
          <p:cNvSpPr/>
          <p:nvPr/>
        </p:nvSpPr>
        <p:spPr>
          <a:xfrm>
            <a:off x="2572904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1" name="Connector 60">
            <a:extLst>
              <a:ext uri="{FF2B5EF4-FFF2-40B4-BE49-F238E27FC236}">
                <a16:creationId xmlns:a16="http://schemas.microsoft.com/office/drawing/2014/main" id="{6E39C249-AD2A-4245-B52C-4EADDAA95360}"/>
              </a:ext>
            </a:extLst>
          </p:cNvPr>
          <p:cNvSpPr/>
          <p:nvPr/>
        </p:nvSpPr>
        <p:spPr>
          <a:xfrm>
            <a:off x="3640330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nector 61">
            <a:extLst>
              <a:ext uri="{FF2B5EF4-FFF2-40B4-BE49-F238E27FC236}">
                <a16:creationId xmlns:a16="http://schemas.microsoft.com/office/drawing/2014/main" id="{3AF65D7F-833B-0A4C-A102-32E5235194B6}"/>
              </a:ext>
            </a:extLst>
          </p:cNvPr>
          <p:cNvSpPr/>
          <p:nvPr/>
        </p:nvSpPr>
        <p:spPr>
          <a:xfrm>
            <a:off x="4184245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02A5703-EC88-034B-8920-5A184AF4A62B}"/>
              </a:ext>
            </a:extLst>
          </p:cNvPr>
          <p:cNvSpPr/>
          <p:nvPr/>
        </p:nvSpPr>
        <p:spPr>
          <a:xfrm>
            <a:off x="4769694" y="1531403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72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CN" sz="2400" dirty="0"/>
              <a:t>k</a:t>
            </a:r>
            <a:r>
              <a:rPr lang="en-US" altLang="zh-CN" sz="2400" baseline="1000" dirty="0"/>
              <a:t>2</a:t>
            </a:r>
            <a:r>
              <a:rPr lang="en-US" altLang="zh-CN" sz="2400" dirty="0"/>
              <a:t>= </a:t>
            </a:r>
          </a:p>
        </p:txBody>
      </p:sp>
      <p:sp>
        <p:nvSpPr>
          <p:cNvPr id="64" name="Connector 63">
            <a:extLst>
              <a:ext uri="{FF2B5EF4-FFF2-40B4-BE49-F238E27FC236}">
                <a16:creationId xmlns:a16="http://schemas.microsoft.com/office/drawing/2014/main" id="{A82DDA07-3A1D-784C-B08E-114449EBFEB6}"/>
              </a:ext>
            </a:extLst>
          </p:cNvPr>
          <p:cNvSpPr/>
          <p:nvPr/>
        </p:nvSpPr>
        <p:spPr>
          <a:xfrm>
            <a:off x="5844399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nector 64">
            <a:extLst>
              <a:ext uri="{FF2B5EF4-FFF2-40B4-BE49-F238E27FC236}">
                <a16:creationId xmlns:a16="http://schemas.microsoft.com/office/drawing/2014/main" id="{DA79F0C6-7949-DF4F-8C2D-4193C86132AB}"/>
              </a:ext>
            </a:extLst>
          </p:cNvPr>
          <p:cNvSpPr/>
          <p:nvPr/>
        </p:nvSpPr>
        <p:spPr>
          <a:xfrm>
            <a:off x="5304619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6" name="Connector 65">
            <a:extLst>
              <a:ext uri="{FF2B5EF4-FFF2-40B4-BE49-F238E27FC236}">
                <a16:creationId xmlns:a16="http://schemas.microsoft.com/office/drawing/2014/main" id="{B74BC73B-8B04-2E41-B9A2-AB611B6C2FA4}"/>
              </a:ext>
            </a:extLst>
          </p:cNvPr>
          <p:cNvSpPr/>
          <p:nvPr/>
        </p:nvSpPr>
        <p:spPr>
          <a:xfrm>
            <a:off x="6372045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onnector 66">
            <a:extLst>
              <a:ext uri="{FF2B5EF4-FFF2-40B4-BE49-F238E27FC236}">
                <a16:creationId xmlns:a16="http://schemas.microsoft.com/office/drawing/2014/main" id="{B8B5CC87-B8B3-1647-A2EE-76A599D1F210}"/>
              </a:ext>
            </a:extLst>
          </p:cNvPr>
          <p:cNvSpPr/>
          <p:nvPr/>
        </p:nvSpPr>
        <p:spPr>
          <a:xfrm>
            <a:off x="6915960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nector 67">
            <a:extLst>
              <a:ext uri="{FF2B5EF4-FFF2-40B4-BE49-F238E27FC236}">
                <a16:creationId xmlns:a16="http://schemas.microsoft.com/office/drawing/2014/main" id="{EF563211-C75D-2E4C-BD54-27297D7F0331}"/>
              </a:ext>
            </a:extLst>
          </p:cNvPr>
          <p:cNvSpPr/>
          <p:nvPr/>
        </p:nvSpPr>
        <p:spPr>
          <a:xfrm>
            <a:off x="7436357" y="1574747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0C0E32C-6871-9D4F-9A30-182416B113A6}"/>
              </a:ext>
            </a:extLst>
          </p:cNvPr>
          <p:cNvSpPr/>
          <p:nvPr/>
        </p:nvSpPr>
        <p:spPr>
          <a:xfrm>
            <a:off x="8083096" y="1524250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72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CN" sz="2400" dirty="0"/>
              <a:t>k</a:t>
            </a:r>
            <a:r>
              <a:rPr lang="en-US" altLang="zh-CN" sz="2400" baseline="1000" dirty="0"/>
              <a:t>3</a:t>
            </a:r>
            <a:r>
              <a:rPr lang="en-US" altLang="zh-CN" sz="2400" dirty="0"/>
              <a:t>= </a:t>
            </a:r>
          </a:p>
        </p:txBody>
      </p:sp>
      <p:sp>
        <p:nvSpPr>
          <p:cNvPr id="70" name="Connector 69">
            <a:extLst>
              <a:ext uri="{FF2B5EF4-FFF2-40B4-BE49-F238E27FC236}">
                <a16:creationId xmlns:a16="http://schemas.microsoft.com/office/drawing/2014/main" id="{EB6613F6-DB7E-F249-ADB6-1915B7531B6E}"/>
              </a:ext>
            </a:extLst>
          </p:cNvPr>
          <p:cNvSpPr/>
          <p:nvPr/>
        </p:nvSpPr>
        <p:spPr>
          <a:xfrm>
            <a:off x="9204736" y="155989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onnector 70">
            <a:extLst>
              <a:ext uri="{FF2B5EF4-FFF2-40B4-BE49-F238E27FC236}">
                <a16:creationId xmlns:a16="http://schemas.microsoft.com/office/drawing/2014/main" id="{40A8CEB3-280A-0B48-8565-0A2DEF2566F0}"/>
              </a:ext>
            </a:extLst>
          </p:cNvPr>
          <p:cNvSpPr/>
          <p:nvPr/>
        </p:nvSpPr>
        <p:spPr>
          <a:xfrm>
            <a:off x="8664956" y="155989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2" name="Connector 71">
            <a:extLst>
              <a:ext uri="{FF2B5EF4-FFF2-40B4-BE49-F238E27FC236}">
                <a16:creationId xmlns:a16="http://schemas.microsoft.com/office/drawing/2014/main" id="{42B2D901-4D09-F040-B305-470D5070A596}"/>
              </a:ext>
            </a:extLst>
          </p:cNvPr>
          <p:cNvSpPr/>
          <p:nvPr/>
        </p:nvSpPr>
        <p:spPr>
          <a:xfrm>
            <a:off x="9732382" y="155989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4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60"/>
    </mc:Choice>
    <mc:Fallback xmlns="">
      <p:transition spd="slow" advTm="27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4">
            <a:extLst>
              <a:ext uri="{FF2B5EF4-FFF2-40B4-BE49-F238E27FC236}">
                <a16:creationId xmlns:a16="http://schemas.microsoft.com/office/drawing/2014/main" id="{422DEC77-7D6A-B747-BD0D-F9AF72D6B324}"/>
              </a:ext>
            </a:extLst>
          </p:cNvPr>
          <p:cNvSpPr txBox="1">
            <a:spLocks/>
          </p:cNvSpPr>
          <p:nvPr/>
        </p:nvSpPr>
        <p:spPr bwMode="auto">
          <a:xfrm>
            <a:off x="371316" y="381000"/>
            <a:ext cx="10183899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Searchable Encryption </a:t>
            </a:r>
            <a:r>
              <a:rPr lang="mr-IN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–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 Naïve Approach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6" name="Slide Number Placeholder 5">
            <a:extLst>
              <a:ext uri="{FF2B5EF4-FFF2-40B4-BE49-F238E27FC236}">
                <a16:creationId xmlns:a16="http://schemas.microsoft.com/office/drawing/2014/main" id="{F5C74478-1AB2-7247-89F2-60045AA94D05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5CD742-45F7-E649-A490-36CFA8BFD0B1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9D8DF26-DE78-8F40-A23A-FF468E876C22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0E78F9-58F1-4E4F-8843-BD92DAC0C7D9}"/>
              </a:ext>
            </a:extLst>
          </p:cNvPr>
          <p:cNvSpPr/>
          <p:nvPr/>
        </p:nvSpPr>
        <p:spPr>
          <a:xfrm>
            <a:off x="1995093" y="1512863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72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CN" sz="2400" dirty="0"/>
              <a:t>k</a:t>
            </a:r>
            <a:r>
              <a:rPr lang="en-US" altLang="zh-CN" sz="2400" baseline="1000" dirty="0"/>
              <a:t>1</a:t>
            </a:r>
            <a:r>
              <a:rPr lang="en-US" altLang="zh-CN" sz="2400" dirty="0"/>
              <a:t>= </a:t>
            </a:r>
          </a:p>
        </p:txBody>
      </p:sp>
      <p:sp>
        <p:nvSpPr>
          <p:cNvPr id="35" name="Connector 34">
            <a:extLst>
              <a:ext uri="{FF2B5EF4-FFF2-40B4-BE49-F238E27FC236}">
                <a16:creationId xmlns:a16="http://schemas.microsoft.com/office/drawing/2014/main" id="{672A5E16-A860-BB42-A9A9-89F7C73E23EF}"/>
              </a:ext>
            </a:extLst>
          </p:cNvPr>
          <p:cNvSpPr/>
          <p:nvPr/>
        </p:nvSpPr>
        <p:spPr>
          <a:xfrm>
            <a:off x="3112684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nector 35">
            <a:extLst>
              <a:ext uri="{FF2B5EF4-FFF2-40B4-BE49-F238E27FC236}">
                <a16:creationId xmlns:a16="http://schemas.microsoft.com/office/drawing/2014/main" id="{25010E4D-1F1F-D44B-AD62-6C62A38F19E5}"/>
              </a:ext>
            </a:extLst>
          </p:cNvPr>
          <p:cNvSpPr/>
          <p:nvPr/>
        </p:nvSpPr>
        <p:spPr>
          <a:xfrm>
            <a:off x="2572904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7" name="Connector 36">
            <a:extLst>
              <a:ext uri="{FF2B5EF4-FFF2-40B4-BE49-F238E27FC236}">
                <a16:creationId xmlns:a16="http://schemas.microsoft.com/office/drawing/2014/main" id="{C8704AE5-13F7-5443-9FE8-FBE0639C7766}"/>
              </a:ext>
            </a:extLst>
          </p:cNvPr>
          <p:cNvSpPr/>
          <p:nvPr/>
        </p:nvSpPr>
        <p:spPr>
          <a:xfrm>
            <a:off x="3640330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nector 37">
            <a:extLst>
              <a:ext uri="{FF2B5EF4-FFF2-40B4-BE49-F238E27FC236}">
                <a16:creationId xmlns:a16="http://schemas.microsoft.com/office/drawing/2014/main" id="{9A14CDD3-CB9C-8642-89EC-773F15132C73}"/>
              </a:ext>
            </a:extLst>
          </p:cNvPr>
          <p:cNvSpPr/>
          <p:nvPr/>
        </p:nvSpPr>
        <p:spPr>
          <a:xfrm>
            <a:off x="4184245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B3F7EAB-853C-AB44-9689-075FB25BD392}"/>
              </a:ext>
            </a:extLst>
          </p:cNvPr>
          <p:cNvSpPr/>
          <p:nvPr/>
        </p:nvSpPr>
        <p:spPr>
          <a:xfrm>
            <a:off x="4769694" y="1531403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72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CN" sz="2400" dirty="0"/>
              <a:t>k</a:t>
            </a:r>
            <a:r>
              <a:rPr lang="en-US" altLang="zh-CN" sz="2400" baseline="1000" dirty="0"/>
              <a:t>2</a:t>
            </a:r>
            <a:r>
              <a:rPr lang="en-US" altLang="zh-CN" sz="2400" dirty="0"/>
              <a:t>= </a:t>
            </a:r>
          </a:p>
        </p:txBody>
      </p:sp>
      <p:sp>
        <p:nvSpPr>
          <p:cNvPr id="46" name="Connector 45">
            <a:extLst>
              <a:ext uri="{FF2B5EF4-FFF2-40B4-BE49-F238E27FC236}">
                <a16:creationId xmlns:a16="http://schemas.microsoft.com/office/drawing/2014/main" id="{5465C3B1-E1B8-4643-ACB1-0999163236C6}"/>
              </a:ext>
            </a:extLst>
          </p:cNvPr>
          <p:cNvSpPr/>
          <p:nvPr/>
        </p:nvSpPr>
        <p:spPr>
          <a:xfrm>
            <a:off x="5844399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nector 46">
            <a:extLst>
              <a:ext uri="{FF2B5EF4-FFF2-40B4-BE49-F238E27FC236}">
                <a16:creationId xmlns:a16="http://schemas.microsoft.com/office/drawing/2014/main" id="{8528B7F7-3710-D648-A71E-93CD25502E95}"/>
              </a:ext>
            </a:extLst>
          </p:cNvPr>
          <p:cNvSpPr/>
          <p:nvPr/>
        </p:nvSpPr>
        <p:spPr>
          <a:xfrm>
            <a:off x="5304619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1" name="Connector 50">
            <a:extLst>
              <a:ext uri="{FF2B5EF4-FFF2-40B4-BE49-F238E27FC236}">
                <a16:creationId xmlns:a16="http://schemas.microsoft.com/office/drawing/2014/main" id="{70DF3D0F-DBF7-3E44-A116-61899D9D3611}"/>
              </a:ext>
            </a:extLst>
          </p:cNvPr>
          <p:cNvSpPr/>
          <p:nvPr/>
        </p:nvSpPr>
        <p:spPr>
          <a:xfrm>
            <a:off x="6372045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nector 51">
            <a:extLst>
              <a:ext uri="{FF2B5EF4-FFF2-40B4-BE49-F238E27FC236}">
                <a16:creationId xmlns:a16="http://schemas.microsoft.com/office/drawing/2014/main" id="{99A1F35C-1E9D-B446-8F7F-52FF79E96335}"/>
              </a:ext>
            </a:extLst>
          </p:cNvPr>
          <p:cNvSpPr/>
          <p:nvPr/>
        </p:nvSpPr>
        <p:spPr>
          <a:xfrm>
            <a:off x="6915960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nector 52">
            <a:extLst>
              <a:ext uri="{FF2B5EF4-FFF2-40B4-BE49-F238E27FC236}">
                <a16:creationId xmlns:a16="http://schemas.microsoft.com/office/drawing/2014/main" id="{39ED800C-97F1-0F4D-9995-4C22FE1C8A5F}"/>
              </a:ext>
            </a:extLst>
          </p:cNvPr>
          <p:cNvSpPr/>
          <p:nvPr/>
        </p:nvSpPr>
        <p:spPr>
          <a:xfrm>
            <a:off x="7436357" y="1574747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E802133-BFE8-7340-BF3A-44C15BA28A15}"/>
              </a:ext>
            </a:extLst>
          </p:cNvPr>
          <p:cNvSpPr/>
          <p:nvPr/>
        </p:nvSpPr>
        <p:spPr>
          <a:xfrm>
            <a:off x="8083096" y="1524250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72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CN" sz="2400" dirty="0"/>
              <a:t>k</a:t>
            </a:r>
            <a:r>
              <a:rPr lang="en-US" altLang="zh-CN" sz="2400" baseline="1000" dirty="0"/>
              <a:t>3</a:t>
            </a:r>
            <a:r>
              <a:rPr lang="en-US" altLang="zh-CN" sz="2400" dirty="0"/>
              <a:t>= </a:t>
            </a:r>
          </a:p>
        </p:txBody>
      </p:sp>
      <p:sp>
        <p:nvSpPr>
          <p:cNvPr id="55" name="Connector 54">
            <a:extLst>
              <a:ext uri="{FF2B5EF4-FFF2-40B4-BE49-F238E27FC236}">
                <a16:creationId xmlns:a16="http://schemas.microsoft.com/office/drawing/2014/main" id="{7059AC09-27B2-8042-9D55-FA91AB4CAA29}"/>
              </a:ext>
            </a:extLst>
          </p:cNvPr>
          <p:cNvSpPr/>
          <p:nvPr/>
        </p:nvSpPr>
        <p:spPr>
          <a:xfrm>
            <a:off x="9204736" y="155989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nector 55">
            <a:extLst>
              <a:ext uri="{FF2B5EF4-FFF2-40B4-BE49-F238E27FC236}">
                <a16:creationId xmlns:a16="http://schemas.microsoft.com/office/drawing/2014/main" id="{F20643E3-0B77-CD47-AB99-42BAA5D79185}"/>
              </a:ext>
            </a:extLst>
          </p:cNvPr>
          <p:cNvSpPr/>
          <p:nvPr/>
        </p:nvSpPr>
        <p:spPr>
          <a:xfrm>
            <a:off x="8664956" y="155989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7" name="Connector 56">
            <a:extLst>
              <a:ext uri="{FF2B5EF4-FFF2-40B4-BE49-F238E27FC236}">
                <a16:creationId xmlns:a16="http://schemas.microsoft.com/office/drawing/2014/main" id="{B46048A0-B2F9-9348-BBBE-954FD839CBCA}"/>
              </a:ext>
            </a:extLst>
          </p:cNvPr>
          <p:cNvSpPr/>
          <p:nvPr/>
        </p:nvSpPr>
        <p:spPr>
          <a:xfrm>
            <a:off x="9732382" y="155989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615A63-8DFB-804D-8319-3E64B3D61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73138"/>
              </p:ext>
            </p:extLst>
          </p:nvPr>
        </p:nvGraphicFramePr>
        <p:xfrm>
          <a:off x="1623488" y="3935826"/>
          <a:ext cx="9341508" cy="1474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459">
                  <a:extLst>
                    <a:ext uri="{9D8B030D-6E8A-4147-A177-3AD203B41FA5}">
                      <a16:colId xmlns:a16="http://schemas.microsoft.com/office/drawing/2014/main" val="104671188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3620962946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728943575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2420607056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2738882990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56229515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3963767274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3780520021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199064380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1785722755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1283506319"/>
                    </a:ext>
                  </a:extLst>
                </a:gridCol>
                <a:gridCol w="778459">
                  <a:extLst>
                    <a:ext uri="{9D8B030D-6E8A-4147-A177-3AD203B41FA5}">
                      <a16:colId xmlns:a16="http://schemas.microsoft.com/office/drawing/2014/main" val="2094221186"/>
                    </a:ext>
                  </a:extLst>
                </a:gridCol>
              </a:tblGrid>
              <a:tr h="1474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859305"/>
                  </a:ext>
                </a:extLst>
              </a:tr>
            </a:tbl>
          </a:graphicData>
        </a:graphic>
      </p:graphicFrame>
      <p:sp>
        <p:nvSpPr>
          <p:cNvPr id="58" name="Connector 57">
            <a:extLst>
              <a:ext uri="{FF2B5EF4-FFF2-40B4-BE49-F238E27FC236}">
                <a16:creationId xmlns:a16="http://schemas.microsoft.com/office/drawing/2014/main" id="{1728098F-39ED-6B41-ACD0-0A87182C6C34}"/>
              </a:ext>
            </a:extLst>
          </p:cNvPr>
          <p:cNvSpPr/>
          <p:nvPr/>
        </p:nvSpPr>
        <p:spPr>
          <a:xfrm>
            <a:off x="4160170" y="4932023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9" name="Connector 58">
            <a:extLst>
              <a:ext uri="{FF2B5EF4-FFF2-40B4-BE49-F238E27FC236}">
                <a16:creationId xmlns:a16="http://schemas.microsoft.com/office/drawing/2014/main" id="{95920DDD-69AD-7043-BFE6-9E0E725532CC}"/>
              </a:ext>
            </a:extLst>
          </p:cNvPr>
          <p:cNvSpPr/>
          <p:nvPr/>
        </p:nvSpPr>
        <p:spPr>
          <a:xfrm>
            <a:off x="4900339" y="4932022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nector 59">
            <a:extLst>
              <a:ext uri="{FF2B5EF4-FFF2-40B4-BE49-F238E27FC236}">
                <a16:creationId xmlns:a16="http://schemas.microsoft.com/office/drawing/2014/main" id="{FEC4E7CC-6349-BB4E-AEFA-2A4129684013}"/>
              </a:ext>
            </a:extLst>
          </p:cNvPr>
          <p:cNvSpPr/>
          <p:nvPr/>
        </p:nvSpPr>
        <p:spPr>
          <a:xfrm>
            <a:off x="5678608" y="4929548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nector 60">
            <a:extLst>
              <a:ext uri="{FF2B5EF4-FFF2-40B4-BE49-F238E27FC236}">
                <a16:creationId xmlns:a16="http://schemas.microsoft.com/office/drawing/2014/main" id="{1C4EC958-0447-4B42-84B3-1E79B39093DE}"/>
              </a:ext>
            </a:extLst>
          </p:cNvPr>
          <p:cNvSpPr/>
          <p:nvPr/>
        </p:nvSpPr>
        <p:spPr>
          <a:xfrm>
            <a:off x="6453153" y="4929547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nector 63">
            <a:extLst>
              <a:ext uri="{FF2B5EF4-FFF2-40B4-BE49-F238E27FC236}">
                <a16:creationId xmlns:a16="http://schemas.microsoft.com/office/drawing/2014/main" id="{377530CF-3251-5F47-AEC6-4305189322EA}"/>
              </a:ext>
            </a:extLst>
          </p:cNvPr>
          <p:cNvSpPr/>
          <p:nvPr/>
        </p:nvSpPr>
        <p:spPr>
          <a:xfrm>
            <a:off x="5678607" y="4448896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5" name="Connector 64">
            <a:extLst>
              <a:ext uri="{FF2B5EF4-FFF2-40B4-BE49-F238E27FC236}">
                <a16:creationId xmlns:a16="http://schemas.microsoft.com/office/drawing/2014/main" id="{35C14E73-DEA2-DD4D-A72A-0E07B934217E}"/>
              </a:ext>
            </a:extLst>
          </p:cNvPr>
          <p:cNvSpPr/>
          <p:nvPr/>
        </p:nvSpPr>
        <p:spPr>
          <a:xfrm>
            <a:off x="6453152" y="4448894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6" name="Connector 65">
            <a:extLst>
              <a:ext uri="{FF2B5EF4-FFF2-40B4-BE49-F238E27FC236}">
                <a16:creationId xmlns:a16="http://schemas.microsoft.com/office/drawing/2014/main" id="{2E261F75-3CEE-1F40-BF51-027F961FD60F}"/>
              </a:ext>
            </a:extLst>
          </p:cNvPr>
          <p:cNvSpPr/>
          <p:nvPr/>
        </p:nvSpPr>
        <p:spPr>
          <a:xfrm>
            <a:off x="7227698" y="4927055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7" name="Connector 66">
            <a:extLst>
              <a:ext uri="{FF2B5EF4-FFF2-40B4-BE49-F238E27FC236}">
                <a16:creationId xmlns:a16="http://schemas.microsoft.com/office/drawing/2014/main" id="{A7EDEA43-DBF0-D244-8E4B-3A29E7C0E0F7}"/>
              </a:ext>
            </a:extLst>
          </p:cNvPr>
          <p:cNvSpPr/>
          <p:nvPr/>
        </p:nvSpPr>
        <p:spPr>
          <a:xfrm>
            <a:off x="8002243" y="4927054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8" name="Connector 67">
            <a:extLst>
              <a:ext uri="{FF2B5EF4-FFF2-40B4-BE49-F238E27FC236}">
                <a16:creationId xmlns:a16="http://schemas.microsoft.com/office/drawing/2014/main" id="{A3CF0DDF-51E6-5448-BFF4-9B12EB3D9F68}"/>
              </a:ext>
            </a:extLst>
          </p:cNvPr>
          <p:cNvSpPr/>
          <p:nvPr/>
        </p:nvSpPr>
        <p:spPr>
          <a:xfrm>
            <a:off x="8776788" y="4927054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9" name="Connector 68">
            <a:extLst>
              <a:ext uri="{FF2B5EF4-FFF2-40B4-BE49-F238E27FC236}">
                <a16:creationId xmlns:a16="http://schemas.microsoft.com/office/drawing/2014/main" id="{53AEEE99-0D79-F842-86B1-B7F46F4ADCA1}"/>
              </a:ext>
            </a:extLst>
          </p:cNvPr>
          <p:cNvSpPr/>
          <p:nvPr/>
        </p:nvSpPr>
        <p:spPr>
          <a:xfrm>
            <a:off x="4160169" y="4448892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0" name="Connector 69">
            <a:extLst>
              <a:ext uri="{FF2B5EF4-FFF2-40B4-BE49-F238E27FC236}">
                <a16:creationId xmlns:a16="http://schemas.microsoft.com/office/drawing/2014/main" id="{0C786098-C2B8-074D-AA6B-61BB49701D7B}"/>
              </a:ext>
            </a:extLst>
          </p:cNvPr>
          <p:cNvSpPr/>
          <p:nvPr/>
        </p:nvSpPr>
        <p:spPr>
          <a:xfrm>
            <a:off x="4900338" y="4448893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1" name="Connector 70">
            <a:extLst>
              <a:ext uri="{FF2B5EF4-FFF2-40B4-BE49-F238E27FC236}">
                <a16:creationId xmlns:a16="http://schemas.microsoft.com/office/drawing/2014/main" id="{6B48C443-41D4-2A4B-90EE-F3E653C2EC50}"/>
              </a:ext>
            </a:extLst>
          </p:cNvPr>
          <p:cNvSpPr/>
          <p:nvPr/>
        </p:nvSpPr>
        <p:spPr>
          <a:xfrm>
            <a:off x="5678607" y="3999684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20F5E79D-1BB2-7045-AA2D-067CFA554432}"/>
              </a:ext>
            </a:extLst>
          </p:cNvPr>
          <p:cNvSpPr/>
          <p:nvPr/>
        </p:nvSpPr>
        <p:spPr>
          <a:xfrm rot="10800000">
            <a:off x="11106632" y="3935826"/>
            <a:ext cx="228684" cy="1474374"/>
          </a:xfrm>
          <a:prstGeom prst="lef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sz="3600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7E85A1-55CE-3B42-ACFF-DDDB4388616D}"/>
              </a:ext>
            </a:extLst>
          </p:cNvPr>
          <p:cNvSpPr/>
          <p:nvPr/>
        </p:nvSpPr>
        <p:spPr>
          <a:xfrm>
            <a:off x="11467569" y="4165181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6000" b="1" dirty="0">
                <a:solidFill>
                  <a:srgbClr val="FF0000"/>
                </a:solidFill>
                <a:ea typeface="ＭＳ Ｐゴシック" charset="0"/>
              </a:rPr>
              <a:t>?</a:t>
            </a:r>
            <a:endParaRPr lang="en-US" sz="6000" dirty="0">
              <a:solidFill>
                <a:srgbClr val="FF0000"/>
              </a:solidFill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4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7"/>
    </mc:Choice>
    <mc:Fallback xmlns="">
      <p:transition spd="slow" advTm="7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38E2D6-FC82-A246-9DF8-2436ADF6E055}"/>
              </a:ext>
            </a:extLst>
          </p:cNvPr>
          <p:cNvSpPr/>
          <p:nvPr/>
        </p:nvSpPr>
        <p:spPr>
          <a:xfrm>
            <a:off x="3644840" y="2733952"/>
            <a:ext cx="634980" cy="325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8289C3-1C92-374C-B897-332E15CB913E}"/>
              </a:ext>
            </a:extLst>
          </p:cNvPr>
          <p:cNvSpPr/>
          <p:nvPr/>
        </p:nvSpPr>
        <p:spPr>
          <a:xfrm>
            <a:off x="4432220" y="2733952"/>
            <a:ext cx="634980" cy="325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15555C-F5F7-6C4B-B98F-E6A5E1FCC742}"/>
              </a:ext>
            </a:extLst>
          </p:cNvPr>
          <p:cNvSpPr/>
          <p:nvPr/>
        </p:nvSpPr>
        <p:spPr>
          <a:xfrm>
            <a:off x="5219600" y="2733952"/>
            <a:ext cx="634980" cy="325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FB5545-B09F-DD42-BE67-99ACAF1B1C1B}"/>
              </a:ext>
            </a:extLst>
          </p:cNvPr>
          <p:cNvSpPr/>
          <p:nvPr/>
        </p:nvSpPr>
        <p:spPr>
          <a:xfrm>
            <a:off x="5983927" y="2733952"/>
            <a:ext cx="634980" cy="325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696DE-322D-EE4C-A9B3-B52FCC148A18}"/>
              </a:ext>
            </a:extLst>
          </p:cNvPr>
          <p:cNvSpPr/>
          <p:nvPr/>
        </p:nvSpPr>
        <p:spPr>
          <a:xfrm>
            <a:off x="6808444" y="2733952"/>
            <a:ext cx="634980" cy="325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69231-F480-C54C-9780-C87B87673FA6}"/>
              </a:ext>
            </a:extLst>
          </p:cNvPr>
          <p:cNvSpPr/>
          <p:nvPr/>
        </p:nvSpPr>
        <p:spPr>
          <a:xfrm>
            <a:off x="7589569" y="2733952"/>
            <a:ext cx="634980" cy="325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19511-6C48-EF47-9A6F-519CA7107AF2}"/>
              </a:ext>
            </a:extLst>
          </p:cNvPr>
          <p:cNvSpPr txBox="1"/>
          <p:nvPr/>
        </p:nvSpPr>
        <p:spPr>
          <a:xfrm>
            <a:off x="8280935" y="3858170"/>
            <a:ext cx="4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dirty="0"/>
              <a:t>…</a:t>
            </a:r>
            <a:endParaRPr 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F9D7A-E3D6-344E-81B1-331DECC67094}"/>
              </a:ext>
            </a:extLst>
          </p:cNvPr>
          <p:cNvSpPr txBox="1"/>
          <p:nvPr/>
        </p:nvSpPr>
        <p:spPr>
          <a:xfrm>
            <a:off x="4785451" y="6246905"/>
            <a:ext cx="326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M = N / </a:t>
            </a:r>
            <a:r>
              <a:rPr lang="en-US" sz="2400" b="1" dirty="0" err="1">
                <a:solidFill>
                  <a:srgbClr val="1F497D"/>
                </a:solidFill>
              </a:rPr>
              <a:t>logN</a:t>
            </a:r>
            <a:r>
              <a:rPr lang="en-US" sz="2400" b="1" dirty="0">
                <a:solidFill>
                  <a:srgbClr val="1F497D"/>
                </a:solidFill>
              </a:rPr>
              <a:t> </a:t>
            </a:r>
            <a:r>
              <a:rPr lang="en-US" sz="2400" b="1" dirty="0" err="1">
                <a:solidFill>
                  <a:srgbClr val="1F497D"/>
                </a:solidFill>
              </a:rPr>
              <a:t>loglogN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6783E-B01D-7042-934A-5D907C776B0B}"/>
              </a:ext>
            </a:extLst>
          </p:cNvPr>
          <p:cNvSpPr txBox="1"/>
          <p:nvPr/>
        </p:nvSpPr>
        <p:spPr>
          <a:xfrm>
            <a:off x="1387886" y="4104391"/>
            <a:ext cx="22569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3 </a:t>
            </a:r>
            <a:r>
              <a:rPr lang="en-US" sz="2400" b="1" dirty="0" err="1">
                <a:solidFill>
                  <a:schemeClr val="tx2"/>
                </a:solidFill>
              </a:rPr>
              <a:t>logN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loglogN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042C045D-6EB4-1642-B273-47CE2B8E92CC}"/>
              </a:ext>
            </a:extLst>
          </p:cNvPr>
          <p:cNvSpPr/>
          <p:nvPr/>
        </p:nvSpPr>
        <p:spPr>
          <a:xfrm>
            <a:off x="3386144" y="2733952"/>
            <a:ext cx="176383" cy="325703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8A4BE93-BAC0-7C44-89CE-48387A50C089}"/>
              </a:ext>
            </a:extLst>
          </p:cNvPr>
          <p:cNvSpPr/>
          <p:nvPr/>
        </p:nvSpPr>
        <p:spPr>
          <a:xfrm rot="16200000">
            <a:off x="6502410" y="3306646"/>
            <a:ext cx="176383" cy="570413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nector 18">
            <a:extLst>
              <a:ext uri="{FF2B5EF4-FFF2-40B4-BE49-F238E27FC236}">
                <a16:creationId xmlns:a16="http://schemas.microsoft.com/office/drawing/2014/main" id="{06E8CC18-7BDC-B241-A62F-CD5F89505015}"/>
              </a:ext>
            </a:extLst>
          </p:cNvPr>
          <p:cNvSpPr/>
          <p:nvPr/>
        </p:nvSpPr>
        <p:spPr>
          <a:xfrm>
            <a:off x="5313625" y="5489423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nector 19">
            <a:extLst>
              <a:ext uri="{FF2B5EF4-FFF2-40B4-BE49-F238E27FC236}">
                <a16:creationId xmlns:a16="http://schemas.microsoft.com/office/drawing/2014/main" id="{C4ADE343-E099-DC46-B791-42FC9204E0FC}"/>
              </a:ext>
            </a:extLst>
          </p:cNvPr>
          <p:cNvSpPr/>
          <p:nvPr/>
        </p:nvSpPr>
        <p:spPr>
          <a:xfrm>
            <a:off x="4538665" y="5489423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Connector 20">
            <a:extLst>
              <a:ext uri="{FF2B5EF4-FFF2-40B4-BE49-F238E27FC236}">
                <a16:creationId xmlns:a16="http://schemas.microsoft.com/office/drawing/2014/main" id="{65B6E3B6-8B50-8845-B5C6-7ECC094D39CA}"/>
              </a:ext>
            </a:extLst>
          </p:cNvPr>
          <p:cNvSpPr/>
          <p:nvPr/>
        </p:nvSpPr>
        <p:spPr>
          <a:xfrm>
            <a:off x="6088210" y="5489423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nector 21">
            <a:extLst>
              <a:ext uri="{FF2B5EF4-FFF2-40B4-BE49-F238E27FC236}">
                <a16:creationId xmlns:a16="http://schemas.microsoft.com/office/drawing/2014/main" id="{FB20E7EE-669F-3E4D-93A8-F1B0C5B954DD}"/>
              </a:ext>
            </a:extLst>
          </p:cNvPr>
          <p:cNvSpPr/>
          <p:nvPr/>
        </p:nvSpPr>
        <p:spPr>
          <a:xfrm>
            <a:off x="6901649" y="5489423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4382B-1E05-F34F-9F73-F9A7D63FAAA5}"/>
              </a:ext>
            </a:extLst>
          </p:cNvPr>
          <p:cNvSpPr/>
          <p:nvPr/>
        </p:nvSpPr>
        <p:spPr>
          <a:xfrm>
            <a:off x="8807688" y="2733952"/>
            <a:ext cx="634980" cy="325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12F379-AB4B-814D-BCB6-E2E76F9E6DA9}"/>
              </a:ext>
            </a:extLst>
          </p:cNvPr>
          <p:cNvSpPr/>
          <p:nvPr/>
        </p:nvSpPr>
        <p:spPr>
          <a:xfrm>
            <a:off x="3251041" y="1906557"/>
            <a:ext cx="5797828" cy="32024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E8D58E-EFE6-CA4B-8075-3D339090C382}"/>
              </a:ext>
            </a:extLst>
          </p:cNvPr>
          <p:cNvSpPr/>
          <p:nvPr/>
        </p:nvSpPr>
        <p:spPr>
          <a:xfrm>
            <a:off x="1995093" y="1512863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72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CN" sz="2400" dirty="0"/>
              <a:t>k</a:t>
            </a:r>
            <a:r>
              <a:rPr lang="en-US" altLang="zh-CN" sz="2400" baseline="1000" dirty="0"/>
              <a:t>1</a:t>
            </a:r>
            <a:r>
              <a:rPr lang="en-US" altLang="zh-CN" sz="2400" dirty="0"/>
              <a:t>= </a:t>
            </a:r>
          </a:p>
        </p:txBody>
      </p:sp>
      <p:sp>
        <p:nvSpPr>
          <p:cNvPr id="26" name="Connector 25">
            <a:extLst>
              <a:ext uri="{FF2B5EF4-FFF2-40B4-BE49-F238E27FC236}">
                <a16:creationId xmlns:a16="http://schemas.microsoft.com/office/drawing/2014/main" id="{BE0FD7D6-AF36-034F-90BB-E2C242B0494D}"/>
              </a:ext>
            </a:extLst>
          </p:cNvPr>
          <p:cNvSpPr/>
          <p:nvPr/>
        </p:nvSpPr>
        <p:spPr>
          <a:xfrm>
            <a:off x="3112684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nector 26">
            <a:extLst>
              <a:ext uri="{FF2B5EF4-FFF2-40B4-BE49-F238E27FC236}">
                <a16:creationId xmlns:a16="http://schemas.microsoft.com/office/drawing/2014/main" id="{17E792FA-7790-9A48-A30C-CBB6C9E4C021}"/>
              </a:ext>
            </a:extLst>
          </p:cNvPr>
          <p:cNvSpPr/>
          <p:nvPr/>
        </p:nvSpPr>
        <p:spPr>
          <a:xfrm>
            <a:off x="2572904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8" name="Connector 27">
            <a:extLst>
              <a:ext uri="{FF2B5EF4-FFF2-40B4-BE49-F238E27FC236}">
                <a16:creationId xmlns:a16="http://schemas.microsoft.com/office/drawing/2014/main" id="{54B3CB84-3473-5A45-B2F9-6838843D1B8D}"/>
              </a:ext>
            </a:extLst>
          </p:cNvPr>
          <p:cNvSpPr/>
          <p:nvPr/>
        </p:nvSpPr>
        <p:spPr>
          <a:xfrm>
            <a:off x="3640330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nector 28">
            <a:extLst>
              <a:ext uri="{FF2B5EF4-FFF2-40B4-BE49-F238E27FC236}">
                <a16:creationId xmlns:a16="http://schemas.microsoft.com/office/drawing/2014/main" id="{F3E07266-C02E-BE43-97AC-EFE55F16A46A}"/>
              </a:ext>
            </a:extLst>
          </p:cNvPr>
          <p:cNvSpPr/>
          <p:nvPr/>
        </p:nvSpPr>
        <p:spPr>
          <a:xfrm>
            <a:off x="4184245" y="1559895"/>
            <a:ext cx="449843" cy="399781"/>
          </a:xfrm>
          <a:prstGeom prst="flowChartConnector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47AAE7-A0E8-0943-99C3-755A5C16A19E}"/>
              </a:ext>
            </a:extLst>
          </p:cNvPr>
          <p:cNvSpPr/>
          <p:nvPr/>
        </p:nvSpPr>
        <p:spPr>
          <a:xfrm>
            <a:off x="4769694" y="1531403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72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CN" sz="2400" dirty="0"/>
              <a:t>k</a:t>
            </a:r>
            <a:r>
              <a:rPr lang="en-US" altLang="zh-CN" sz="2400" baseline="1000" dirty="0"/>
              <a:t>2</a:t>
            </a:r>
            <a:r>
              <a:rPr lang="en-US" altLang="zh-CN" sz="2400" dirty="0"/>
              <a:t>= </a:t>
            </a:r>
          </a:p>
        </p:txBody>
      </p:sp>
      <p:sp>
        <p:nvSpPr>
          <p:cNvPr id="31" name="Connector 30">
            <a:extLst>
              <a:ext uri="{FF2B5EF4-FFF2-40B4-BE49-F238E27FC236}">
                <a16:creationId xmlns:a16="http://schemas.microsoft.com/office/drawing/2014/main" id="{880767C2-5BEE-5240-9EBE-4554D8908BD1}"/>
              </a:ext>
            </a:extLst>
          </p:cNvPr>
          <p:cNvSpPr/>
          <p:nvPr/>
        </p:nvSpPr>
        <p:spPr>
          <a:xfrm>
            <a:off x="5844399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nector 31">
            <a:extLst>
              <a:ext uri="{FF2B5EF4-FFF2-40B4-BE49-F238E27FC236}">
                <a16:creationId xmlns:a16="http://schemas.microsoft.com/office/drawing/2014/main" id="{F2FC5AF2-3AE2-3F42-B755-D517C637C247}"/>
              </a:ext>
            </a:extLst>
          </p:cNvPr>
          <p:cNvSpPr/>
          <p:nvPr/>
        </p:nvSpPr>
        <p:spPr>
          <a:xfrm>
            <a:off x="5304619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3" name="Connector 32">
            <a:extLst>
              <a:ext uri="{FF2B5EF4-FFF2-40B4-BE49-F238E27FC236}">
                <a16:creationId xmlns:a16="http://schemas.microsoft.com/office/drawing/2014/main" id="{22F43E0C-1A17-F747-9919-AD2C1ABA3130}"/>
              </a:ext>
            </a:extLst>
          </p:cNvPr>
          <p:cNvSpPr/>
          <p:nvPr/>
        </p:nvSpPr>
        <p:spPr>
          <a:xfrm>
            <a:off x="6372045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nector 33">
            <a:extLst>
              <a:ext uri="{FF2B5EF4-FFF2-40B4-BE49-F238E27FC236}">
                <a16:creationId xmlns:a16="http://schemas.microsoft.com/office/drawing/2014/main" id="{F33B31DA-7A2C-6C44-A6FA-9966B3F1B2C4}"/>
              </a:ext>
            </a:extLst>
          </p:cNvPr>
          <p:cNvSpPr/>
          <p:nvPr/>
        </p:nvSpPr>
        <p:spPr>
          <a:xfrm>
            <a:off x="6915960" y="1570229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nector 34">
            <a:extLst>
              <a:ext uri="{FF2B5EF4-FFF2-40B4-BE49-F238E27FC236}">
                <a16:creationId xmlns:a16="http://schemas.microsoft.com/office/drawing/2014/main" id="{8B84014F-9A41-3D49-B671-D43A7C2FA187}"/>
              </a:ext>
            </a:extLst>
          </p:cNvPr>
          <p:cNvSpPr/>
          <p:nvPr/>
        </p:nvSpPr>
        <p:spPr>
          <a:xfrm>
            <a:off x="7436357" y="1574747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677C1D-1950-4445-8E53-E301D4056C1A}"/>
              </a:ext>
            </a:extLst>
          </p:cNvPr>
          <p:cNvSpPr/>
          <p:nvPr/>
        </p:nvSpPr>
        <p:spPr>
          <a:xfrm>
            <a:off x="8083096" y="1524250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72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CN" sz="2400" dirty="0"/>
              <a:t>k</a:t>
            </a:r>
            <a:r>
              <a:rPr lang="en-US" altLang="zh-CN" sz="2400" baseline="1000" dirty="0"/>
              <a:t>3</a:t>
            </a:r>
            <a:r>
              <a:rPr lang="en-US" altLang="zh-CN" sz="2400" dirty="0"/>
              <a:t>= </a:t>
            </a:r>
          </a:p>
        </p:txBody>
      </p:sp>
      <p:sp>
        <p:nvSpPr>
          <p:cNvPr id="37" name="Connector 36">
            <a:extLst>
              <a:ext uri="{FF2B5EF4-FFF2-40B4-BE49-F238E27FC236}">
                <a16:creationId xmlns:a16="http://schemas.microsoft.com/office/drawing/2014/main" id="{B65A6B1A-E4B2-DA4D-A724-EBDB7DCDC61F}"/>
              </a:ext>
            </a:extLst>
          </p:cNvPr>
          <p:cNvSpPr/>
          <p:nvPr/>
        </p:nvSpPr>
        <p:spPr>
          <a:xfrm>
            <a:off x="9204736" y="155989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nector 37">
            <a:extLst>
              <a:ext uri="{FF2B5EF4-FFF2-40B4-BE49-F238E27FC236}">
                <a16:creationId xmlns:a16="http://schemas.microsoft.com/office/drawing/2014/main" id="{37ADCCD9-ABF8-E040-8026-ED6F377F71D3}"/>
              </a:ext>
            </a:extLst>
          </p:cNvPr>
          <p:cNvSpPr/>
          <p:nvPr/>
        </p:nvSpPr>
        <p:spPr>
          <a:xfrm>
            <a:off x="8664956" y="155989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9" name="Connector 38">
            <a:extLst>
              <a:ext uri="{FF2B5EF4-FFF2-40B4-BE49-F238E27FC236}">
                <a16:creationId xmlns:a16="http://schemas.microsoft.com/office/drawing/2014/main" id="{28C6A925-DA10-C043-860F-C2AC4AF58C45}"/>
              </a:ext>
            </a:extLst>
          </p:cNvPr>
          <p:cNvSpPr/>
          <p:nvPr/>
        </p:nvSpPr>
        <p:spPr>
          <a:xfrm>
            <a:off x="9732382" y="155989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nector 39">
            <a:extLst>
              <a:ext uri="{FF2B5EF4-FFF2-40B4-BE49-F238E27FC236}">
                <a16:creationId xmlns:a16="http://schemas.microsoft.com/office/drawing/2014/main" id="{81A23313-DFE5-8B49-97D2-70FBE5950420}"/>
              </a:ext>
            </a:extLst>
          </p:cNvPr>
          <p:cNvSpPr/>
          <p:nvPr/>
        </p:nvSpPr>
        <p:spPr>
          <a:xfrm>
            <a:off x="4534613" y="4963961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nector 40">
            <a:extLst>
              <a:ext uri="{FF2B5EF4-FFF2-40B4-BE49-F238E27FC236}">
                <a16:creationId xmlns:a16="http://schemas.microsoft.com/office/drawing/2014/main" id="{51DCD9DE-61F8-FE42-A8A8-419EAB853055}"/>
              </a:ext>
            </a:extLst>
          </p:cNvPr>
          <p:cNvSpPr/>
          <p:nvPr/>
        </p:nvSpPr>
        <p:spPr>
          <a:xfrm>
            <a:off x="3744756" y="5489423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2" name="Connector 41">
            <a:extLst>
              <a:ext uri="{FF2B5EF4-FFF2-40B4-BE49-F238E27FC236}">
                <a16:creationId xmlns:a16="http://schemas.microsoft.com/office/drawing/2014/main" id="{27502EF6-FDC9-594D-BA08-AFA227017157}"/>
              </a:ext>
            </a:extLst>
          </p:cNvPr>
          <p:cNvSpPr/>
          <p:nvPr/>
        </p:nvSpPr>
        <p:spPr>
          <a:xfrm>
            <a:off x="5309162" y="4963961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nector 42">
            <a:extLst>
              <a:ext uri="{FF2B5EF4-FFF2-40B4-BE49-F238E27FC236}">
                <a16:creationId xmlns:a16="http://schemas.microsoft.com/office/drawing/2014/main" id="{07BC17C2-60FD-EA4F-B9B3-7AE890701804}"/>
              </a:ext>
            </a:extLst>
          </p:cNvPr>
          <p:cNvSpPr/>
          <p:nvPr/>
        </p:nvSpPr>
        <p:spPr>
          <a:xfrm>
            <a:off x="6088210" y="4963961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nector 43">
            <a:extLst>
              <a:ext uri="{FF2B5EF4-FFF2-40B4-BE49-F238E27FC236}">
                <a16:creationId xmlns:a16="http://schemas.microsoft.com/office/drawing/2014/main" id="{298D8F7A-5581-C446-B53D-B2206B54AAC2}"/>
              </a:ext>
            </a:extLst>
          </p:cNvPr>
          <p:cNvSpPr/>
          <p:nvPr/>
        </p:nvSpPr>
        <p:spPr>
          <a:xfrm>
            <a:off x="6901649" y="4963961"/>
            <a:ext cx="449843" cy="399781"/>
          </a:xfrm>
          <a:prstGeom prst="flowChartConnector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nector 44">
            <a:extLst>
              <a:ext uri="{FF2B5EF4-FFF2-40B4-BE49-F238E27FC236}">
                <a16:creationId xmlns:a16="http://schemas.microsoft.com/office/drawing/2014/main" id="{107BA200-44AB-0F42-84D3-62FDF0565AC3}"/>
              </a:ext>
            </a:extLst>
          </p:cNvPr>
          <p:cNvSpPr/>
          <p:nvPr/>
        </p:nvSpPr>
        <p:spPr>
          <a:xfrm>
            <a:off x="6088210" y="442495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" name="Connector 45">
            <a:extLst>
              <a:ext uri="{FF2B5EF4-FFF2-40B4-BE49-F238E27FC236}">
                <a16:creationId xmlns:a16="http://schemas.microsoft.com/office/drawing/2014/main" id="{D20D6935-0BC4-C244-BECD-AAF46FDB0EAA}"/>
              </a:ext>
            </a:extLst>
          </p:cNvPr>
          <p:cNvSpPr/>
          <p:nvPr/>
        </p:nvSpPr>
        <p:spPr>
          <a:xfrm>
            <a:off x="6901649" y="4424955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</a:p>
        </p:txBody>
      </p:sp>
      <p:sp>
        <p:nvSpPr>
          <p:cNvPr id="47" name="Connector 46">
            <a:extLst>
              <a:ext uri="{FF2B5EF4-FFF2-40B4-BE49-F238E27FC236}">
                <a16:creationId xmlns:a16="http://schemas.microsoft.com/office/drawing/2014/main" id="{AA42477A-0C21-8E48-9868-8DA0A5AC9CA4}"/>
              </a:ext>
            </a:extLst>
          </p:cNvPr>
          <p:cNvSpPr/>
          <p:nvPr/>
        </p:nvSpPr>
        <p:spPr>
          <a:xfrm>
            <a:off x="7660734" y="5489423"/>
            <a:ext cx="449843" cy="399781"/>
          </a:xfrm>
          <a:prstGeom prst="flowChartConnector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</a:p>
        </p:txBody>
      </p:sp>
      <p:sp>
        <p:nvSpPr>
          <p:cNvPr id="48" name="Connector 47">
            <a:extLst>
              <a:ext uri="{FF2B5EF4-FFF2-40B4-BE49-F238E27FC236}">
                <a16:creationId xmlns:a16="http://schemas.microsoft.com/office/drawing/2014/main" id="{5EA46D01-3536-B945-BE02-1E57B7C128A2}"/>
              </a:ext>
            </a:extLst>
          </p:cNvPr>
          <p:cNvSpPr/>
          <p:nvPr/>
        </p:nvSpPr>
        <p:spPr>
          <a:xfrm>
            <a:off x="6088210" y="3904500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9" name="Connector 48">
            <a:extLst>
              <a:ext uri="{FF2B5EF4-FFF2-40B4-BE49-F238E27FC236}">
                <a16:creationId xmlns:a16="http://schemas.microsoft.com/office/drawing/2014/main" id="{95BC7AFE-9298-F34E-9F22-FD1DD6984C96}"/>
              </a:ext>
            </a:extLst>
          </p:cNvPr>
          <p:cNvSpPr/>
          <p:nvPr/>
        </p:nvSpPr>
        <p:spPr>
          <a:xfrm>
            <a:off x="6088210" y="3379462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0" name="Connector 49">
            <a:extLst>
              <a:ext uri="{FF2B5EF4-FFF2-40B4-BE49-F238E27FC236}">
                <a16:creationId xmlns:a16="http://schemas.microsoft.com/office/drawing/2014/main" id="{EAA9089A-F190-104B-9F11-60925272E858}"/>
              </a:ext>
            </a:extLst>
          </p:cNvPr>
          <p:cNvSpPr/>
          <p:nvPr/>
        </p:nvSpPr>
        <p:spPr>
          <a:xfrm>
            <a:off x="6088210" y="285483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1" name="Connector 50">
            <a:extLst>
              <a:ext uri="{FF2B5EF4-FFF2-40B4-BE49-F238E27FC236}">
                <a16:creationId xmlns:a16="http://schemas.microsoft.com/office/drawing/2014/main" id="{8822EF82-A0B7-B242-8BF1-B783EDB1C0C7}"/>
              </a:ext>
            </a:extLst>
          </p:cNvPr>
          <p:cNvSpPr/>
          <p:nvPr/>
        </p:nvSpPr>
        <p:spPr>
          <a:xfrm>
            <a:off x="6901649" y="3904500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2" name="Connector 51">
            <a:extLst>
              <a:ext uri="{FF2B5EF4-FFF2-40B4-BE49-F238E27FC236}">
                <a16:creationId xmlns:a16="http://schemas.microsoft.com/office/drawing/2014/main" id="{DA5AD454-B3F9-2849-895A-28328DC8583F}"/>
              </a:ext>
            </a:extLst>
          </p:cNvPr>
          <p:cNvSpPr/>
          <p:nvPr/>
        </p:nvSpPr>
        <p:spPr>
          <a:xfrm>
            <a:off x="6901649" y="3379462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3" name="Connector 52">
            <a:extLst>
              <a:ext uri="{FF2B5EF4-FFF2-40B4-BE49-F238E27FC236}">
                <a16:creationId xmlns:a16="http://schemas.microsoft.com/office/drawing/2014/main" id="{A577EF97-24B0-DA47-BDC7-682F7DACF109}"/>
              </a:ext>
            </a:extLst>
          </p:cNvPr>
          <p:cNvSpPr/>
          <p:nvPr/>
        </p:nvSpPr>
        <p:spPr>
          <a:xfrm>
            <a:off x="6901649" y="285483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Connector 53">
            <a:extLst>
              <a:ext uri="{FF2B5EF4-FFF2-40B4-BE49-F238E27FC236}">
                <a16:creationId xmlns:a16="http://schemas.microsoft.com/office/drawing/2014/main" id="{12BD8CA6-8EE5-EE47-8998-43F8A75E354B}"/>
              </a:ext>
            </a:extLst>
          </p:cNvPr>
          <p:cNvSpPr/>
          <p:nvPr/>
        </p:nvSpPr>
        <p:spPr>
          <a:xfrm>
            <a:off x="7646940" y="495416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5" name="Connector 54">
            <a:extLst>
              <a:ext uri="{FF2B5EF4-FFF2-40B4-BE49-F238E27FC236}">
                <a16:creationId xmlns:a16="http://schemas.microsoft.com/office/drawing/2014/main" id="{4AA85B87-1C8A-704F-8B24-46F5FDC9B4F5}"/>
              </a:ext>
            </a:extLst>
          </p:cNvPr>
          <p:cNvSpPr/>
          <p:nvPr/>
        </p:nvSpPr>
        <p:spPr>
          <a:xfrm>
            <a:off x="8892916" y="5490550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6" name="Connector 55">
            <a:extLst>
              <a:ext uri="{FF2B5EF4-FFF2-40B4-BE49-F238E27FC236}">
                <a16:creationId xmlns:a16="http://schemas.microsoft.com/office/drawing/2014/main" id="{CE71A23F-7D7E-7140-A1AD-DDBA354F2FA8}"/>
              </a:ext>
            </a:extLst>
          </p:cNvPr>
          <p:cNvSpPr/>
          <p:nvPr/>
        </p:nvSpPr>
        <p:spPr>
          <a:xfrm>
            <a:off x="8892916" y="4965512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7" name="Connector 56">
            <a:extLst>
              <a:ext uri="{FF2B5EF4-FFF2-40B4-BE49-F238E27FC236}">
                <a16:creationId xmlns:a16="http://schemas.microsoft.com/office/drawing/2014/main" id="{509C6E7F-99D3-0640-A9F2-77FA47269C6F}"/>
              </a:ext>
            </a:extLst>
          </p:cNvPr>
          <p:cNvSpPr/>
          <p:nvPr/>
        </p:nvSpPr>
        <p:spPr>
          <a:xfrm>
            <a:off x="8892916" y="444088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Connector 57">
            <a:extLst>
              <a:ext uri="{FF2B5EF4-FFF2-40B4-BE49-F238E27FC236}">
                <a16:creationId xmlns:a16="http://schemas.microsoft.com/office/drawing/2014/main" id="{C686DDAD-D987-F346-AC96-FBE637594B06}"/>
              </a:ext>
            </a:extLst>
          </p:cNvPr>
          <p:cNvSpPr/>
          <p:nvPr/>
        </p:nvSpPr>
        <p:spPr>
          <a:xfrm>
            <a:off x="8892916" y="3904500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9" name="Connector 58">
            <a:extLst>
              <a:ext uri="{FF2B5EF4-FFF2-40B4-BE49-F238E27FC236}">
                <a16:creationId xmlns:a16="http://schemas.microsoft.com/office/drawing/2014/main" id="{5FB31852-5DD6-E849-88A4-7EE57A19B0EB}"/>
              </a:ext>
            </a:extLst>
          </p:cNvPr>
          <p:cNvSpPr/>
          <p:nvPr/>
        </p:nvSpPr>
        <p:spPr>
          <a:xfrm>
            <a:off x="8892916" y="3379462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0" name="Connector 59">
            <a:extLst>
              <a:ext uri="{FF2B5EF4-FFF2-40B4-BE49-F238E27FC236}">
                <a16:creationId xmlns:a16="http://schemas.microsoft.com/office/drawing/2014/main" id="{6AD9DA26-1030-CA42-8CCE-C010F5D50E38}"/>
              </a:ext>
            </a:extLst>
          </p:cNvPr>
          <p:cNvSpPr/>
          <p:nvPr/>
        </p:nvSpPr>
        <p:spPr>
          <a:xfrm>
            <a:off x="8892916" y="285483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1" name="Connector 60">
            <a:extLst>
              <a:ext uri="{FF2B5EF4-FFF2-40B4-BE49-F238E27FC236}">
                <a16:creationId xmlns:a16="http://schemas.microsoft.com/office/drawing/2014/main" id="{8BF3C8AC-0E34-FC46-A1DE-FFFCEF260931}"/>
              </a:ext>
            </a:extLst>
          </p:cNvPr>
          <p:cNvSpPr/>
          <p:nvPr/>
        </p:nvSpPr>
        <p:spPr>
          <a:xfrm>
            <a:off x="3746036" y="495416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2" name="Connector 61">
            <a:extLst>
              <a:ext uri="{FF2B5EF4-FFF2-40B4-BE49-F238E27FC236}">
                <a16:creationId xmlns:a16="http://schemas.microsoft.com/office/drawing/2014/main" id="{D071F001-D97A-8047-9DC2-62ADC770D758}"/>
              </a:ext>
            </a:extLst>
          </p:cNvPr>
          <p:cNvSpPr/>
          <p:nvPr/>
        </p:nvSpPr>
        <p:spPr>
          <a:xfrm>
            <a:off x="3746036" y="4429538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3" name="Connector 62">
            <a:extLst>
              <a:ext uri="{FF2B5EF4-FFF2-40B4-BE49-F238E27FC236}">
                <a16:creationId xmlns:a16="http://schemas.microsoft.com/office/drawing/2014/main" id="{EA351742-813F-344E-A951-9281D3230B72}"/>
              </a:ext>
            </a:extLst>
          </p:cNvPr>
          <p:cNvSpPr/>
          <p:nvPr/>
        </p:nvSpPr>
        <p:spPr>
          <a:xfrm>
            <a:off x="3746036" y="3893153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4" name="Connector 63">
            <a:extLst>
              <a:ext uri="{FF2B5EF4-FFF2-40B4-BE49-F238E27FC236}">
                <a16:creationId xmlns:a16="http://schemas.microsoft.com/office/drawing/2014/main" id="{11EF0B30-99CF-854A-8A4F-668EFA58D322}"/>
              </a:ext>
            </a:extLst>
          </p:cNvPr>
          <p:cNvSpPr/>
          <p:nvPr/>
        </p:nvSpPr>
        <p:spPr>
          <a:xfrm>
            <a:off x="3746036" y="336811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5" name="Connector 64">
            <a:extLst>
              <a:ext uri="{FF2B5EF4-FFF2-40B4-BE49-F238E27FC236}">
                <a16:creationId xmlns:a16="http://schemas.microsoft.com/office/drawing/2014/main" id="{A43DB7E4-3DAA-1646-8C31-84E8FB12B725}"/>
              </a:ext>
            </a:extLst>
          </p:cNvPr>
          <p:cNvSpPr/>
          <p:nvPr/>
        </p:nvSpPr>
        <p:spPr>
          <a:xfrm>
            <a:off x="3746036" y="2843488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6" name="Connector 65">
            <a:extLst>
              <a:ext uri="{FF2B5EF4-FFF2-40B4-BE49-F238E27FC236}">
                <a16:creationId xmlns:a16="http://schemas.microsoft.com/office/drawing/2014/main" id="{7932A105-7F9A-3446-AEE4-975633803722}"/>
              </a:ext>
            </a:extLst>
          </p:cNvPr>
          <p:cNvSpPr/>
          <p:nvPr/>
        </p:nvSpPr>
        <p:spPr>
          <a:xfrm>
            <a:off x="7660734" y="442495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7" name="Connector 66">
            <a:extLst>
              <a:ext uri="{FF2B5EF4-FFF2-40B4-BE49-F238E27FC236}">
                <a16:creationId xmlns:a16="http://schemas.microsoft.com/office/drawing/2014/main" id="{2B6FCB96-7035-6A4C-B9D4-F543ACDD5F99}"/>
              </a:ext>
            </a:extLst>
          </p:cNvPr>
          <p:cNvSpPr/>
          <p:nvPr/>
        </p:nvSpPr>
        <p:spPr>
          <a:xfrm>
            <a:off x="7660734" y="3888570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8" name="Connector 67">
            <a:extLst>
              <a:ext uri="{FF2B5EF4-FFF2-40B4-BE49-F238E27FC236}">
                <a16:creationId xmlns:a16="http://schemas.microsoft.com/office/drawing/2014/main" id="{6346CB0B-761C-4248-B880-A44A91499F7D}"/>
              </a:ext>
            </a:extLst>
          </p:cNvPr>
          <p:cNvSpPr/>
          <p:nvPr/>
        </p:nvSpPr>
        <p:spPr>
          <a:xfrm>
            <a:off x="7660734" y="3363532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9" name="Connector 68">
            <a:extLst>
              <a:ext uri="{FF2B5EF4-FFF2-40B4-BE49-F238E27FC236}">
                <a16:creationId xmlns:a16="http://schemas.microsoft.com/office/drawing/2014/main" id="{C9CC82CB-7D2B-4D4C-B43D-219A9D6C8A5B}"/>
              </a:ext>
            </a:extLst>
          </p:cNvPr>
          <p:cNvSpPr/>
          <p:nvPr/>
        </p:nvSpPr>
        <p:spPr>
          <a:xfrm>
            <a:off x="7660734" y="283890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0" name="Connector 69">
            <a:extLst>
              <a:ext uri="{FF2B5EF4-FFF2-40B4-BE49-F238E27FC236}">
                <a16:creationId xmlns:a16="http://schemas.microsoft.com/office/drawing/2014/main" id="{B69BE8B3-C5CC-F046-8347-600EA12E86E2}"/>
              </a:ext>
            </a:extLst>
          </p:cNvPr>
          <p:cNvSpPr/>
          <p:nvPr/>
        </p:nvSpPr>
        <p:spPr>
          <a:xfrm>
            <a:off x="5309162" y="4377464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1" name="Connector 70">
            <a:extLst>
              <a:ext uri="{FF2B5EF4-FFF2-40B4-BE49-F238E27FC236}">
                <a16:creationId xmlns:a16="http://schemas.microsoft.com/office/drawing/2014/main" id="{A6D55E7D-D873-C14A-8023-DE65DDEB9DB1}"/>
              </a:ext>
            </a:extLst>
          </p:cNvPr>
          <p:cNvSpPr/>
          <p:nvPr/>
        </p:nvSpPr>
        <p:spPr>
          <a:xfrm>
            <a:off x="5309162" y="3841079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2" name="Connector 71">
            <a:extLst>
              <a:ext uri="{FF2B5EF4-FFF2-40B4-BE49-F238E27FC236}">
                <a16:creationId xmlns:a16="http://schemas.microsoft.com/office/drawing/2014/main" id="{25C71A6A-AF04-DA45-A154-E6918A9FCF33}"/>
              </a:ext>
            </a:extLst>
          </p:cNvPr>
          <p:cNvSpPr/>
          <p:nvPr/>
        </p:nvSpPr>
        <p:spPr>
          <a:xfrm>
            <a:off x="5309162" y="3316041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3" name="Connector 72">
            <a:extLst>
              <a:ext uri="{FF2B5EF4-FFF2-40B4-BE49-F238E27FC236}">
                <a16:creationId xmlns:a16="http://schemas.microsoft.com/office/drawing/2014/main" id="{06D27E39-7438-0C43-BCE8-2C40CD4679D8}"/>
              </a:ext>
            </a:extLst>
          </p:cNvPr>
          <p:cNvSpPr/>
          <p:nvPr/>
        </p:nvSpPr>
        <p:spPr>
          <a:xfrm>
            <a:off x="5309162" y="2791414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4" name="Connector 73">
            <a:extLst>
              <a:ext uri="{FF2B5EF4-FFF2-40B4-BE49-F238E27FC236}">
                <a16:creationId xmlns:a16="http://schemas.microsoft.com/office/drawing/2014/main" id="{64A78A6B-1632-2448-9A48-05A28D80E8CD}"/>
              </a:ext>
            </a:extLst>
          </p:cNvPr>
          <p:cNvSpPr/>
          <p:nvPr/>
        </p:nvSpPr>
        <p:spPr>
          <a:xfrm>
            <a:off x="4530063" y="442495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5" name="Connector 74">
            <a:extLst>
              <a:ext uri="{FF2B5EF4-FFF2-40B4-BE49-F238E27FC236}">
                <a16:creationId xmlns:a16="http://schemas.microsoft.com/office/drawing/2014/main" id="{4420D3DA-BA37-EC44-8E8F-BD06B6654ABD}"/>
              </a:ext>
            </a:extLst>
          </p:cNvPr>
          <p:cNvSpPr/>
          <p:nvPr/>
        </p:nvSpPr>
        <p:spPr>
          <a:xfrm>
            <a:off x="4530063" y="3888570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6" name="Connector 75">
            <a:extLst>
              <a:ext uri="{FF2B5EF4-FFF2-40B4-BE49-F238E27FC236}">
                <a16:creationId xmlns:a16="http://schemas.microsoft.com/office/drawing/2014/main" id="{61C5BF67-1DAF-6642-AEFA-175C70D63651}"/>
              </a:ext>
            </a:extLst>
          </p:cNvPr>
          <p:cNvSpPr/>
          <p:nvPr/>
        </p:nvSpPr>
        <p:spPr>
          <a:xfrm>
            <a:off x="4530063" y="3363532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7" name="Connector 76">
            <a:extLst>
              <a:ext uri="{FF2B5EF4-FFF2-40B4-BE49-F238E27FC236}">
                <a16:creationId xmlns:a16="http://schemas.microsoft.com/office/drawing/2014/main" id="{E7B2AD7B-44EF-1E48-BD73-CE840B4D572B}"/>
              </a:ext>
            </a:extLst>
          </p:cNvPr>
          <p:cNvSpPr/>
          <p:nvPr/>
        </p:nvSpPr>
        <p:spPr>
          <a:xfrm>
            <a:off x="4530063" y="2838905"/>
            <a:ext cx="449843" cy="399781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2" name="Title 4">
            <a:extLst>
              <a:ext uri="{FF2B5EF4-FFF2-40B4-BE49-F238E27FC236}">
                <a16:creationId xmlns:a16="http://schemas.microsoft.com/office/drawing/2014/main" id="{E67D7E8C-F9AB-D945-894C-28A17092AB7F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[ANS+16]</a:t>
            </a:r>
            <a:r>
              <a:rPr kumimoji="0" lang="mr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OneChoiceAllocation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" name="Slide Number Placeholder 5">
            <a:extLst>
              <a:ext uri="{FF2B5EF4-FFF2-40B4-BE49-F238E27FC236}">
                <a16:creationId xmlns:a16="http://schemas.microsoft.com/office/drawing/2014/main" id="{A37A587F-83C8-1148-9A1E-DCAF450B008A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7A90400-582B-894C-9AA0-9E530A4C83FA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656C2D92-4E21-334F-A209-44B60ABF9DC4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F93D44-4FF9-7C4B-8569-4A0792A7C1CA}"/>
              </a:ext>
            </a:extLst>
          </p:cNvPr>
          <p:cNvGrpSpPr/>
          <p:nvPr/>
        </p:nvGrpSpPr>
        <p:grpSpPr>
          <a:xfrm>
            <a:off x="500855" y="694353"/>
            <a:ext cx="9681370" cy="637855"/>
            <a:chOff x="500855" y="694353"/>
            <a:chExt cx="9681370" cy="637855"/>
          </a:xfrm>
        </p:grpSpPr>
        <p:sp>
          <p:nvSpPr>
            <p:cNvPr id="83" name="Text Placeholder 3">
              <a:extLst>
                <a:ext uri="{FF2B5EF4-FFF2-40B4-BE49-F238E27FC236}">
                  <a16:creationId xmlns:a16="http://schemas.microsoft.com/office/drawing/2014/main" id="{77130DC5-EA1F-1446-8384-DF509F091748}"/>
                </a:ext>
              </a:extLst>
            </p:cNvPr>
            <p:cNvSpPr txBox="1">
              <a:spLocks/>
            </p:cNvSpPr>
            <p:nvPr/>
          </p:nvSpPr>
          <p:spPr>
            <a:xfrm>
              <a:off x="500855" y="875008"/>
              <a:ext cx="9681370" cy="45720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2pPr>
              <a:lvl3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3pPr>
              <a:lvl4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4pPr>
              <a:lvl5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3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100" kern="120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0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DC130"/>
                </a:buClr>
                <a:buSzPct val="12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O(N) space, O(1) locality and </a:t>
              </a:r>
              <a:r>
                <a:rPr lang="en-US" altLang="zh-CN" dirty="0">
                  <a:solidFill>
                    <a:srgbClr val="FFFFFF">
                      <a:lumMod val="50000"/>
                    </a:srgbClr>
                  </a:solidFill>
                  <a:latin typeface="Calibri"/>
                  <a:ea typeface="宋体" pitchFamily="2" charset="-122"/>
                </a:rPr>
                <a:t>O</a:t>
              </a:r>
              <a:r>
                <a:rPr kumimoji="0" lang="el-GR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(</a:t>
              </a: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logN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) read efficiency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CBD200-055F-3043-A64C-693CFDA68671}"/>
                </a:ext>
              </a:extLst>
            </p:cNvPr>
            <p:cNvSpPr/>
            <p:nvPr/>
          </p:nvSpPr>
          <p:spPr>
            <a:xfrm>
              <a:off x="4760730" y="694353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>
                      <a:lumMod val="50000"/>
                    </a:srgbClr>
                  </a:solidFill>
                  <a:ea typeface="宋体" pitchFamily="2" charset="-122"/>
                  <a:cs typeface="Arial" charset="0"/>
                </a:rPr>
                <a:t>~</a:t>
              </a:r>
              <a:endParaRPr lang="en-US" sz="2400" b="1" dirty="0"/>
            </a:p>
          </p:txBody>
        </p:sp>
      </p:grpSp>
      <p:sp>
        <p:nvSpPr>
          <p:cNvPr id="86" name="Right Arrow 85">
            <a:extLst>
              <a:ext uri="{FF2B5EF4-FFF2-40B4-BE49-F238E27FC236}">
                <a16:creationId xmlns:a16="http://schemas.microsoft.com/office/drawing/2014/main" id="{A4D847EC-A19B-C744-B487-7FBEB1E84798}"/>
              </a:ext>
            </a:extLst>
          </p:cNvPr>
          <p:cNvSpPr/>
          <p:nvPr/>
        </p:nvSpPr>
        <p:spPr>
          <a:xfrm>
            <a:off x="612072" y="3582003"/>
            <a:ext cx="2755708" cy="45719"/>
          </a:xfrm>
          <a:prstGeom prst="rightArrow">
            <a:avLst>
              <a:gd name="adj1" fmla="val 50000"/>
              <a:gd name="adj2" fmla="val 128816"/>
            </a:avLst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             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1BC9196-00F4-B94C-8875-5748B7B91F8D}"/>
              </a:ext>
            </a:extLst>
          </p:cNvPr>
          <p:cNvGrpSpPr/>
          <p:nvPr/>
        </p:nvGrpSpPr>
        <p:grpSpPr>
          <a:xfrm>
            <a:off x="1650673" y="2919639"/>
            <a:ext cx="763818" cy="628722"/>
            <a:chOff x="1422515" y="3455631"/>
            <a:chExt cx="763818" cy="62872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CC8186E-B1FD-2648-B5BB-0B4BF571D386}"/>
                </a:ext>
              </a:extLst>
            </p:cNvPr>
            <p:cNvSpPr/>
            <p:nvPr/>
          </p:nvSpPr>
          <p:spPr>
            <a:xfrm>
              <a:off x="1715478" y="3543611"/>
              <a:ext cx="412167" cy="4705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k</a:t>
              </a:r>
              <a:r>
                <a:rPr lang="en-US" sz="1400" dirty="0">
                  <a:solidFill>
                    <a:schemeClr val="tx1"/>
                  </a:solidFill>
                </a:rPr>
                <a:t>1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763C39B-1ACC-B14C-A367-4D5EAF9AA1C6}"/>
                </a:ext>
              </a:extLst>
            </p:cNvPr>
            <p:cNvSpPr/>
            <p:nvPr/>
          </p:nvSpPr>
          <p:spPr>
            <a:xfrm>
              <a:off x="1422515" y="3455631"/>
              <a:ext cx="763818" cy="628722"/>
            </a:xfrm>
            <a:prstGeom prst="rect">
              <a:avLst/>
            </a:prstGeom>
            <a:solidFill>
              <a:srgbClr val="800000">
                <a:alpha val="48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2" descr="http://images.all-free-download.com/images/graphiclarge/lock_100016.jpg">
              <a:extLst>
                <a:ext uri="{FF2B5EF4-FFF2-40B4-BE49-F238E27FC236}">
                  <a16:creationId xmlns:a16="http://schemas.microsoft.com/office/drawing/2014/main" id="{2135FE98-1B47-A64E-8290-0B31BC283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095" y="3482466"/>
              <a:ext cx="211804" cy="21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5E335A5-F996-9B42-8F4F-691A8429A6A7}"/>
              </a:ext>
            </a:extLst>
          </p:cNvPr>
          <p:cNvSpPr/>
          <p:nvPr/>
        </p:nvSpPr>
        <p:spPr>
          <a:xfrm flipV="1">
            <a:off x="3576412" y="2572935"/>
            <a:ext cx="795029" cy="349758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29E96EA-88A4-8A41-B327-3D1C224482BB}"/>
              </a:ext>
            </a:extLst>
          </p:cNvPr>
          <p:cNvSpPr/>
          <p:nvPr/>
        </p:nvSpPr>
        <p:spPr>
          <a:xfrm flipV="1">
            <a:off x="7531798" y="2591253"/>
            <a:ext cx="2004855" cy="349758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U-Turn Arrow 90">
            <a:extLst>
              <a:ext uri="{FF2B5EF4-FFF2-40B4-BE49-F238E27FC236}">
                <a16:creationId xmlns:a16="http://schemas.microsoft.com/office/drawing/2014/main" id="{E42566A0-98E0-9C4E-8D7E-C02917B0E525}"/>
              </a:ext>
            </a:extLst>
          </p:cNvPr>
          <p:cNvSpPr/>
          <p:nvPr/>
        </p:nvSpPr>
        <p:spPr>
          <a:xfrm>
            <a:off x="2179506" y="2587055"/>
            <a:ext cx="2696438" cy="320826"/>
          </a:xfrm>
          <a:prstGeom prst="uturnArrow">
            <a:avLst>
              <a:gd name="adj1" fmla="val 15940"/>
              <a:gd name="adj2" fmla="val 25000"/>
              <a:gd name="adj3" fmla="val 18371"/>
              <a:gd name="adj4" fmla="val 43750"/>
              <a:gd name="adj5" fmla="val 553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1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4"/>
    </mc:Choice>
    <mc:Fallback xmlns="">
      <p:transition spd="slow" advTm="23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6" grpId="0" animBg="1"/>
      <p:bldP spid="92" grpId="0" animBg="1"/>
      <p:bldP spid="93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4">
            <a:extLst>
              <a:ext uri="{FF2B5EF4-FFF2-40B4-BE49-F238E27FC236}">
                <a16:creationId xmlns:a16="http://schemas.microsoft.com/office/drawing/2014/main" id="{BFF9EC3F-7F65-8E43-8ECF-0A28307452D6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[ANS+16]</a:t>
            </a:r>
            <a:r>
              <a:rPr kumimoji="0" lang="mr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</a:rPr>
              <a:t>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宋体" pitchFamily="2" charset="-122"/>
                <a:cs typeface="Arial" panose="020B0604020202020204" pitchFamily="34" charset="0"/>
              </a:rPr>
              <a:t>TwoChoiceAllocation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DF366A67-3401-BF4F-89DE-C8EFF795C1AB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>
                    <a:tint val="75000"/>
                  </a:srgbClr>
                </a:solidFill>
                <a:latin typeface="Calibri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5E2C4-55AA-784B-840F-8E5919F9D77C}"/>
              </a:ext>
            </a:extLst>
          </p:cNvPr>
          <p:cNvSpPr/>
          <p:nvPr/>
        </p:nvSpPr>
        <p:spPr>
          <a:xfrm>
            <a:off x="4289266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8C068E-E335-2546-996B-7BEC332FEEEA}"/>
              </a:ext>
            </a:extLst>
          </p:cNvPr>
          <p:cNvSpPr/>
          <p:nvPr/>
        </p:nvSpPr>
        <p:spPr>
          <a:xfrm>
            <a:off x="5076646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46B9D6-0CB7-234A-A9C3-0557FF434AA8}"/>
              </a:ext>
            </a:extLst>
          </p:cNvPr>
          <p:cNvSpPr/>
          <p:nvPr/>
        </p:nvSpPr>
        <p:spPr>
          <a:xfrm>
            <a:off x="5864026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8F08D6-A2DF-DC46-9558-99995102B0B1}"/>
              </a:ext>
            </a:extLst>
          </p:cNvPr>
          <p:cNvSpPr/>
          <p:nvPr/>
        </p:nvSpPr>
        <p:spPr>
          <a:xfrm>
            <a:off x="6628353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384BDE-5ADF-4A42-B05E-B494BF5325B7}"/>
              </a:ext>
            </a:extLst>
          </p:cNvPr>
          <p:cNvSpPr/>
          <p:nvPr/>
        </p:nvSpPr>
        <p:spPr>
          <a:xfrm>
            <a:off x="7452870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C58BF2-FE3D-A141-9D24-A061E5CACA3E}"/>
              </a:ext>
            </a:extLst>
          </p:cNvPr>
          <p:cNvSpPr/>
          <p:nvPr/>
        </p:nvSpPr>
        <p:spPr>
          <a:xfrm>
            <a:off x="8233995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F73905-C5E0-FF46-9261-555D8DCAA85E}"/>
              </a:ext>
            </a:extLst>
          </p:cNvPr>
          <p:cNvSpPr txBox="1"/>
          <p:nvPr/>
        </p:nvSpPr>
        <p:spPr>
          <a:xfrm>
            <a:off x="8925361" y="4131724"/>
            <a:ext cx="4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0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0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429C9F-D6AB-9D4E-B502-5AB7D4B021FC}"/>
              </a:ext>
            </a:extLst>
          </p:cNvPr>
          <p:cNvSpPr txBox="1"/>
          <p:nvPr/>
        </p:nvSpPr>
        <p:spPr>
          <a:xfrm>
            <a:off x="5429877" y="5830672"/>
            <a:ext cx="475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M = N / </a:t>
            </a:r>
            <a:r>
              <a:rPr lang="en-US" sz="2400" b="1" dirty="0" err="1">
                <a:solidFill>
                  <a:srgbClr val="1F497D"/>
                </a:solidFill>
                <a:ea typeface="ＭＳ Ｐゴシック" charset="0"/>
              </a:rPr>
              <a:t>loglogN</a:t>
            </a:r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 log</a:t>
            </a:r>
            <a:r>
              <a:rPr lang="en-US" sz="2400" b="1" baseline="30000" dirty="0">
                <a:solidFill>
                  <a:srgbClr val="1F497D"/>
                </a:solidFill>
                <a:ea typeface="ＭＳ Ｐゴシック" charset="0"/>
              </a:rPr>
              <a:t>2</a:t>
            </a:r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loglogN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BE1925-2D15-3C48-8A5E-F3766B1E49EF}"/>
              </a:ext>
            </a:extLst>
          </p:cNvPr>
          <p:cNvSpPr txBox="1"/>
          <p:nvPr/>
        </p:nvSpPr>
        <p:spPr>
          <a:xfrm>
            <a:off x="1115319" y="4193600"/>
            <a:ext cx="30316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c </a:t>
            </a:r>
            <a:r>
              <a:rPr lang="en-US" sz="2400" b="1" dirty="0" err="1">
                <a:solidFill>
                  <a:srgbClr val="1F497D"/>
                </a:solidFill>
                <a:ea typeface="ＭＳ Ｐゴシック" charset="0"/>
              </a:rPr>
              <a:t>loglogN</a:t>
            </a:r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 log</a:t>
            </a:r>
            <a:r>
              <a:rPr lang="en-US" sz="2400" b="1" baseline="30000" dirty="0">
                <a:solidFill>
                  <a:srgbClr val="1F497D"/>
                </a:solidFill>
                <a:ea typeface="ＭＳ Ｐゴシック" charset="0"/>
              </a:rPr>
              <a:t>2</a:t>
            </a:r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loglogN</a:t>
            </a: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9EE5CA56-A1BD-E24B-806A-98DDB9EA17A6}"/>
              </a:ext>
            </a:extLst>
          </p:cNvPr>
          <p:cNvSpPr/>
          <p:nvPr/>
        </p:nvSpPr>
        <p:spPr>
          <a:xfrm>
            <a:off x="4032244" y="3472337"/>
            <a:ext cx="257022" cy="2102418"/>
          </a:xfrm>
          <a:prstGeom prst="lef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33A7DD5C-5463-374A-BB5F-B9EE6187C759}"/>
              </a:ext>
            </a:extLst>
          </p:cNvPr>
          <p:cNvSpPr/>
          <p:nvPr/>
        </p:nvSpPr>
        <p:spPr>
          <a:xfrm rot="16200000">
            <a:off x="7146836" y="2890413"/>
            <a:ext cx="176383" cy="5704136"/>
          </a:xfrm>
          <a:prstGeom prst="lef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D1DD1B-CCDF-C24D-9B80-62A73AEF4928}"/>
              </a:ext>
            </a:extLst>
          </p:cNvPr>
          <p:cNvSpPr/>
          <p:nvPr/>
        </p:nvSpPr>
        <p:spPr>
          <a:xfrm>
            <a:off x="9452114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CE9DCE1-96D5-D749-A763-A9CC52C670D6}"/>
              </a:ext>
            </a:extLst>
          </p:cNvPr>
          <p:cNvSpPr/>
          <p:nvPr/>
        </p:nvSpPr>
        <p:spPr>
          <a:xfrm>
            <a:off x="4289268" y="3104599"/>
            <a:ext cx="5797828" cy="3202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BCDFC87-FC43-8E4C-A98D-FF19E875F1BA}"/>
              </a:ext>
            </a:extLst>
          </p:cNvPr>
          <p:cNvSpPr/>
          <p:nvPr/>
        </p:nvSpPr>
        <p:spPr>
          <a:xfrm>
            <a:off x="1995805" y="1512234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ts val="2472"/>
              </a:spcBef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k</a:t>
            </a:r>
            <a:r>
              <a:rPr lang="en-US" altLang="zh-CN" sz="2400" baseline="1000" dirty="0">
                <a:solidFill>
                  <a:prstClr val="black"/>
                </a:solidFill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= </a:t>
            </a:r>
          </a:p>
        </p:txBody>
      </p:sp>
      <p:sp>
        <p:nvSpPr>
          <p:cNvPr id="103" name="Connector 102">
            <a:extLst>
              <a:ext uri="{FF2B5EF4-FFF2-40B4-BE49-F238E27FC236}">
                <a16:creationId xmlns:a16="http://schemas.microsoft.com/office/drawing/2014/main" id="{ADF65B4B-6666-0649-8598-FDA65E37F12D}"/>
              </a:ext>
            </a:extLst>
          </p:cNvPr>
          <p:cNvSpPr/>
          <p:nvPr/>
        </p:nvSpPr>
        <p:spPr>
          <a:xfrm>
            <a:off x="3113396" y="1559266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04" name="Connector 103">
            <a:extLst>
              <a:ext uri="{FF2B5EF4-FFF2-40B4-BE49-F238E27FC236}">
                <a16:creationId xmlns:a16="http://schemas.microsoft.com/office/drawing/2014/main" id="{1D684FE1-7D11-0748-8DB1-17DC5FD6DFC6}"/>
              </a:ext>
            </a:extLst>
          </p:cNvPr>
          <p:cNvSpPr/>
          <p:nvPr/>
        </p:nvSpPr>
        <p:spPr>
          <a:xfrm>
            <a:off x="2573616" y="1559266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05" name="Connector 104">
            <a:extLst>
              <a:ext uri="{FF2B5EF4-FFF2-40B4-BE49-F238E27FC236}">
                <a16:creationId xmlns:a16="http://schemas.microsoft.com/office/drawing/2014/main" id="{ED868F76-0635-9949-A227-43DDC4431CBC}"/>
              </a:ext>
            </a:extLst>
          </p:cNvPr>
          <p:cNvSpPr/>
          <p:nvPr/>
        </p:nvSpPr>
        <p:spPr>
          <a:xfrm>
            <a:off x="3641042" y="1559266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06" name="Connector 105">
            <a:extLst>
              <a:ext uri="{FF2B5EF4-FFF2-40B4-BE49-F238E27FC236}">
                <a16:creationId xmlns:a16="http://schemas.microsoft.com/office/drawing/2014/main" id="{26794DD2-E578-2049-9174-48372415707C}"/>
              </a:ext>
            </a:extLst>
          </p:cNvPr>
          <p:cNvSpPr/>
          <p:nvPr/>
        </p:nvSpPr>
        <p:spPr>
          <a:xfrm>
            <a:off x="4184957" y="1559266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20DC7C0-D6BD-1B44-873E-B31DD0FFB8BD}"/>
              </a:ext>
            </a:extLst>
          </p:cNvPr>
          <p:cNvSpPr/>
          <p:nvPr/>
        </p:nvSpPr>
        <p:spPr>
          <a:xfrm>
            <a:off x="4770406" y="1530774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ts val="2472"/>
              </a:spcBef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k</a:t>
            </a:r>
            <a:r>
              <a:rPr lang="en-US" altLang="zh-CN" sz="2400" baseline="1000" dirty="0">
                <a:solidFill>
                  <a:prstClr val="black"/>
                </a:solidFill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= </a:t>
            </a:r>
          </a:p>
        </p:txBody>
      </p:sp>
      <p:sp>
        <p:nvSpPr>
          <p:cNvPr id="108" name="Connector 107">
            <a:extLst>
              <a:ext uri="{FF2B5EF4-FFF2-40B4-BE49-F238E27FC236}">
                <a16:creationId xmlns:a16="http://schemas.microsoft.com/office/drawing/2014/main" id="{F6479CAD-FF32-6841-B06F-F8C5ED2DFB58}"/>
              </a:ext>
            </a:extLst>
          </p:cNvPr>
          <p:cNvSpPr/>
          <p:nvPr/>
        </p:nvSpPr>
        <p:spPr>
          <a:xfrm>
            <a:off x="5845111" y="1569600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09" name="Connector 108">
            <a:extLst>
              <a:ext uri="{FF2B5EF4-FFF2-40B4-BE49-F238E27FC236}">
                <a16:creationId xmlns:a16="http://schemas.microsoft.com/office/drawing/2014/main" id="{9328E0C5-5CB1-844D-B884-C27DA5982D90}"/>
              </a:ext>
            </a:extLst>
          </p:cNvPr>
          <p:cNvSpPr/>
          <p:nvPr/>
        </p:nvSpPr>
        <p:spPr>
          <a:xfrm>
            <a:off x="5305331" y="1569600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10" name="Connector 109">
            <a:extLst>
              <a:ext uri="{FF2B5EF4-FFF2-40B4-BE49-F238E27FC236}">
                <a16:creationId xmlns:a16="http://schemas.microsoft.com/office/drawing/2014/main" id="{A176FBC9-9E17-684C-819A-7B1487059187}"/>
              </a:ext>
            </a:extLst>
          </p:cNvPr>
          <p:cNvSpPr/>
          <p:nvPr/>
        </p:nvSpPr>
        <p:spPr>
          <a:xfrm>
            <a:off x="6372757" y="1569600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11" name="Connector 110">
            <a:extLst>
              <a:ext uri="{FF2B5EF4-FFF2-40B4-BE49-F238E27FC236}">
                <a16:creationId xmlns:a16="http://schemas.microsoft.com/office/drawing/2014/main" id="{FC086F01-3FFB-6146-B290-B285BED43335}"/>
              </a:ext>
            </a:extLst>
          </p:cNvPr>
          <p:cNvSpPr/>
          <p:nvPr/>
        </p:nvSpPr>
        <p:spPr>
          <a:xfrm>
            <a:off x="6916672" y="1569600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12" name="Connector 111">
            <a:extLst>
              <a:ext uri="{FF2B5EF4-FFF2-40B4-BE49-F238E27FC236}">
                <a16:creationId xmlns:a16="http://schemas.microsoft.com/office/drawing/2014/main" id="{F7846BA2-6533-BA43-BC31-0DD65992B6C0}"/>
              </a:ext>
            </a:extLst>
          </p:cNvPr>
          <p:cNvSpPr/>
          <p:nvPr/>
        </p:nvSpPr>
        <p:spPr>
          <a:xfrm>
            <a:off x="7437069" y="1574118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460202F-2F36-274E-9911-301705CC7A7A}"/>
              </a:ext>
            </a:extLst>
          </p:cNvPr>
          <p:cNvSpPr/>
          <p:nvPr/>
        </p:nvSpPr>
        <p:spPr>
          <a:xfrm>
            <a:off x="8083808" y="1523621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ts val="2472"/>
              </a:spcBef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k</a:t>
            </a:r>
            <a:r>
              <a:rPr lang="en-US" altLang="zh-CN" sz="2400" baseline="1000" dirty="0">
                <a:solidFill>
                  <a:prstClr val="black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= </a:t>
            </a:r>
          </a:p>
        </p:txBody>
      </p:sp>
      <p:sp>
        <p:nvSpPr>
          <p:cNvPr id="114" name="Connector 113">
            <a:extLst>
              <a:ext uri="{FF2B5EF4-FFF2-40B4-BE49-F238E27FC236}">
                <a16:creationId xmlns:a16="http://schemas.microsoft.com/office/drawing/2014/main" id="{F9B60E9D-343B-424F-9F60-89B916D84350}"/>
              </a:ext>
            </a:extLst>
          </p:cNvPr>
          <p:cNvSpPr/>
          <p:nvPr/>
        </p:nvSpPr>
        <p:spPr>
          <a:xfrm>
            <a:off x="9205448" y="1559266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15" name="Connector 114">
            <a:extLst>
              <a:ext uri="{FF2B5EF4-FFF2-40B4-BE49-F238E27FC236}">
                <a16:creationId xmlns:a16="http://schemas.microsoft.com/office/drawing/2014/main" id="{EEC0BB52-865C-1541-A52F-C7D9D15F54C5}"/>
              </a:ext>
            </a:extLst>
          </p:cNvPr>
          <p:cNvSpPr/>
          <p:nvPr/>
        </p:nvSpPr>
        <p:spPr>
          <a:xfrm>
            <a:off x="8665668" y="1559266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16" name="Connector 115">
            <a:extLst>
              <a:ext uri="{FF2B5EF4-FFF2-40B4-BE49-F238E27FC236}">
                <a16:creationId xmlns:a16="http://schemas.microsoft.com/office/drawing/2014/main" id="{8531EFDA-B0B7-8C40-A601-AB4279003E84}"/>
              </a:ext>
            </a:extLst>
          </p:cNvPr>
          <p:cNvSpPr/>
          <p:nvPr/>
        </p:nvSpPr>
        <p:spPr>
          <a:xfrm>
            <a:off x="9733094" y="1559266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7A6F679-CE75-D840-8C23-72EC3A0D13D3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0916586C-68DE-E44B-9D3F-3E08F9EA5BF9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3E947E9-BB27-B14E-8BB2-6C0BC2AB9576}"/>
              </a:ext>
            </a:extLst>
          </p:cNvPr>
          <p:cNvGrpSpPr/>
          <p:nvPr/>
        </p:nvGrpSpPr>
        <p:grpSpPr>
          <a:xfrm>
            <a:off x="500855" y="694353"/>
            <a:ext cx="9681370" cy="637855"/>
            <a:chOff x="500855" y="694353"/>
            <a:chExt cx="9681370" cy="637855"/>
          </a:xfrm>
        </p:grpSpPr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A50C1E6F-8A8D-9748-B838-DCB3284BEAEC}"/>
                </a:ext>
              </a:extLst>
            </p:cNvPr>
            <p:cNvSpPr txBox="1">
              <a:spLocks/>
            </p:cNvSpPr>
            <p:nvPr/>
          </p:nvSpPr>
          <p:spPr>
            <a:xfrm>
              <a:off x="500855" y="875008"/>
              <a:ext cx="9681370" cy="45720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2pPr>
              <a:lvl3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3pPr>
              <a:lvl4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4pPr>
              <a:lvl5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3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100" kern="120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0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DC130"/>
                </a:buClr>
                <a:buSzPct val="12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O(N) space, O(1) locality and </a:t>
              </a:r>
              <a:r>
                <a:rPr lang="en-US" altLang="zh-CN" dirty="0">
                  <a:solidFill>
                    <a:srgbClr val="FFFFFF">
                      <a:lumMod val="50000"/>
                    </a:srgbClr>
                  </a:solidFill>
                  <a:latin typeface="Calibri"/>
                  <a:ea typeface="宋体" pitchFamily="2" charset="-122"/>
                </a:rPr>
                <a:t>O</a:t>
              </a:r>
              <a:r>
                <a:rPr kumimoji="0" lang="el-GR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(</a:t>
              </a:r>
              <a:r>
                <a:rPr kumimoji="0" lang="en-US" altLang="zh-CN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log</a:t>
              </a: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logN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) read efficiency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EBC23D3-AF3F-E640-AF42-FF5DA999458D}"/>
                </a:ext>
              </a:extLst>
            </p:cNvPr>
            <p:cNvSpPr/>
            <p:nvPr/>
          </p:nvSpPr>
          <p:spPr>
            <a:xfrm>
              <a:off x="4760730" y="694353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>
                      <a:lumMod val="50000"/>
                    </a:srgbClr>
                  </a:solidFill>
                  <a:ea typeface="宋体" pitchFamily="2" charset="-122"/>
                  <a:cs typeface="Arial" charset="0"/>
                </a:rPr>
                <a:t>~</a:t>
              </a:r>
              <a:endParaRPr lang="en-US" sz="2400" b="1" dirty="0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25D7E7C-21D1-154C-81C7-DF6F9DC34638}"/>
              </a:ext>
            </a:extLst>
          </p:cNvPr>
          <p:cNvSpPr/>
          <p:nvPr/>
        </p:nvSpPr>
        <p:spPr>
          <a:xfrm>
            <a:off x="960246" y="1928505"/>
            <a:ext cx="10442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srgbClr val="FF0000"/>
                </a:solidFill>
                <a:ea typeface="ＭＳ Ｐゴシック" charset="0"/>
              </a:rPr>
              <a:t>**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Assuming all the keyword lists in the dataset have size less than </a:t>
            </a:r>
            <a:r>
              <a:rPr lang="en-US" sz="3200" b="1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3200" b="1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3200" b="1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a typeface="ＭＳ Ｐゴシック" charset="0"/>
              </a:rPr>
              <a:t>**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7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0"/>
    </mc:Choice>
    <mc:Fallback xmlns="">
      <p:transition spd="slow" advTm="19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4">
            <a:extLst>
              <a:ext uri="{FF2B5EF4-FFF2-40B4-BE49-F238E27FC236}">
                <a16:creationId xmlns:a16="http://schemas.microsoft.com/office/drawing/2014/main" id="{03710778-1A0F-5548-A0E8-7749C400E05F}"/>
              </a:ext>
            </a:extLst>
          </p:cNvPr>
          <p:cNvSpPr txBox="1">
            <a:spLocks/>
          </p:cNvSpPr>
          <p:nvPr/>
        </p:nvSpPr>
        <p:spPr bwMode="auto">
          <a:xfrm>
            <a:off x="495300" y="381000"/>
            <a:ext cx="9686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n-lt"/>
                <a:ea typeface="ＭＳ Ｐゴシック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[ANS+16]</a:t>
            </a:r>
            <a:r>
              <a:rPr lang="mr-IN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–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ea typeface="宋体" pitchFamily="2" charset="-122"/>
              </a:rPr>
              <a:t> </a:t>
            </a:r>
            <a:r>
              <a:rPr lang="en-US" dirty="0" err="1">
                <a:solidFill>
                  <a:srgbClr val="1F497D"/>
                </a:solidFill>
                <a:ea typeface="宋体" pitchFamily="2" charset="-122"/>
              </a:rPr>
              <a:t>TwoChoiceAllocation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48517342-7DB0-2845-8E77-BF19877F183D}"/>
              </a:ext>
            </a:extLst>
          </p:cNvPr>
          <p:cNvSpPr txBox="1">
            <a:spLocks/>
          </p:cNvSpPr>
          <p:nvPr/>
        </p:nvSpPr>
        <p:spPr>
          <a:xfrm>
            <a:off x="11747500" y="6305550"/>
            <a:ext cx="52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FE57B5-80D1-A449-8AFA-71B1B3BDAC3E}"/>
              </a:ext>
            </a:extLst>
          </p:cNvPr>
          <p:cNvSpPr/>
          <p:nvPr/>
        </p:nvSpPr>
        <p:spPr>
          <a:xfrm>
            <a:off x="4286186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6CE78C5-970F-BB4A-86A5-95CD35DE709E}"/>
              </a:ext>
            </a:extLst>
          </p:cNvPr>
          <p:cNvSpPr/>
          <p:nvPr/>
        </p:nvSpPr>
        <p:spPr>
          <a:xfrm>
            <a:off x="5073566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80EA52E-166B-1F49-8820-1FE6262A89EE}"/>
              </a:ext>
            </a:extLst>
          </p:cNvPr>
          <p:cNvSpPr/>
          <p:nvPr/>
        </p:nvSpPr>
        <p:spPr>
          <a:xfrm>
            <a:off x="5860946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ECF0A94-B6BE-2942-A48A-33E4280D0969}"/>
              </a:ext>
            </a:extLst>
          </p:cNvPr>
          <p:cNvSpPr/>
          <p:nvPr/>
        </p:nvSpPr>
        <p:spPr>
          <a:xfrm>
            <a:off x="6625273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BC13367-1BCF-D14F-B119-52F2E5C13C0B}"/>
              </a:ext>
            </a:extLst>
          </p:cNvPr>
          <p:cNvSpPr/>
          <p:nvPr/>
        </p:nvSpPr>
        <p:spPr>
          <a:xfrm>
            <a:off x="7449790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8EE23C-3EBF-FC4A-8D19-0B83C9D2E119}"/>
              </a:ext>
            </a:extLst>
          </p:cNvPr>
          <p:cNvSpPr/>
          <p:nvPr/>
        </p:nvSpPr>
        <p:spPr>
          <a:xfrm>
            <a:off x="8230915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E95485-B8BC-384C-9687-370FD84657DC}"/>
              </a:ext>
            </a:extLst>
          </p:cNvPr>
          <p:cNvSpPr txBox="1"/>
          <p:nvPr/>
        </p:nvSpPr>
        <p:spPr>
          <a:xfrm>
            <a:off x="8922281" y="4131724"/>
            <a:ext cx="4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mr-IN" sz="4000" b="1" dirty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sz="40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7212D40-0741-C840-A321-C185FA70CD61}"/>
              </a:ext>
            </a:extLst>
          </p:cNvPr>
          <p:cNvSpPr txBox="1"/>
          <p:nvPr/>
        </p:nvSpPr>
        <p:spPr>
          <a:xfrm>
            <a:off x="5426797" y="5830672"/>
            <a:ext cx="474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M = N / </a:t>
            </a:r>
            <a:r>
              <a:rPr lang="en-US" sz="2400" b="1" dirty="0" err="1">
                <a:solidFill>
                  <a:srgbClr val="1F497D"/>
                </a:solidFill>
                <a:ea typeface="ＭＳ Ｐゴシック" charset="0"/>
              </a:rPr>
              <a:t>loglogN</a:t>
            </a:r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 log</a:t>
            </a:r>
            <a:r>
              <a:rPr lang="en-US" sz="2400" b="1" baseline="30000" dirty="0">
                <a:solidFill>
                  <a:srgbClr val="1F497D"/>
                </a:solidFill>
                <a:ea typeface="ＭＳ Ｐゴシック" charset="0"/>
              </a:rPr>
              <a:t>2</a:t>
            </a:r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loglogN</a:t>
            </a:r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B5D6831D-3DF1-7E48-B54E-D24D9ACEEDB7}"/>
              </a:ext>
            </a:extLst>
          </p:cNvPr>
          <p:cNvSpPr/>
          <p:nvPr/>
        </p:nvSpPr>
        <p:spPr>
          <a:xfrm>
            <a:off x="4029164" y="3472337"/>
            <a:ext cx="257022" cy="2102418"/>
          </a:xfrm>
          <a:prstGeom prst="lef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1" name="Left Brace 90">
            <a:extLst>
              <a:ext uri="{FF2B5EF4-FFF2-40B4-BE49-F238E27FC236}">
                <a16:creationId xmlns:a16="http://schemas.microsoft.com/office/drawing/2014/main" id="{17F66A8C-0CA3-244E-B13D-11AA72EDE391}"/>
              </a:ext>
            </a:extLst>
          </p:cNvPr>
          <p:cNvSpPr/>
          <p:nvPr/>
        </p:nvSpPr>
        <p:spPr>
          <a:xfrm rot="16200000">
            <a:off x="7143756" y="2890413"/>
            <a:ext cx="176383" cy="5704136"/>
          </a:xfrm>
          <a:prstGeom prst="leftBrace">
            <a:avLst/>
          </a:prstGeom>
          <a:noFill/>
          <a:ln w="25400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2" name="Connector 91">
            <a:extLst>
              <a:ext uri="{FF2B5EF4-FFF2-40B4-BE49-F238E27FC236}">
                <a16:creationId xmlns:a16="http://schemas.microsoft.com/office/drawing/2014/main" id="{5E99CDA2-FC40-344C-B130-86C817B60330}"/>
              </a:ext>
            </a:extLst>
          </p:cNvPr>
          <p:cNvSpPr/>
          <p:nvPr/>
        </p:nvSpPr>
        <p:spPr>
          <a:xfrm>
            <a:off x="5954971" y="5073190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93" name="Connector 92">
            <a:extLst>
              <a:ext uri="{FF2B5EF4-FFF2-40B4-BE49-F238E27FC236}">
                <a16:creationId xmlns:a16="http://schemas.microsoft.com/office/drawing/2014/main" id="{54D094B0-B718-8840-840C-DDFB1A9FB5E9}"/>
              </a:ext>
            </a:extLst>
          </p:cNvPr>
          <p:cNvSpPr/>
          <p:nvPr/>
        </p:nvSpPr>
        <p:spPr>
          <a:xfrm>
            <a:off x="5180011" y="5073190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94" name="Connector 93">
            <a:extLst>
              <a:ext uri="{FF2B5EF4-FFF2-40B4-BE49-F238E27FC236}">
                <a16:creationId xmlns:a16="http://schemas.microsoft.com/office/drawing/2014/main" id="{5B0B9AC4-9177-8040-B09E-8D359745FD8B}"/>
              </a:ext>
            </a:extLst>
          </p:cNvPr>
          <p:cNvSpPr/>
          <p:nvPr/>
        </p:nvSpPr>
        <p:spPr>
          <a:xfrm>
            <a:off x="6729556" y="5073190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95" name="Connector 94">
            <a:extLst>
              <a:ext uri="{FF2B5EF4-FFF2-40B4-BE49-F238E27FC236}">
                <a16:creationId xmlns:a16="http://schemas.microsoft.com/office/drawing/2014/main" id="{044FB942-061F-2B44-8C2A-9766D5BD9C63}"/>
              </a:ext>
            </a:extLst>
          </p:cNvPr>
          <p:cNvSpPr/>
          <p:nvPr/>
        </p:nvSpPr>
        <p:spPr>
          <a:xfrm>
            <a:off x="7542995" y="5073190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C494F80-3B88-4540-B156-8E66FB96F425}"/>
              </a:ext>
            </a:extLst>
          </p:cNvPr>
          <p:cNvSpPr/>
          <p:nvPr/>
        </p:nvSpPr>
        <p:spPr>
          <a:xfrm>
            <a:off x="9449034" y="3317435"/>
            <a:ext cx="634980" cy="2257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26A8B57-5B75-CA41-A9FB-BEA0A607A5EC}"/>
              </a:ext>
            </a:extLst>
          </p:cNvPr>
          <p:cNvSpPr/>
          <p:nvPr/>
        </p:nvSpPr>
        <p:spPr>
          <a:xfrm>
            <a:off x="4286188" y="3104599"/>
            <a:ext cx="5797828" cy="3202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13" name="Connector 112">
            <a:extLst>
              <a:ext uri="{FF2B5EF4-FFF2-40B4-BE49-F238E27FC236}">
                <a16:creationId xmlns:a16="http://schemas.microsoft.com/office/drawing/2014/main" id="{7C9654B1-F632-E540-8840-7F0387381751}"/>
              </a:ext>
            </a:extLst>
          </p:cNvPr>
          <p:cNvSpPr/>
          <p:nvPr/>
        </p:nvSpPr>
        <p:spPr>
          <a:xfrm>
            <a:off x="5171409" y="4547728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14" name="Connector 113">
            <a:extLst>
              <a:ext uri="{FF2B5EF4-FFF2-40B4-BE49-F238E27FC236}">
                <a16:creationId xmlns:a16="http://schemas.microsoft.com/office/drawing/2014/main" id="{858D3301-CF25-C74A-BCDA-D49FCEA13347}"/>
              </a:ext>
            </a:extLst>
          </p:cNvPr>
          <p:cNvSpPr/>
          <p:nvPr/>
        </p:nvSpPr>
        <p:spPr>
          <a:xfrm>
            <a:off x="4386102" y="5073190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15" name="Connector 114">
            <a:extLst>
              <a:ext uri="{FF2B5EF4-FFF2-40B4-BE49-F238E27FC236}">
                <a16:creationId xmlns:a16="http://schemas.microsoft.com/office/drawing/2014/main" id="{5029DD35-EEC9-9A4D-8817-3E001AF013E9}"/>
              </a:ext>
            </a:extLst>
          </p:cNvPr>
          <p:cNvSpPr/>
          <p:nvPr/>
        </p:nvSpPr>
        <p:spPr>
          <a:xfrm>
            <a:off x="5950508" y="4547728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16" name="Connector 115">
            <a:extLst>
              <a:ext uri="{FF2B5EF4-FFF2-40B4-BE49-F238E27FC236}">
                <a16:creationId xmlns:a16="http://schemas.microsoft.com/office/drawing/2014/main" id="{F97AD440-57FB-1A49-8AEF-1B28F157C846}"/>
              </a:ext>
            </a:extLst>
          </p:cNvPr>
          <p:cNvSpPr/>
          <p:nvPr/>
        </p:nvSpPr>
        <p:spPr>
          <a:xfrm>
            <a:off x="6729556" y="4547728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17" name="Connector 116">
            <a:extLst>
              <a:ext uri="{FF2B5EF4-FFF2-40B4-BE49-F238E27FC236}">
                <a16:creationId xmlns:a16="http://schemas.microsoft.com/office/drawing/2014/main" id="{859123A0-B190-A04B-BABA-DA6208C0CB3C}"/>
              </a:ext>
            </a:extLst>
          </p:cNvPr>
          <p:cNvSpPr/>
          <p:nvPr/>
        </p:nvSpPr>
        <p:spPr>
          <a:xfrm>
            <a:off x="7542995" y="4547728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18" name="Connector 117">
            <a:extLst>
              <a:ext uri="{FF2B5EF4-FFF2-40B4-BE49-F238E27FC236}">
                <a16:creationId xmlns:a16="http://schemas.microsoft.com/office/drawing/2014/main" id="{23D7CC44-B4D3-4A40-BDB9-5821846F726B}"/>
              </a:ext>
            </a:extLst>
          </p:cNvPr>
          <p:cNvSpPr/>
          <p:nvPr/>
        </p:nvSpPr>
        <p:spPr>
          <a:xfrm>
            <a:off x="6729556" y="4008722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19" name="Connector 118">
            <a:extLst>
              <a:ext uri="{FF2B5EF4-FFF2-40B4-BE49-F238E27FC236}">
                <a16:creationId xmlns:a16="http://schemas.microsoft.com/office/drawing/2014/main" id="{C05AFE9B-A4C8-824F-844D-680BB49E58D4}"/>
              </a:ext>
            </a:extLst>
          </p:cNvPr>
          <p:cNvSpPr/>
          <p:nvPr/>
        </p:nvSpPr>
        <p:spPr>
          <a:xfrm>
            <a:off x="7542995" y="4008722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b="1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0" name="Connector 119">
            <a:extLst>
              <a:ext uri="{FF2B5EF4-FFF2-40B4-BE49-F238E27FC236}">
                <a16:creationId xmlns:a16="http://schemas.microsoft.com/office/drawing/2014/main" id="{C26EA700-64F9-C84E-846C-CB0CCF8FD6C6}"/>
              </a:ext>
            </a:extLst>
          </p:cNvPr>
          <p:cNvSpPr/>
          <p:nvPr/>
        </p:nvSpPr>
        <p:spPr>
          <a:xfrm>
            <a:off x="8302080" y="5073190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b="1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1" name="Connector 120">
            <a:extLst>
              <a:ext uri="{FF2B5EF4-FFF2-40B4-BE49-F238E27FC236}">
                <a16:creationId xmlns:a16="http://schemas.microsoft.com/office/drawing/2014/main" id="{42E0B9AA-33CF-7242-A28B-0BFE3F5DB1A0}"/>
              </a:ext>
            </a:extLst>
          </p:cNvPr>
          <p:cNvSpPr/>
          <p:nvPr/>
        </p:nvSpPr>
        <p:spPr>
          <a:xfrm>
            <a:off x="6729556" y="3488267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2" name="Connector 121">
            <a:extLst>
              <a:ext uri="{FF2B5EF4-FFF2-40B4-BE49-F238E27FC236}">
                <a16:creationId xmlns:a16="http://schemas.microsoft.com/office/drawing/2014/main" id="{03E4D1B6-8E47-F14A-A680-7D34CCB89A9D}"/>
              </a:ext>
            </a:extLst>
          </p:cNvPr>
          <p:cNvSpPr/>
          <p:nvPr/>
        </p:nvSpPr>
        <p:spPr>
          <a:xfrm>
            <a:off x="7542995" y="3488267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3" name="Connector 122">
            <a:extLst>
              <a:ext uri="{FF2B5EF4-FFF2-40B4-BE49-F238E27FC236}">
                <a16:creationId xmlns:a16="http://schemas.microsoft.com/office/drawing/2014/main" id="{CE942E4D-770B-4948-8F92-F6ED4F040E39}"/>
              </a:ext>
            </a:extLst>
          </p:cNvPr>
          <p:cNvSpPr/>
          <p:nvPr/>
        </p:nvSpPr>
        <p:spPr>
          <a:xfrm>
            <a:off x="8299234" y="4537932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4" name="Connector 123">
            <a:extLst>
              <a:ext uri="{FF2B5EF4-FFF2-40B4-BE49-F238E27FC236}">
                <a16:creationId xmlns:a16="http://schemas.microsoft.com/office/drawing/2014/main" id="{EC01AA7A-DD9A-8B4E-8C3C-9E05882A5309}"/>
              </a:ext>
            </a:extLst>
          </p:cNvPr>
          <p:cNvSpPr/>
          <p:nvPr/>
        </p:nvSpPr>
        <p:spPr>
          <a:xfrm>
            <a:off x="9534262" y="5074317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5" name="Connector 124">
            <a:extLst>
              <a:ext uri="{FF2B5EF4-FFF2-40B4-BE49-F238E27FC236}">
                <a16:creationId xmlns:a16="http://schemas.microsoft.com/office/drawing/2014/main" id="{4C3E2800-D394-C74A-B92C-8D75E0E9BC23}"/>
              </a:ext>
            </a:extLst>
          </p:cNvPr>
          <p:cNvSpPr/>
          <p:nvPr/>
        </p:nvSpPr>
        <p:spPr>
          <a:xfrm>
            <a:off x="9534262" y="4549279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6" name="Connector 125">
            <a:extLst>
              <a:ext uri="{FF2B5EF4-FFF2-40B4-BE49-F238E27FC236}">
                <a16:creationId xmlns:a16="http://schemas.microsoft.com/office/drawing/2014/main" id="{8051FBB4-8FEC-5A4D-9926-64AB06327E80}"/>
              </a:ext>
            </a:extLst>
          </p:cNvPr>
          <p:cNvSpPr/>
          <p:nvPr/>
        </p:nvSpPr>
        <p:spPr>
          <a:xfrm>
            <a:off x="9534262" y="4024652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7" name="Connector 126">
            <a:extLst>
              <a:ext uri="{FF2B5EF4-FFF2-40B4-BE49-F238E27FC236}">
                <a16:creationId xmlns:a16="http://schemas.microsoft.com/office/drawing/2014/main" id="{F725D467-1296-F840-9287-71F59C1B7150}"/>
              </a:ext>
            </a:extLst>
          </p:cNvPr>
          <p:cNvSpPr/>
          <p:nvPr/>
        </p:nvSpPr>
        <p:spPr>
          <a:xfrm>
            <a:off x="9534262" y="3488267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8" name="Connector 127">
            <a:extLst>
              <a:ext uri="{FF2B5EF4-FFF2-40B4-BE49-F238E27FC236}">
                <a16:creationId xmlns:a16="http://schemas.microsoft.com/office/drawing/2014/main" id="{B1DD2895-6F81-D94E-B323-8A8819841C39}"/>
              </a:ext>
            </a:extLst>
          </p:cNvPr>
          <p:cNvSpPr/>
          <p:nvPr/>
        </p:nvSpPr>
        <p:spPr>
          <a:xfrm>
            <a:off x="4387382" y="4537932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29" name="Connector 128">
            <a:extLst>
              <a:ext uri="{FF2B5EF4-FFF2-40B4-BE49-F238E27FC236}">
                <a16:creationId xmlns:a16="http://schemas.microsoft.com/office/drawing/2014/main" id="{EC1E0E27-3C62-8646-BE9F-FE5C0955B799}"/>
              </a:ext>
            </a:extLst>
          </p:cNvPr>
          <p:cNvSpPr/>
          <p:nvPr/>
        </p:nvSpPr>
        <p:spPr>
          <a:xfrm>
            <a:off x="4387382" y="4013305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30" name="Connector 129">
            <a:extLst>
              <a:ext uri="{FF2B5EF4-FFF2-40B4-BE49-F238E27FC236}">
                <a16:creationId xmlns:a16="http://schemas.microsoft.com/office/drawing/2014/main" id="{B5F2E452-E98B-2049-93FD-F7B9082FAB77}"/>
              </a:ext>
            </a:extLst>
          </p:cNvPr>
          <p:cNvSpPr/>
          <p:nvPr/>
        </p:nvSpPr>
        <p:spPr>
          <a:xfrm>
            <a:off x="4387382" y="3476920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31" name="Connector 130">
            <a:extLst>
              <a:ext uri="{FF2B5EF4-FFF2-40B4-BE49-F238E27FC236}">
                <a16:creationId xmlns:a16="http://schemas.microsoft.com/office/drawing/2014/main" id="{DEF584FC-7E2B-224E-B778-51C61F95B43B}"/>
              </a:ext>
            </a:extLst>
          </p:cNvPr>
          <p:cNvSpPr/>
          <p:nvPr/>
        </p:nvSpPr>
        <p:spPr>
          <a:xfrm>
            <a:off x="8302080" y="4008722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32" name="Connector 131">
            <a:extLst>
              <a:ext uri="{FF2B5EF4-FFF2-40B4-BE49-F238E27FC236}">
                <a16:creationId xmlns:a16="http://schemas.microsoft.com/office/drawing/2014/main" id="{41442417-4667-2A42-8ACD-77DE8814B10A}"/>
              </a:ext>
            </a:extLst>
          </p:cNvPr>
          <p:cNvSpPr/>
          <p:nvPr/>
        </p:nvSpPr>
        <p:spPr>
          <a:xfrm>
            <a:off x="8302080" y="3472337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33" name="Connector 132">
            <a:extLst>
              <a:ext uri="{FF2B5EF4-FFF2-40B4-BE49-F238E27FC236}">
                <a16:creationId xmlns:a16="http://schemas.microsoft.com/office/drawing/2014/main" id="{2FBC539F-47A4-EB4A-982F-441780359EC4}"/>
              </a:ext>
            </a:extLst>
          </p:cNvPr>
          <p:cNvSpPr/>
          <p:nvPr/>
        </p:nvSpPr>
        <p:spPr>
          <a:xfrm>
            <a:off x="5950508" y="3961231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34" name="Connector 133">
            <a:extLst>
              <a:ext uri="{FF2B5EF4-FFF2-40B4-BE49-F238E27FC236}">
                <a16:creationId xmlns:a16="http://schemas.microsoft.com/office/drawing/2014/main" id="{8E716363-DF72-6B40-B08C-21970A5DF55E}"/>
              </a:ext>
            </a:extLst>
          </p:cNvPr>
          <p:cNvSpPr/>
          <p:nvPr/>
        </p:nvSpPr>
        <p:spPr>
          <a:xfrm>
            <a:off x="5950508" y="3424846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35" name="Connector 134">
            <a:extLst>
              <a:ext uri="{FF2B5EF4-FFF2-40B4-BE49-F238E27FC236}">
                <a16:creationId xmlns:a16="http://schemas.microsoft.com/office/drawing/2014/main" id="{4F42EC50-5000-704B-A400-C294F9EDBBE7}"/>
              </a:ext>
            </a:extLst>
          </p:cNvPr>
          <p:cNvSpPr/>
          <p:nvPr/>
        </p:nvSpPr>
        <p:spPr>
          <a:xfrm>
            <a:off x="5171409" y="4008722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36" name="Connector 135">
            <a:extLst>
              <a:ext uri="{FF2B5EF4-FFF2-40B4-BE49-F238E27FC236}">
                <a16:creationId xmlns:a16="http://schemas.microsoft.com/office/drawing/2014/main" id="{0AA48315-1DF4-E14A-92CB-7C9FA53ADBB9}"/>
              </a:ext>
            </a:extLst>
          </p:cNvPr>
          <p:cNvSpPr/>
          <p:nvPr/>
        </p:nvSpPr>
        <p:spPr>
          <a:xfrm>
            <a:off x="5171409" y="3472337"/>
            <a:ext cx="449843" cy="399781"/>
          </a:xfrm>
          <a:prstGeom prst="flowChartConnector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D51A1CA-4981-9342-9B75-4FFC7F6D13F1}"/>
              </a:ext>
            </a:extLst>
          </p:cNvPr>
          <p:cNvCxnSpPr/>
          <p:nvPr/>
        </p:nvCxnSpPr>
        <p:spPr>
          <a:xfrm>
            <a:off x="4649110" y="2671460"/>
            <a:ext cx="0" cy="645975"/>
          </a:xfrm>
          <a:prstGeom prst="straightConnector1">
            <a:avLst/>
          </a:prstGeom>
          <a:noFill/>
          <a:ln w="76200" cap="flat" cmpd="sng" algn="ctr">
            <a:solidFill>
              <a:srgbClr val="1F497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6718824-0E26-3549-9EFF-937C1B96862B}"/>
              </a:ext>
            </a:extLst>
          </p:cNvPr>
          <p:cNvCxnSpPr/>
          <p:nvPr/>
        </p:nvCxnSpPr>
        <p:spPr>
          <a:xfrm>
            <a:off x="8545597" y="2665769"/>
            <a:ext cx="0" cy="645975"/>
          </a:xfrm>
          <a:prstGeom prst="straightConnector1">
            <a:avLst/>
          </a:prstGeom>
          <a:noFill/>
          <a:ln w="76200" cap="flat" cmpd="sng" algn="ctr">
            <a:solidFill>
              <a:srgbClr val="1F497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007F493-326C-014F-AC25-B681455B322D}"/>
              </a:ext>
            </a:extLst>
          </p:cNvPr>
          <p:cNvCxnSpPr/>
          <p:nvPr/>
        </p:nvCxnSpPr>
        <p:spPr>
          <a:xfrm>
            <a:off x="4649794" y="2660078"/>
            <a:ext cx="0" cy="645975"/>
          </a:xfrm>
          <a:prstGeom prst="straightConnector1">
            <a:avLst/>
          </a:prstGeom>
          <a:noFill/>
          <a:ln w="76200" cap="flat" cmpd="sng" algn="ctr">
            <a:solidFill>
              <a:srgbClr val="008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F02BD58-19CC-4A45-971E-CB6C3D02CD13}"/>
              </a:ext>
            </a:extLst>
          </p:cNvPr>
          <p:cNvCxnSpPr/>
          <p:nvPr/>
        </p:nvCxnSpPr>
        <p:spPr>
          <a:xfrm>
            <a:off x="6977891" y="2671460"/>
            <a:ext cx="0" cy="645975"/>
          </a:xfrm>
          <a:prstGeom prst="straightConnector1">
            <a:avLst/>
          </a:prstGeom>
          <a:noFill/>
          <a:ln w="76200" cap="flat" cmpd="sng" algn="ctr">
            <a:solidFill>
              <a:srgbClr val="008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E0AEF6E-3A02-B143-90C4-EE868D420E55}"/>
              </a:ext>
            </a:extLst>
          </p:cNvPr>
          <p:cNvGrpSpPr/>
          <p:nvPr/>
        </p:nvGrpSpPr>
        <p:grpSpPr>
          <a:xfrm>
            <a:off x="1254563" y="2486826"/>
            <a:ext cx="2755708" cy="724663"/>
            <a:chOff x="219418" y="2388314"/>
            <a:chExt cx="2755708" cy="724663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E4734AE-F6DD-3F45-8D52-754A0CC6288A}"/>
                </a:ext>
              </a:extLst>
            </p:cNvPr>
            <p:cNvSpPr/>
            <p:nvPr/>
          </p:nvSpPr>
          <p:spPr>
            <a:xfrm>
              <a:off x="1298599" y="2388314"/>
              <a:ext cx="763818" cy="628722"/>
            </a:xfrm>
            <a:prstGeom prst="rect">
              <a:avLst/>
            </a:prstGeom>
            <a:solidFill>
              <a:srgbClr val="008000">
                <a:alpha val="48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ea typeface="ＭＳ Ｐゴシック" charset="0"/>
              </a:endParaRP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5FA7104-901A-874D-9631-7D4826396D8A}"/>
                </a:ext>
              </a:extLst>
            </p:cNvPr>
            <p:cNvGrpSpPr/>
            <p:nvPr/>
          </p:nvGrpSpPr>
          <p:grpSpPr>
            <a:xfrm>
              <a:off x="219418" y="2431729"/>
              <a:ext cx="2755708" cy="681248"/>
              <a:chOff x="219418" y="2431729"/>
              <a:chExt cx="2755708" cy="681248"/>
            </a:xfrm>
          </p:grpSpPr>
          <p:sp>
            <p:nvSpPr>
              <p:cNvPr id="144" name="Right Arrow 143">
                <a:extLst>
                  <a:ext uri="{FF2B5EF4-FFF2-40B4-BE49-F238E27FC236}">
                    <a16:creationId xmlns:a16="http://schemas.microsoft.com/office/drawing/2014/main" id="{91DA6DCB-4DD6-D04F-8F95-7DC227BB8FC6}"/>
                  </a:ext>
                </a:extLst>
              </p:cNvPr>
              <p:cNvSpPr/>
              <p:nvPr/>
            </p:nvSpPr>
            <p:spPr>
              <a:xfrm>
                <a:off x="219418" y="3067258"/>
                <a:ext cx="2755708" cy="45719"/>
              </a:xfrm>
              <a:prstGeom prst="rightArrow">
                <a:avLst>
                  <a:gd name="adj1" fmla="val 50000"/>
                  <a:gd name="adj2" fmla="val 128816"/>
                </a:avLst>
              </a:prstGeom>
              <a:solidFill>
                <a:srgbClr val="00B0F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Georgia" panose="02040502050405020303" pitchFamily="18" charset="0"/>
                    <a:ea typeface="ＭＳ Ｐゴシック" charset="0"/>
                  </a:rPr>
                  <a:t>                 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DCD922D-28BF-7B4F-A9A8-408E85E28373}"/>
                  </a:ext>
                </a:extLst>
              </p:cNvPr>
              <p:cNvSpPr/>
              <p:nvPr/>
            </p:nvSpPr>
            <p:spPr>
              <a:xfrm>
                <a:off x="1550982" y="2492874"/>
                <a:ext cx="412167" cy="470516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sz="2200" kern="0" dirty="0">
                    <a:solidFill>
                      <a:prstClr val="black"/>
                    </a:solidFill>
                    <a:ea typeface="ＭＳ Ｐゴシック" charset="0"/>
                  </a:rPr>
                  <a:t>k</a:t>
                </a:r>
                <a:r>
                  <a:rPr lang="en-US" sz="1400" kern="0" dirty="0">
                    <a:solidFill>
                      <a:prstClr val="black"/>
                    </a:solidFill>
                    <a:ea typeface="ＭＳ Ｐゴシック" charset="0"/>
                  </a:rPr>
                  <a:t>3</a:t>
                </a:r>
                <a:endParaRPr lang="en-US" sz="2200" kern="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pic>
            <p:nvPicPr>
              <p:cNvPr id="146" name="Picture 2" descr="http://images.all-free-download.com/images/graphiclarge/lock_100016.jpg">
                <a:extLst>
                  <a:ext uri="{FF2B5EF4-FFF2-40B4-BE49-F238E27FC236}">
                    <a16:creationId xmlns:a16="http://schemas.microsoft.com/office/drawing/2014/main" id="{DBB40770-AF5F-7746-B2AF-171CAB0789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8599" y="2431729"/>
                <a:ext cx="211804" cy="211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59AE589-DF52-B547-A471-876505F7F09A}"/>
              </a:ext>
            </a:extLst>
          </p:cNvPr>
          <p:cNvSpPr/>
          <p:nvPr/>
        </p:nvSpPr>
        <p:spPr>
          <a:xfrm flipV="1">
            <a:off x="8914049" y="3424846"/>
            <a:ext cx="1265095" cy="2247760"/>
          </a:xfrm>
          <a:prstGeom prst="rect">
            <a:avLst/>
          </a:prstGeom>
          <a:solidFill>
            <a:sysClr val="window" lastClr="FFFFFF">
              <a:alpha val="78000"/>
            </a:sys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7211D82A-C464-7D40-AB20-2ECFA9811180}"/>
              </a:ext>
            </a:extLst>
          </p:cNvPr>
          <p:cNvSpPr/>
          <p:nvPr/>
        </p:nvSpPr>
        <p:spPr>
          <a:xfrm>
            <a:off x="4094109" y="3317434"/>
            <a:ext cx="2434662" cy="2355171"/>
          </a:xfrm>
          <a:prstGeom prst="roundRect">
            <a:avLst>
              <a:gd name="adj" fmla="val 4712"/>
            </a:avLst>
          </a:prstGeom>
          <a:noFill/>
          <a:ln w="38100" cap="flat" cmpd="sng" algn="ctr">
            <a:solidFill>
              <a:srgbClr val="008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A475F19F-20BA-9742-B7A8-DBC893860424}"/>
              </a:ext>
            </a:extLst>
          </p:cNvPr>
          <p:cNvSpPr/>
          <p:nvPr/>
        </p:nvSpPr>
        <p:spPr>
          <a:xfrm>
            <a:off x="6600035" y="3316120"/>
            <a:ext cx="2369284" cy="2355171"/>
          </a:xfrm>
          <a:prstGeom prst="roundRect">
            <a:avLst>
              <a:gd name="adj" fmla="val 4712"/>
            </a:avLst>
          </a:prstGeom>
          <a:noFill/>
          <a:ln w="38100" cap="flat" cmpd="sng" algn="ctr">
            <a:solidFill>
              <a:srgbClr val="008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F75B323-E963-9342-B84E-270EB18E984B}"/>
              </a:ext>
            </a:extLst>
          </p:cNvPr>
          <p:cNvSpPr/>
          <p:nvPr/>
        </p:nvSpPr>
        <p:spPr>
          <a:xfrm>
            <a:off x="5255419" y="1514877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ts val="2472"/>
              </a:spcBef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k</a:t>
            </a:r>
            <a:r>
              <a:rPr lang="en-US" altLang="zh-CN" sz="2400" baseline="1000" dirty="0">
                <a:solidFill>
                  <a:prstClr val="black"/>
                </a:solidFill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= </a:t>
            </a:r>
          </a:p>
        </p:txBody>
      </p:sp>
      <p:sp>
        <p:nvSpPr>
          <p:cNvPr id="226" name="Connector 225">
            <a:extLst>
              <a:ext uri="{FF2B5EF4-FFF2-40B4-BE49-F238E27FC236}">
                <a16:creationId xmlns:a16="http://schemas.microsoft.com/office/drawing/2014/main" id="{7AF8577E-B1E8-E24D-849F-152281BDF518}"/>
              </a:ext>
            </a:extLst>
          </p:cNvPr>
          <p:cNvSpPr/>
          <p:nvPr/>
        </p:nvSpPr>
        <p:spPr>
          <a:xfrm>
            <a:off x="6373010" y="1561909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27" name="Connector 226">
            <a:extLst>
              <a:ext uri="{FF2B5EF4-FFF2-40B4-BE49-F238E27FC236}">
                <a16:creationId xmlns:a16="http://schemas.microsoft.com/office/drawing/2014/main" id="{17BCE490-FF98-6F4B-8642-6D2D2E3AE953}"/>
              </a:ext>
            </a:extLst>
          </p:cNvPr>
          <p:cNvSpPr/>
          <p:nvPr/>
        </p:nvSpPr>
        <p:spPr>
          <a:xfrm>
            <a:off x="5833230" y="1561909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228" name="Connector 227">
            <a:extLst>
              <a:ext uri="{FF2B5EF4-FFF2-40B4-BE49-F238E27FC236}">
                <a16:creationId xmlns:a16="http://schemas.microsoft.com/office/drawing/2014/main" id="{7D94F52D-1217-D949-B8B7-57E44F8A133C}"/>
              </a:ext>
            </a:extLst>
          </p:cNvPr>
          <p:cNvSpPr/>
          <p:nvPr/>
        </p:nvSpPr>
        <p:spPr>
          <a:xfrm>
            <a:off x="6900656" y="1561909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29" name="Connector 228">
            <a:extLst>
              <a:ext uri="{FF2B5EF4-FFF2-40B4-BE49-F238E27FC236}">
                <a16:creationId xmlns:a16="http://schemas.microsoft.com/office/drawing/2014/main" id="{3BA0B10E-BEB0-B044-9530-C888A2BD2264}"/>
              </a:ext>
            </a:extLst>
          </p:cNvPr>
          <p:cNvSpPr/>
          <p:nvPr/>
        </p:nvSpPr>
        <p:spPr>
          <a:xfrm>
            <a:off x="7444571" y="1561909"/>
            <a:ext cx="449843" cy="399781"/>
          </a:xfrm>
          <a:prstGeom prst="flowChartConnector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2519807-2C00-1A4D-93F6-66828E7D257F}"/>
              </a:ext>
            </a:extLst>
          </p:cNvPr>
          <p:cNvSpPr/>
          <p:nvPr/>
        </p:nvSpPr>
        <p:spPr>
          <a:xfrm>
            <a:off x="2000910" y="1514877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ts val="2472"/>
              </a:spcBef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k</a:t>
            </a:r>
            <a:r>
              <a:rPr lang="en-US" altLang="zh-CN" sz="2400" baseline="1000" dirty="0">
                <a:solidFill>
                  <a:prstClr val="black"/>
                </a:solidFill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= </a:t>
            </a:r>
          </a:p>
        </p:txBody>
      </p:sp>
      <p:sp>
        <p:nvSpPr>
          <p:cNvPr id="231" name="Connector 230">
            <a:extLst>
              <a:ext uri="{FF2B5EF4-FFF2-40B4-BE49-F238E27FC236}">
                <a16:creationId xmlns:a16="http://schemas.microsoft.com/office/drawing/2014/main" id="{97A80AF1-0821-A34A-8BE3-F4EC1B0F0FED}"/>
              </a:ext>
            </a:extLst>
          </p:cNvPr>
          <p:cNvSpPr/>
          <p:nvPr/>
        </p:nvSpPr>
        <p:spPr>
          <a:xfrm>
            <a:off x="3075615" y="1553703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32" name="Connector 231">
            <a:extLst>
              <a:ext uri="{FF2B5EF4-FFF2-40B4-BE49-F238E27FC236}">
                <a16:creationId xmlns:a16="http://schemas.microsoft.com/office/drawing/2014/main" id="{61F3381E-A3C5-A744-8E78-FFB60F8D57D2}"/>
              </a:ext>
            </a:extLst>
          </p:cNvPr>
          <p:cNvSpPr/>
          <p:nvPr/>
        </p:nvSpPr>
        <p:spPr>
          <a:xfrm>
            <a:off x="2535835" y="1553703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233" name="Connector 232">
            <a:extLst>
              <a:ext uri="{FF2B5EF4-FFF2-40B4-BE49-F238E27FC236}">
                <a16:creationId xmlns:a16="http://schemas.microsoft.com/office/drawing/2014/main" id="{2981DAF9-721D-BC4A-9191-8A5D6D1D7A46}"/>
              </a:ext>
            </a:extLst>
          </p:cNvPr>
          <p:cNvSpPr/>
          <p:nvPr/>
        </p:nvSpPr>
        <p:spPr>
          <a:xfrm>
            <a:off x="3603261" y="1553703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34" name="Connector 233">
            <a:extLst>
              <a:ext uri="{FF2B5EF4-FFF2-40B4-BE49-F238E27FC236}">
                <a16:creationId xmlns:a16="http://schemas.microsoft.com/office/drawing/2014/main" id="{E53F92E5-0E61-AC43-8A57-0675707D90B9}"/>
              </a:ext>
            </a:extLst>
          </p:cNvPr>
          <p:cNvSpPr/>
          <p:nvPr/>
        </p:nvSpPr>
        <p:spPr>
          <a:xfrm>
            <a:off x="4147176" y="1553703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35" name="Connector 234">
            <a:extLst>
              <a:ext uri="{FF2B5EF4-FFF2-40B4-BE49-F238E27FC236}">
                <a16:creationId xmlns:a16="http://schemas.microsoft.com/office/drawing/2014/main" id="{44D07617-1168-864F-A159-7D8290076D49}"/>
              </a:ext>
            </a:extLst>
          </p:cNvPr>
          <p:cNvSpPr/>
          <p:nvPr/>
        </p:nvSpPr>
        <p:spPr>
          <a:xfrm>
            <a:off x="4667573" y="1558221"/>
            <a:ext cx="449843" cy="399781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3D0D41C-56AE-2B4D-85F8-1063A9FF8C6E}"/>
              </a:ext>
            </a:extLst>
          </p:cNvPr>
          <p:cNvSpPr/>
          <p:nvPr/>
        </p:nvSpPr>
        <p:spPr>
          <a:xfrm>
            <a:off x="7948875" y="1496337"/>
            <a:ext cx="58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ts val="2472"/>
              </a:spcBef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k</a:t>
            </a:r>
            <a:r>
              <a:rPr lang="en-US" altLang="zh-CN" sz="2400" baseline="1000" dirty="0">
                <a:solidFill>
                  <a:prstClr val="black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solidFill>
                  <a:prstClr val="black"/>
                </a:solidFill>
                <a:ea typeface="宋体" panose="02010600030101010101" pitchFamily="2" charset="-122"/>
              </a:rPr>
              <a:t>= </a:t>
            </a:r>
          </a:p>
        </p:txBody>
      </p:sp>
      <p:sp>
        <p:nvSpPr>
          <p:cNvPr id="237" name="Connector 236">
            <a:extLst>
              <a:ext uri="{FF2B5EF4-FFF2-40B4-BE49-F238E27FC236}">
                <a16:creationId xmlns:a16="http://schemas.microsoft.com/office/drawing/2014/main" id="{73B8AC51-0DF3-A642-9FEE-02402E7B3C0F}"/>
              </a:ext>
            </a:extLst>
          </p:cNvPr>
          <p:cNvSpPr/>
          <p:nvPr/>
        </p:nvSpPr>
        <p:spPr>
          <a:xfrm>
            <a:off x="9070515" y="1531982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38" name="Connector 237">
            <a:extLst>
              <a:ext uri="{FF2B5EF4-FFF2-40B4-BE49-F238E27FC236}">
                <a16:creationId xmlns:a16="http://schemas.microsoft.com/office/drawing/2014/main" id="{74A0A153-87D0-734E-8B4C-D93C72BADB3F}"/>
              </a:ext>
            </a:extLst>
          </p:cNvPr>
          <p:cNvSpPr/>
          <p:nvPr/>
        </p:nvSpPr>
        <p:spPr>
          <a:xfrm>
            <a:off x="8530735" y="1531982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r>
              <a:rPr lang="en-US" kern="0" dirty="0">
                <a:solidFill>
                  <a:prstClr val="white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239" name="Connector 238">
            <a:extLst>
              <a:ext uri="{FF2B5EF4-FFF2-40B4-BE49-F238E27FC236}">
                <a16:creationId xmlns:a16="http://schemas.microsoft.com/office/drawing/2014/main" id="{63F94B22-4CA0-5A45-A2BE-D31EABA62072}"/>
              </a:ext>
            </a:extLst>
          </p:cNvPr>
          <p:cNvSpPr/>
          <p:nvPr/>
        </p:nvSpPr>
        <p:spPr>
          <a:xfrm>
            <a:off x="9598161" y="1531982"/>
            <a:ext cx="449843" cy="399781"/>
          </a:xfrm>
          <a:prstGeom prst="flowChartConnector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B210B8-86E9-294E-A0D4-24541567386D}"/>
              </a:ext>
            </a:extLst>
          </p:cNvPr>
          <p:cNvSpPr txBox="1"/>
          <p:nvPr/>
        </p:nvSpPr>
        <p:spPr>
          <a:xfrm>
            <a:off x="1115319" y="4193600"/>
            <a:ext cx="30316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c </a:t>
            </a:r>
            <a:r>
              <a:rPr lang="en-US" sz="2400" b="1" dirty="0" err="1">
                <a:solidFill>
                  <a:srgbClr val="1F497D"/>
                </a:solidFill>
                <a:ea typeface="ＭＳ Ｐゴシック" charset="0"/>
              </a:rPr>
              <a:t>loglogN</a:t>
            </a:r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 log</a:t>
            </a:r>
            <a:r>
              <a:rPr lang="en-US" sz="2400" b="1" baseline="30000" dirty="0">
                <a:solidFill>
                  <a:srgbClr val="1F497D"/>
                </a:solidFill>
                <a:ea typeface="ＭＳ Ｐゴシック" charset="0"/>
              </a:rPr>
              <a:t>2</a:t>
            </a:r>
            <a:r>
              <a:rPr lang="en-US" sz="2400" b="1" dirty="0">
                <a:solidFill>
                  <a:srgbClr val="1F497D"/>
                </a:solidFill>
                <a:ea typeface="ＭＳ Ｐゴシック" charset="0"/>
              </a:rPr>
              <a:t>loglogN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A9DB28-371E-F444-87FA-A842D5D834BC}"/>
              </a:ext>
            </a:extLst>
          </p:cNvPr>
          <p:cNvCxnSpPr>
            <a:cxnSpLocks/>
          </p:cNvCxnSpPr>
          <p:nvPr/>
        </p:nvCxnSpPr>
        <p:spPr>
          <a:xfrm>
            <a:off x="-108488" y="6826870"/>
            <a:ext cx="12306609" cy="0"/>
          </a:xfrm>
          <a:prstGeom prst="line">
            <a:avLst/>
          </a:prstGeom>
          <a:ln w="1047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A31D67F2-9A61-7749-BB87-5585D70DE6CF}"/>
              </a:ext>
            </a:extLst>
          </p:cNvPr>
          <p:cNvSpPr/>
          <p:nvPr/>
        </p:nvSpPr>
        <p:spPr>
          <a:xfrm>
            <a:off x="11700625" y="6198724"/>
            <a:ext cx="638176" cy="612648"/>
          </a:xfrm>
          <a:prstGeom prst="ellipse">
            <a:avLst/>
          </a:prstGeom>
          <a:noFill/>
          <a:ln w="793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1CC50C1-C855-A74A-B921-B8FD18B4EB9F}"/>
              </a:ext>
            </a:extLst>
          </p:cNvPr>
          <p:cNvGrpSpPr/>
          <p:nvPr/>
        </p:nvGrpSpPr>
        <p:grpSpPr>
          <a:xfrm>
            <a:off x="500855" y="694353"/>
            <a:ext cx="9681370" cy="637855"/>
            <a:chOff x="500855" y="694353"/>
            <a:chExt cx="9681370" cy="637855"/>
          </a:xfrm>
        </p:grpSpPr>
        <p:sp>
          <p:nvSpPr>
            <p:cNvPr id="100" name="Text Placeholder 3">
              <a:extLst>
                <a:ext uri="{FF2B5EF4-FFF2-40B4-BE49-F238E27FC236}">
                  <a16:creationId xmlns:a16="http://schemas.microsoft.com/office/drawing/2014/main" id="{651966F5-8E3B-EA49-A977-88DFD3096E82}"/>
                </a:ext>
              </a:extLst>
            </p:cNvPr>
            <p:cNvSpPr txBox="1">
              <a:spLocks/>
            </p:cNvSpPr>
            <p:nvPr/>
          </p:nvSpPr>
          <p:spPr>
            <a:xfrm>
              <a:off x="500855" y="875008"/>
              <a:ext cx="9681370" cy="45720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2pPr>
              <a:lvl3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3pPr>
              <a:lvl4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 smtClean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4pPr>
              <a:lvl5pPr mar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defRPr lang="en-US" sz="2800" b="1" i="0" kern="1200" dirty="0">
                  <a:solidFill>
                    <a:schemeClr val="accent1"/>
                  </a:solidFill>
                  <a:latin typeface="+mn-lt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3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100" kern="120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10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DC130"/>
                </a:buClr>
                <a:buSzPct val="12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O(N) space, O(1) locality and </a:t>
              </a:r>
              <a:r>
                <a:rPr lang="en-US" altLang="zh-CN" dirty="0">
                  <a:solidFill>
                    <a:srgbClr val="FFFFFF">
                      <a:lumMod val="50000"/>
                    </a:srgbClr>
                  </a:solidFill>
                  <a:latin typeface="Calibri"/>
                  <a:ea typeface="宋体" pitchFamily="2" charset="-122"/>
                </a:rPr>
                <a:t>O</a:t>
              </a:r>
              <a:r>
                <a:rPr kumimoji="0" lang="el-GR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(</a:t>
              </a:r>
              <a:r>
                <a:rPr kumimoji="0" lang="en-US" altLang="zh-CN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log</a:t>
              </a: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cs typeface="Arial" charset="0"/>
                </a:rPr>
                <a:t>logN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Arial" charset="0"/>
                </a:rPr>
                <a:t>) read efficiency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2EFD8F1-F673-8E4D-AD08-93D51E752B04}"/>
                </a:ext>
              </a:extLst>
            </p:cNvPr>
            <p:cNvSpPr/>
            <p:nvPr/>
          </p:nvSpPr>
          <p:spPr>
            <a:xfrm>
              <a:off x="4760730" y="694353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>
                      <a:lumMod val="50000"/>
                    </a:srgbClr>
                  </a:solidFill>
                  <a:ea typeface="宋体" pitchFamily="2" charset="-122"/>
                  <a:cs typeface="Arial" charset="0"/>
                </a:rPr>
                <a:t>~</a:t>
              </a:r>
              <a:endParaRPr lang="en-US" sz="2400" b="1" dirty="0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6045ED1-F3E0-8E41-AB99-F88D7B095A60}"/>
              </a:ext>
            </a:extLst>
          </p:cNvPr>
          <p:cNvSpPr/>
          <p:nvPr/>
        </p:nvSpPr>
        <p:spPr>
          <a:xfrm>
            <a:off x="960246" y="1928505"/>
            <a:ext cx="10442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srgbClr val="FF0000"/>
                </a:solidFill>
                <a:ea typeface="ＭＳ Ｐゴシック" charset="0"/>
              </a:rPr>
              <a:t>**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Assuming all the keyword lists in the dataset have size less than </a:t>
            </a:r>
            <a:r>
              <a:rPr lang="en-US" sz="3200" b="1" dirty="0">
                <a:solidFill>
                  <a:prstClr val="black"/>
                </a:solidFill>
                <a:ea typeface="ＭＳ Ｐゴシック" charset="0"/>
              </a:rPr>
              <a:t>N</a:t>
            </a:r>
            <a:r>
              <a:rPr lang="en-US" sz="3200" b="1" baseline="30000" dirty="0">
                <a:solidFill>
                  <a:prstClr val="black"/>
                </a:solidFill>
                <a:ea typeface="ＭＳ Ｐゴシック" charset="0"/>
              </a:rPr>
              <a:t>1-1/</a:t>
            </a:r>
            <a:r>
              <a:rPr lang="en-US" sz="3200" b="1" baseline="30000" dirty="0" err="1">
                <a:solidFill>
                  <a:prstClr val="black"/>
                </a:solidFill>
                <a:ea typeface="ＭＳ Ｐゴシック" charset="0"/>
              </a:rPr>
              <a:t>loglogN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a typeface="ＭＳ Ｐゴシック" charset="0"/>
              </a:rPr>
              <a:t>**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3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"/>
    </mc:Choice>
    <mc:Fallback xmlns="">
      <p:transition spd="slow" advTm="4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47" grpId="0" animBg="1"/>
      <p:bldP spid="148" grpId="0" animBg="1"/>
      <p:bldP spid="1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3|0.3|0.4|0.2|0.4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1|9.1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|0.8|0.5|6.9|0.3|0.3|0.9|0.2|0.2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25.4|0.1|13.8|7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2|0.2|0.2|0.1|0.2|0.2|0.1|0.1|0.1|0.2|0.5|0.3|0.3|0.5|1.1|4.3|0.4|0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1|0.2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2|0.3|24.8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2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0.6|0.6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3|0.3|0.3|0.3|0.3|0.2|0.2|0.2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43D3925-7CA9-6146-8F12-D801ED5D2071}" vid="{2222A522-8DC5-3745-B96F-4BB9FC5AC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14265</TotalTime>
  <Words>2109</Words>
  <Application>Microsoft Macintosh PowerPoint</Application>
  <PresentationFormat>Widescreen</PresentationFormat>
  <Paragraphs>738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等线</vt:lpstr>
      <vt:lpstr>ＭＳ Ｐゴシック</vt:lpstr>
      <vt:lpstr>宋体</vt:lpstr>
      <vt:lpstr>Arial</vt:lpstr>
      <vt:lpstr>Calibri</vt:lpstr>
      <vt:lpstr>Calibri Light</vt:lpstr>
      <vt:lpstr>Courier New</vt:lpstr>
      <vt:lpstr>Georgia</vt:lpstr>
      <vt:lpstr>Mangal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Demertzis</dc:creator>
  <cp:lastModifiedBy>Ioannis Demertzis</cp:lastModifiedBy>
  <cp:revision>277</cp:revision>
  <dcterms:created xsi:type="dcterms:W3CDTF">2018-06-19T05:45:52Z</dcterms:created>
  <dcterms:modified xsi:type="dcterms:W3CDTF">2018-09-06T19:48:10Z</dcterms:modified>
</cp:coreProperties>
</file>